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50" r:id="rId1"/>
  </p:sldMasterIdLst>
  <p:notesMasterIdLst>
    <p:notesMasterId r:id="rId38"/>
  </p:notesMasterIdLst>
  <p:sldIdLst>
    <p:sldId id="258" r:id="rId2"/>
    <p:sldId id="310" r:id="rId3"/>
    <p:sldId id="257" r:id="rId4"/>
    <p:sldId id="330" r:id="rId5"/>
    <p:sldId id="331" r:id="rId6"/>
    <p:sldId id="329" r:id="rId7"/>
    <p:sldId id="332" r:id="rId8"/>
    <p:sldId id="333" r:id="rId9"/>
    <p:sldId id="336" r:id="rId10"/>
    <p:sldId id="337" r:id="rId11"/>
    <p:sldId id="338" r:id="rId12"/>
    <p:sldId id="339" r:id="rId13"/>
    <p:sldId id="340" r:id="rId14"/>
    <p:sldId id="334" r:id="rId15"/>
    <p:sldId id="341" r:id="rId16"/>
    <p:sldId id="342" r:id="rId17"/>
    <p:sldId id="335" r:id="rId18"/>
    <p:sldId id="343" r:id="rId19"/>
    <p:sldId id="344" r:id="rId20"/>
    <p:sldId id="345" r:id="rId21"/>
    <p:sldId id="346" r:id="rId22"/>
    <p:sldId id="348" r:id="rId23"/>
    <p:sldId id="347" r:id="rId24"/>
    <p:sldId id="349" r:id="rId25"/>
    <p:sldId id="259" r:id="rId26"/>
    <p:sldId id="260" r:id="rId27"/>
    <p:sldId id="261" r:id="rId28"/>
    <p:sldId id="282" r:id="rId29"/>
    <p:sldId id="262" r:id="rId30"/>
    <p:sldId id="265" r:id="rId31"/>
    <p:sldId id="266" r:id="rId32"/>
    <p:sldId id="267" r:id="rId33"/>
    <p:sldId id="283" r:id="rId34"/>
    <p:sldId id="269" r:id="rId35"/>
    <p:sldId id="270" r:id="rId36"/>
    <p:sldId id="350"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0" autoAdjust="0"/>
    <p:restoredTop sz="63597" autoAdjust="0"/>
  </p:normalViewPr>
  <p:slideViewPr>
    <p:cSldViewPr snapToGrid="0">
      <p:cViewPr varScale="1">
        <p:scale>
          <a:sx n="61" d="100"/>
          <a:sy n="61" d="100"/>
        </p:scale>
        <p:origin x="1792" y="48"/>
      </p:cViewPr>
      <p:guideLst>
        <p:guide orient="horz" pos="2136"/>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96498AF-DED7-4E77-870D-1EF53620E3E8}" type="datetimeFigureOut">
              <a:rPr lang="en-US" smtClean="0"/>
              <a:t>7/3/2023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D86AD84-4BA6-48CB-AFDF-289A570FA869}" type="slidenum">
              <a:rPr lang="en-US" smtClean="0"/>
              <a:t>‹#›</a:t>
            </a:fld>
            <a:endParaRPr lang="en-US"/>
          </a:p>
        </p:txBody>
      </p:sp>
    </p:spTree>
    <p:extLst>
      <p:ext uri="{BB962C8B-B14F-4D97-AF65-F5344CB8AC3E}">
        <p14:creationId xmlns:p14="http://schemas.microsoft.com/office/powerpoint/2010/main" val="1586762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6AD84-4BA6-48CB-AFDF-289A570FA869}" type="slidenum">
              <a:rPr lang="en-US" smtClean="0"/>
              <a:t>1</a:t>
            </a:fld>
            <a:endParaRPr lang="en-US"/>
          </a:p>
        </p:txBody>
      </p:sp>
    </p:spTree>
    <p:extLst>
      <p:ext uri="{BB962C8B-B14F-4D97-AF65-F5344CB8AC3E}">
        <p14:creationId xmlns:p14="http://schemas.microsoft.com/office/powerpoint/2010/main" val="469486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divine commitment to uphold regularities in the present postdiluvian world</a:t>
            </a:r>
            <a:r>
              <a:rPr lang="en-US" baseline="0" dirty="0"/>
              <a:t> </a:t>
            </a:r>
            <a:r>
              <a:rPr lang="en-US" dirty="0"/>
              <a:t>is found right after Noah’s exit from the ark. (Gen 8:22)</a:t>
            </a:r>
            <a:br>
              <a:rPr lang="en-US" dirty="0"/>
            </a:br>
            <a:r>
              <a:rPr lang="en-US" baseline="0" dirty="0"/>
              <a:t>I reflected upon how deep this commitment is by reading a passage where Jesus speaks of another kind of “Law.” (Matt 5:18)</a:t>
            </a:r>
          </a:p>
          <a:p>
            <a:r>
              <a:rPr lang="en-US" baseline="0" dirty="0"/>
              <a:t>Every detail is important and has a function. This implies we need to be very careful before appealing to anomalies that may be more expression of our ignorance than God’s wisdom.</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10</a:t>
            </a:fld>
            <a:endParaRPr lang="en-US"/>
          </a:p>
        </p:txBody>
      </p:sp>
    </p:spTree>
    <p:extLst>
      <p:ext uri="{BB962C8B-B14F-4D97-AF65-F5344CB8AC3E}">
        <p14:creationId xmlns:p14="http://schemas.microsoft.com/office/powerpoint/2010/main" val="2579780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place these regularities in the context of a world where there exists someone who not only has the power to work through them, but who also is greater than these regularities</a:t>
            </a:r>
            <a:r>
              <a:rPr lang="en-US" baseline="0" dirty="0"/>
              <a:t> and </a:t>
            </a:r>
            <a:r>
              <a:rPr lang="en-US" dirty="0"/>
              <a:t>established them, marking the seasons of our history</a:t>
            </a:r>
            <a:r>
              <a:rPr lang="en-US" baseline="0" dirty="0"/>
              <a:t> and existence.</a:t>
            </a:r>
            <a:br>
              <a:rPr lang="en-US" baseline="0" dirty="0"/>
            </a:br>
            <a:r>
              <a:rPr lang="en-US" dirty="0"/>
              <a:t>In speaking of the unwarranted assumptions of antediluvians, E. White points out a conceptual flaw “…”</a:t>
            </a:r>
          </a:p>
        </p:txBody>
      </p:sp>
      <p:sp>
        <p:nvSpPr>
          <p:cNvPr id="4" name="Slide Number Placeholder 3"/>
          <p:cNvSpPr>
            <a:spLocks noGrp="1"/>
          </p:cNvSpPr>
          <p:nvPr>
            <p:ph type="sldNum" sz="quarter" idx="10"/>
          </p:nvPr>
        </p:nvSpPr>
        <p:spPr/>
        <p:txBody>
          <a:bodyPr/>
          <a:lstStyle/>
          <a:p>
            <a:fld id="{FD86AD84-4BA6-48CB-AFDF-289A570FA869}" type="slidenum">
              <a:rPr lang="en-US" smtClean="0"/>
              <a:t>11</a:t>
            </a:fld>
            <a:endParaRPr lang="en-US"/>
          </a:p>
        </p:txBody>
      </p:sp>
    </p:spTree>
    <p:extLst>
      <p:ext uri="{BB962C8B-B14F-4D97-AF65-F5344CB8AC3E}">
        <p14:creationId xmlns:p14="http://schemas.microsoft.com/office/powerpoint/2010/main" val="752219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danger of appealing to miraculous intervention to cover a lack of due diligence and rigorous investigation, I take one biblical episode as my compass to understand what my part is</a:t>
            </a:r>
            <a:r>
              <a:rPr lang="en-US" baseline="0" dirty="0"/>
              <a:t> in relation to understanding God’s action in nature. It is Jesus’ command to his disciples to fish in daylight. …</a:t>
            </a:r>
          </a:p>
          <a:p>
            <a:r>
              <a:rPr lang="en-US" baseline="0" dirty="0"/>
              <a:t>Notice that the creationist approach is not based on a blind and ill-informed effort. It does not dispense with study and hard work. But it is open to listening and acting upon the Word of God. It is a conscious choice, an act of de-centering that acknowledges God’s power transcends our efforts and, when told, we are to go into deep water and cast the nets one more time. </a:t>
            </a:r>
          </a:p>
          <a:p>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12</a:t>
            </a:fld>
            <a:endParaRPr lang="en-US"/>
          </a:p>
        </p:txBody>
      </p:sp>
    </p:spTree>
    <p:extLst>
      <p:ext uri="{BB962C8B-B14F-4D97-AF65-F5344CB8AC3E}">
        <p14:creationId xmlns:p14="http://schemas.microsoft.com/office/powerpoint/2010/main" val="3833343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13</a:t>
            </a:fld>
            <a:endParaRPr lang="en-US"/>
          </a:p>
        </p:txBody>
      </p:sp>
    </p:spTree>
    <p:extLst>
      <p:ext uri="{BB962C8B-B14F-4D97-AF65-F5344CB8AC3E}">
        <p14:creationId xmlns:p14="http://schemas.microsoft.com/office/powerpoint/2010/main" val="3512206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all this talking about “creationism is not science” you find yourself asking the question “Do I belong or not?” At the end of the day, being a scientist is like being part of a community. There is no baptism but it’s like a church…one of those churches where people look at you and try to size you up… And There is heresy and orthodoxy…</a:t>
            </a:r>
          </a:p>
        </p:txBody>
      </p:sp>
      <p:sp>
        <p:nvSpPr>
          <p:cNvPr id="4" name="Slide Number Placeholder 3"/>
          <p:cNvSpPr>
            <a:spLocks noGrp="1"/>
          </p:cNvSpPr>
          <p:nvPr>
            <p:ph type="sldNum" sz="quarter" idx="10"/>
          </p:nvPr>
        </p:nvSpPr>
        <p:spPr/>
        <p:txBody>
          <a:bodyPr/>
          <a:lstStyle/>
          <a:p>
            <a:fld id="{FD86AD84-4BA6-48CB-AFDF-289A570FA869}" type="slidenum">
              <a:rPr lang="en-US" smtClean="0"/>
              <a:t>14</a:t>
            </a:fld>
            <a:endParaRPr lang="en-US"/>
          </a:p>
        </p:txBody>
      </p:sp>
    </p:spTree>
    <p:extLst>
      <p:ext uri="{BB962C8B-B14F-4D97-AF65-F5344CB8AC3E}">
        <p14:creationId xmlns:p14="http://schemas.microsoft.com/office/powerpoint/2010/main" val="587409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know that there is tension, and it is possible to experience discrimination. But there is also another side to the coin. The scientific community at its best is inclusive: GSA statement on diversity. </a:t>
            </a:r>
          </a:p>
          <a:p>
            <a:r>
              <a:rPr lang="en-US" baseline="0" dirty="0"/>
              <a:t>We are called to be the salt of the world. Perhaps, this means that we can earn the trust of our colleagues, before debating ideas. We, also, have to learn how to deal properly with what is different: with tact, carefulness, discernment. In the community of scientists we encounter a shared passion, but also different worldviews. Professionally and relationally this can be ground for opposition, but most importantly for opportunity. So…</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15</a:t>
            </a:fld>
            <a:endParaRPr lang="en-US"/>
          </a:p>
        </p:txBody>
      </p:sp>
    </p:spTree>
    <p:extLst>
      <p:ext uri="{BB962C8B-B14F-4D97-AF65-F5344CB8AC3E}">
        <p14:creationId xmlns:p14="http://schemas.microsoft.com/office/powerpoint/2010/main" val="2507700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16</a:t>
            </a:fld>
            <a:endParaRPr lang="en-US"/>
          </a:p>
        </p:txBody>
      </p:sp>
    </p:spTree>
    <p:extLst>
      <p:ext uri="{BB962C8B-B14F-4D97-AF65-F5344CB8AC3E}">
        <p14:creationId xmlns:p14="http://schemas.microsoft.com/office/powerpoint/2010/main" val="277661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is so attractive because it is essentially positivistic. It promises a progression of enlightenment. A system where all makes sense. A growth with no limit. As a creationist, there</a:t>
            </a:r>
            <a:r>
              <a:rPr lang="en-US" baseline="0" dirty="0"/>
              <a:t> are times when I </a:t>
            </a:r>
            <a:r>
              <a:rPr lang="en-US" dirty="0"/>
              <a:t>feel more like a wounded Jacob after a night long fight rather than a positivist. I oscillate between this attractive vision, the “clicking,” when everything makes sense, like when I look at impressive evidence for catastrophism in the geologic record, and bouncing against some of the limits of my model of origins. Indeed, as many philosophers of science and scientists themselves understand, science as a whole has limits, and naturalism has big unanswered questions too. But they are usually far removed in singularities and the quantum realm; in the everyday practice most scientists are still positivists. So, what should I think when I feel more like the 12 spies returning from exploration: the land is good, there is great fruit, but also massive fortified cities and giants. Why do these fortified cities exist? </a:t>
            </a:r>
          </a:p>
        </p:txBody>
      </p:sp>
      <p:sp>
        <p:nvSpPr>
          <p:cNvPr id="4" name="Slide Number Placeholder 3"/>
          <p:cNvSpPr>
            <a:spLocks noGrp="1"/>
          </p:cNvSpPr>
          <p:nvPr>
            <p:ph type="sldNum" sz="quarter" idx="10"/>
          </p:nvPr>
        </p:nvSpPr>
        <p:spPr/>
        <p:txBody>
          <a:bodyPr/>
          <a:lstStyle/>
          <a:p>
            <a:fld id="{FD86AD84-4BA6-48CB-AFDF-289A570FA869}" type="slidenum">
              <a:rPr lang="en-US" smtClean="0"/>
              <a:t>17</a:t>
            </a:fld>
            <a:endParaRPr lang="en-US"/>
          </a:p>
        </p:txBody>
      </p:sp>
    </p:spTree>
    <p:extLst>
      <p:ext uri="{BB962C8B-B14F-4D97-AF65-F5344CB8AC3E}">
        <p14:creationId xmlns:p14="http://schemas.microsoft.com/office/powerpoint/2010/main" val="731620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response is that this sense of finitude is actually very healthy </a:t>
            </a:r>
          </a:p>
        </p:txBody>
      </p:sp>
      <p:sp>
        <p:nvSpPr>
          <p:cNvPr id="4" name="Slide Number Placeholder 3"/>
          <p:cNvSpPr>
            <a:spLocks noGrp="1"/>
          </p:cNvSpPr>
          <p:nvPr>
            <p:ph type="sldNum" sz="quarter" idx="10"/>
          </p:nvPr>
        </p:nvSpPr>
        <p:spPr/>
        <p:txBody>
          <a:bodyPr/>
          <a:lstStyle/>
          <a:p>
            <a:fld id="{FD86AD84-4BA6-48CB-AFDF-289A570FA869}" type="slidenum">
              <a:rPr lang="en-US" smtClean="0"/>
              <a:t>18</a:t>
            </a:fld>
            <a:endParaRPr lang="en-US"/>
          </a:p>
        </p:txBody>
      </p:sp>
    </p:spTree>
    <p:extLst>
      <p:ext uri="{BB962C8B-B14F-4D97-AF65-F5344CB8AC3E}">
        <p14:creationId xmlns:p14="http://schemas.microsoft.com/office/powerpoint/2010/main" val="3531489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6AD84-4BA6-48CB-AFDF-289A570FA869}" type="slidenum">
              <a:rPr lang="en-US" smtClean="0"/>
              <a:t>19</a:t>
            </a:fld>
            <a:endParaRPr lang="en-US"/>
          </a:p>
        </p:txBody>
      </p:sp>
    </p:spTree>
    <p:extLst>
      <p:ext uri="{BB962C8B-B14F-4D97-AF65-F5344CB8AC3E}">
        <p14:creationId xmlns:p14="http://schemas.microsoft.com/office/powerpoint/2010/main" val="415190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privilege for me to be invited to share a talk at this congress. You are aware, from the name and informational material used to advertise the event, that this is a “creationist” congress. “Creationist” is a word that comes with some pejorative connotations attached. In the perception of the public</a:t>
            </a:r>
            <a:r>
              <a:rPr lang="en-US" baseline="0" dirty="0"/>
              <a:t> and in academia “creationist” is almost a bad tag. So, I wondered if you and I really want to be associated with such negative perception. Maybe we should not be using this term, if people misunderstand what it means. So, in this talk, I am trying to explore what it means to be a creationist, and what are the aspects of this term that people think are “bad.” Let’s start with Google! Actually, I quite like this definition. First of all, it does not carry negative baggage, it’s descriptive. Secondly, it’s accurate, it reflects well the essence of what it means to be a creationist. So, yes, according to Google’s definition I definitely want to be known as a creationist! What is it then that is generally construed as negative about creationism, and how should we respond to that?</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2</a:t>
            </a:fld>
            <a:endParaRPr lang="en-US"/>
          </a:p>
        </p:txBody>
      </p:sp>
    </p:spTree>
    <p:extLst>
      <p:ext uri="{BB962C8B-B14F-4D97-AF65-F5344CB8AC3E}">
        <p14:creationId xmlns:p14="http://schemas.microsoft.com/office/powerpoint/2010/main" val="285528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be careful in not twisting this point into</a:t>
            </a:r>
            <a:r>
              <a:rPr lang="en-US" baseline="0" dirty="0"/>
              <a:t> an invitation to quit searching, inquiring, and learning. A call to ignorance. </a:t>
            </a:r>
            <a:endParaRPr lang="en-US" dirty="0"/>
          </a:p>
        </p:txBody>
      </p:sp>
      <p:sp>
        <p:nvSpPr>
          <p:cNvPr id="4" name="Slide Number Placeholder 3"/>
          <p:cNvSpPr>
            <a:spLocks noGrp="1"/>
          </p:cNvSpPr>
          <p:nvPr>
            <p:ph type="sldNum" sz="quarter" idx="10"/>
          </p:nvPr>
        </p:nvSpPr>
        <p:spPr/>
        <p:txBody>
          <a:bodyPr/>
          <a:lstStyle/>
          <a:p>
            <a:pPr defTabSz="931774">
              <a:defRPr/>
            </a:pPr>
            <a:fld id="{67308E53-3E81-44A7-9DD9-8A26B579676A}" type="slidenum">
              <a:rPr lang="en-US">
                <a:solidFill>
                  <a:prstClr val="black"/>
                </a:solidFill>
                <a:latin typeface="Calibri"/>
              </a:rPr>
              <a:pPr defTabSz="931774">
                <a:defRPr/>
              </a:pPr>
              <a:t>20</a:t>
            </a:fld>
            <a:endParaRPr lang="en-US">
              <a:solidFill>
                <a:prstClr val="black"/>
              </a:solidFill>
              <a:latin typeface="Calibri"/>
            </a:endParaRPr>
          </a:p>
        </p:txBody>
      </p:sp>
    </p:spTree>
    <p:extLst>
      <p:ext uri="{BB962C8B-B14F-4D97-AF65-F5344CB8AC3E}">
        <p14:creationId xmlns:p14="http://schemas.microsoft.com/office/powerpoint/2010/main" val="250646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could run the risk of beginning to think that maybe the world out there is dangerous and scary. We either find no answers or dangerous answers. We could retract</a:t>
            </a:r>
            <a:r>
              <a:rPr lang="en-US" baseline="0" dirty="0"/>
              <a:t> from the study of the natural world, discourage it. </a:t>
            </a:r>
            <a:r>
              <a:rPr lang="en-US" dirty="0"/>
              <a:t>A</a:t>
            </a:r>
            <a:r>
              <a:rPr lang="en-US" baseline="0" dirty="0"/>
              <a:t> v</a:t>
            </a:r>
            <a:r>
              <a:rPr lang="en-US" dirty="0"/>
              <a:t>iew that is scared of the world, of what we may</a:t>
            </a:r>
            <a:r>
              <a:rPr lang="en-US" baseline="0" dirty="0"/>
              <a:t> find</a:t>
            </a:r>
            <a:r>
              <a:rPr lang="en-US" dirty="0"/>
              <a:t>; Is this the attitude God wants for</a:t>
            </a:r>
            <a:r>
              <a:rPr lang="en-US" baseline="0" dirty="0"/>
              <a:t> us? This reminds me of the first who insinuated this idea: Really? God </a:t>
            </a:r>
            <a:r>
              <a:rPr lang="en-US" dirty="0"/>
              <a:t>does not want you to know; science as taboo.</a:t>
            </a:r>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21</a:t>
            </a:fld>
            <a:endParaRPr lang="en-US" altLang="en-US"/>
          </a:p>
        </p:txBody>
      </p:sp>
    </p:spTree>
    <p:extLst>
      <p:ext uri="{BB962C8B-B14F-4D97-AF65-F5344CB8AC3E}">
        <p14:creationId xmlns:p14="http://schemas.microsoft.com/office/powerpoint/2010/main" val="4235956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also another lie that was said in front of that tree: you will be like God; What is that tree? It represents</a:t>
            </a:r>
            <a:r>
              <a:rPr lang="en-US" baseline="0" dirty="0"/>
              <a:t> the possibility to</a:t>
            </a:r>
            <a:r>
              <a:rPr lang="en-US" dirty="0"/>
              <a:t> be</a:t>
            </a:r>
            <a:r>
              <a:rPr lang="en-US" baseline="0" dirty="0"/>
              <a:t> the one who</a:t>
            </a:r>
            <a:r>
              <a:rPr lang="en-US" dirty="0"/>
              <a:t> calls the rules. A</a:t>
            </a:r>
            <a:r>
              <a:rPr lang="en-US" baseline="0" dirty="0"/>
              <a:t> s</a:t>
            </a:r>
            <a:r>
              <a:rPr lang="en-US" dirty="0"/>
              <a:t>cience without God, that doesn’t need God. We know everything, filled all the gaps: there was no God in the gaps, and there is no God anywhere. An orphan, self-contained world. There could not be two more extreme opposites: No God anywhere or God everywhere “in Him we live, and move, and have</a:t>
            </a:r>
            <a:r>
              <a:rPr lang="en-US" baseline="0" dirty="0"/>
              <a:t> our being</a:t>
            </a:r>
            <a:r>
              <a:rPr lang="en-US" dirty="0"/>
              <a:t>,” as Paul said. </a:t>
            </a:r>
          </a:p>
        </p:txBody>
      </p:sp>
      <p:sp>
        <p:nvSpPr>
          <p:cNvPr id="4" name="Slide Number Placeholder 3"/>
          <p:cNvSpPr>
            <a:spLocks noGrp="1"/>
          </p:cNvSpPr>
          <p:nvPr>
            <p:ph type="sldNum" sz="quarter" idx="10"/>
          </p:nvPr>
        </p:nvSpPr>
        <p:spPr/>
        <p:txBody>
          <a:bodyPr/>
          <a:lstStyle/>
          <a:p>
            <a:fld id="{495F48C4-80A5-4109-8BB6-0B19684E4BAC}" type="slidenum">
              <a:rPr lang="en-US" altLang="en-US" smtClean="0"/>
              <a:pPr/>
              <a:t>22</a:t>
            </a:fld>
            <a:endParaRPr lang="en-US" altLang="en-US"/>
          </a:p>
        </p:txBody>
      </p:sp>
    </p:spTree>
    <p:extLst>
      <p:ext uri="{BB962C8B-B14F-4D97-AF65-F5344CB8AC3E}">
        <p14:creationId xmlns:p14="http://schemas.microsoft.com/office/powerpoint/2010/main" val="2356507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this tree of the knowledge of good and evil, creates an intricate relationship with knowledge.</a:t>
            </a:r>
            <a:r>
              <a:rPr lang="en-US" baseline="0" dirty="0"/>
              <a:t> I</a:t>
            </a:r>
            <a:r>
              <a:rPr lang="en-US" dirty="0"/>
              <a:t>n a broken world, we find ourselves often asking the question: are we bringing glory to you or misleading others away from you? Astronaut who walked on</a:t>
            </a:r>
            <a:r>
              <a:rPr lang="en-US" baseline="0" dirty="0"/>
              <a:t> the moon</a:t>
            </a:r>
            <a:r>
              <a:rPr lang="en-US" dirty="0"/>
              <a:t>. When asked in an interview what he would have said were he able to dialogue with God while on the moon, he answered: “I would have said… And how did he think God would answer?</a:t>
            </a:r>
          </a:p>
          <a:p>
            <a:r>
              <a:rPr lang="en-US" dirty="0"/>
              <a:t>See, Naturalists do not have this restraint. Sometimes we hear the good argument that Christianity favored the development</a:t>
            </a:r>
            <a:r>
              <a:rPr lang="en-US" baseline="0" dirty="0"/>
              <a:t> of science, because it looked at the creation as distinct from God, and took away fear from its study</a:t>
            </a:r>
            <a:r>
              <a:rPr lang="en-US" dirty="0"/>
              <a:t>. Naturalists take that to the extreme: essentially to a place where there are no ethical boundaries. With the knowledge of good and evil there are no limits. To some this is attractive and desirable. But it turns out that this fruit can lead to very dark places. So…</a:t>
            </a:r>
          </a:p>
        </p:txBody>
      </p:sp>
      <p:sp>
        <p:nvSpPr>
          <p:cNvPr id="4" name="Slide Number Placeholder 3"/>
          <p:cNvSpPr>
            <a:spLocks noGrp="1"/>
          </p:cNvSpPr>
          <p:nvPr>
            <p:ph type="sldNum" sz="quarter" idx="10"/>
          </p:nvPr>
        </p:nvSpPr>
        <p:spPr/>
        <p:txBody>
          <a:bodyPr/>
          <a:lstStyle/>
          <a:p>
            <a:fld id="{FD86AD84-4BA6-48CB-AFDF-289A570FA869}" type="slidenum">
              <a:rPr lang="en-US" smtClean="0"/>
              <a:t>23</a:t>
            </a:fld>
            <a:endParaRPr lang="en-US"/>
          </a:p>
        </p:txBody>
      </p:sp>
    </p:spTree>
    <p:extLst>
      <p:ext uri="{BB962C8B-B14F-4D97-AF65-F5344CB8AC3E}">
        <p14:creationId xmlns:p14="http://schemas.microsoft.com/office/powerpoint/2010/main" val="2802245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24</a:t>
            </a:fld>
            <a:endParaRPr lang="en-US"/>
          </a:p>
        </p:txBody>
      </p:sp>
    </p:spTree>
    <p:extLst>
      <p:ext uri="{BB962C8B-B14F-4D97-AF65-F5344CB8AC3E}">
        <p14:creationId xmlns:p14="http://schemas.microsoft.com/office/powerpoint/2010/main" val="286405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other words, we are asking if the</a:t>
            </a:r>
            <a:r>
              <a:rPr lang="en-US" sz="1200" dirty="0">
                <a:solidFill>
                  <a:schemeClr val="bg1"/>
                </a:solidFill>
              </a:rPr>
              <a:t> Christian experience and biblical worldview have a distinctive impact on the practice of research and vision for research</a:t>
            </a:r>
          </a:p>
          <a:p>
            <a:endParaRPr lang="en-US" dirty="0"/>
          </a:p>
          <a:p>
            <a:r>
              <a:rPr lang="en-US" dirty="0"/>
              <a:t>I believe that this is the case, in at least three major ways. Let’s explore together these foundational areas that set aside the Christian researcher</a:t>
            </a:r>
          </a:p>
        </p:txBody>
      </p:sp>
      <p:sp>
        <p:nvSpPr>
          <p:cNvPr id="4" name="Slide Number Placeholder 3"/>
          <p:cNvSpPr>
            <a:spLocks noGrp="1"/>
          </p:cNvSpPr>
          <p:nvPr>
            <p:ph type="sldNum" sz="quarter" idx="5"/>
          </p:nvPr>
        </p:nvSpPr>
        <p:spPr/>
        <p:txBody>
          <a:bodyPr/>
          <a:lstStyle/>
          <a:p>
            <a:fld id="{131AD9CB-1A09-4BD3-AD7E-35B7CB8D1F50}" type="slidenum">
              <a:rPr lang="en-US" smtClean="0"/>
              <a:t>25</a:t>
            </a:fld>
            <a:endParaRPr lang="en-US"/>
          </a:p>
        </p:txBody>
      </p:sp>
    </p:spTree>
    <p:extLst>
      <p:ext uri="{BB962C8B-B14F-4D97-AF65-F5344CB8AC3E}">
        <p14:creationId xmlns:p14="http://schemas.microsoft.com/office/powerpoint/2010/main" val="2622021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form the beginning, shall we? And I mean our real beginning. If research is about acquiring new knowledge, we find some passages in Genesis that are very relevant to the quest for knowledge. First we learn that God instructed humans not to eat from the tree of the knowledge of good and evil. The effect of eating from it would be certain death. Then we learn that the fruit of that tree was desirable to make one wise, so it involved an important intellectual component. This seems somehow problematic at first sight. Is knowledge, and therefore research, dangerous? Should we infer that God is anti-knowledge?  </a:t>
            </a:r>
          </a:p>
        </p:txBody>
      </p:sp>
      <p:sp>
        <p:nvSpPr>
          <p:cNvPr id="4" name="Slide Number Placeholder 3"/>
          <p:cNvSpPr>
            <a:spLocks noGrp="1"/>
          </p:cNvSpPr>
          <p:nvPr>
            <p:ph type="sldNum" sz="quarter" idx="5"/>
          </p:nvPr>
        </p:nvSpPr>
        <p:spPr/>
        <p:txBody>
          <a:bodyPr/>
          <a:lstStyle/>
          <a:p>
            <a:fld id="{131AD9CB-1A09-4BD3-AD7E-35B7CB8D1F50}" type="slidenum">
              <a:rPr lang="en-US" smtClean="0"/>
              <a:t>26</a:t>
            </a:fld>
            <a:endParaRPr lang="en-US"/>
          </a:p>
        </p:txBody>
      </p:sp>
    </p:spTree>
    <p:extLst>
      <p:ext uri="{BB962C8B-B14F-4D97-AF65-F5344CB8AC3E}">
        <p14:creationId xmlns:p14="http://schemas.microsoft.com/office/powerpoint/2010/main" val="384300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full picture in Genesis, we realize that this cannot be the case, God is absolutely not anti-knowledge. There are various elements in Genesis itself to prove this. For example…</a:t>
            </a:r>
          </a:p>
        </p:txBody>
      </p:sp>
      <p:sp>
        <p:nvSpPr>
          <p:cNvPr id="4" name="Slide Number Placeholder 3"/>
          <p:cNvSpPr>
            <a:spLocks noGrp="1"/>
          </p:cNvSpPr>
          <p:nvPr>
            <p:ph type="sldNum" sz="quarter" idx="5"/>
          </p:nvPr>
        </p:nvSpPr>
        <p:spPr/>
        <p:txBody>
          <a:bodyPr/>
          <a:lstStyle/>
          <a:p>
            <a:fld id="{131AD9CB-1A09-4BD3-AD7E-35B7CB8D1F50}" type="slidenum">
              <a:rPr lang="en-US" smtClean="0"/>
              <a:t>27</a:t>
            </a:fld>
            <a:endParaRPr lang="en-US"/>
          </a:p>
        </p:txBody>
      </p:sp>
    </p:spTree>
    <p:extLst>
      <p:ext uri="{BB962C8B-B14F-4D97-AF65-F5344CB8AC3E}">
        <p14:creationId xmlns:p14="http://schemas.microsoft.com/office/powerpoint/2010/main" val="1158089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0D64E6-8479-459F-90E2-9F4CB71373B9}" type="slidenum">
              <a:rPr lang="en-US" smtClean="0"/>
              <a:t>28</a:t>
            </a:fld>
            <a:endParaRPr lang="en-US"/>
          </a:p>
        </p:txBody>
      </p:sp>
    </p:spTree>
    <p:extLst>
      <p:ext uri="{BB962C8B-B14F-4D97-AF65-F5344CB8AC3E}">
        <p14:creationId xmlns:p14="http://schemas.microsoft.com/office/powerpoint/2010/main" val="2198247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then the issue? It is not knowledge in itself. The tree that we should not eat from is not called the tree of knowledge, but the tree of the knowledge…of good and evil. So what does the fruit of this tree represent? We can look at the words of the serpent to understand what it represents….  It represents the autonomous setting of good and evil. A choice of independence from God, a quest for subsistence apart from Him and His principles. In a sense, if the fruit of the tree of life symbolizes accepting God’s provision of sustenance, the fruit of this other tree is a rejection of that connection and sustenance. And therefore, If one tree brings life the other brings death. You cannot have both at the same time. Either you are dependent or independent. Therefore, when it comes to knowledge, it is the “orphan” pursuit of knowledge that is fundamentally problematic for the Christian researcher. A knowledge sought outside of a relationship with God. In a secular society, the pursuit of knowledge is seen as a value in itself. The motifs or context for that search are secondary. As researchers, our fascination is captured by the trailblazers, the iconoclasts, our heroes are those who pushed the boundaries of knowledge, no matter what. Humanity has always had a fascination with this type of independent, unimpeded characters, perhaps most aptly captured in the mythological figure of Ulysses.</a:t>
            </a:r>
          </a:p>
        </p:txBody>
      </p:sp>
      <p:sp>
        <p:nvSpPr>
          <p:cNvPr id="4" name="Slide Number Placeholder 3"/>
          <p:cNvSpPr>
            <a:spLocks noGrp="1"/>
          </p:cNvSpPr>
          <p:nvPr>
            <p:ph type="sldNum" sz="quarter" idx="5"/>
          </p:nvPr>
        </p:nvSpPr>
        <p:spPr/>
        <p:txBody>
          <a:bodyPr/>
          <a:lstStyle/>
          <a:p>
            <a:fld id="{131AD9CB-1A09-4BD3-AD7E-35B7CB8D1F50}" type="slidenum">
              <a:rPr lang="en-US" smtClean="0"/>
              <a:t>29</a:t>
            </a:fld>
            <a:endParaRPr lang="en-US"/>
          </a:p>
        </p:txBody>
      </p:sp>
    </p:spTree>
    <p:extLst>
      <p:ext uri="{BB962C8B-B14F-4D97-AF65-F5344CB8AC3E}">
        <p14:creationId xmlns:p14="http://schemas.microsoft.com/office/powerpoint/2010/main" val="98390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what is typically considered the </a:t>
            </a:r>
            <a:r>
              <a:rPr lang="en-US" baseline="0" dirty="0"/>
              <a:t>capital sin of creationism. </a:t>
            </a:r>
            <a:r>
              <a:rPr lang="en-US" dirty="0"/>
              <a:t>This free class</a:t>
            </a:r>
            <a:r>
              <a:rPr lang="en-US" baseline="0" dirty="0"/>
              <a:t> offered by the Open University instructs us about the fact that creationism is not science. This unforgivable sin can find its way in deceptive reincarnations, like ID, which is called in chapter 2 of the course “Creationism in Disguise”.</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3</a:t>
            </a:fld>
            <a:endParaRPr lang="en-US"/>
          </a:p>
        </p:txBody>
      </p:sp>
    </p:spTree>
    <p:extLst>
      <p:ext uri="{BB962C8B-B14F-4D97-AF65-F5344CB8AC3E}">
        <p14:creationId xmlns:p14="http://schemas.microsoft.com/office/powerpoint/2010/main" val="3688332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Italian poet Dante Alighieri, in his monumental work the Divine Comedy, encounters Ulysses among the damned in his journey through Hell. There, Ulysses recounts the last moments of his life, telling of when, in his old age, he convinced his companions to embark on one last journey, to cross the Pillars of Hercules, and sail beyond the limit of the known world. His words to them appealed to that instinct for knowledge:…</a:t>
            </a:r>
            <a:br>
              <a:rPr lang="en-US" dirty="0"/>
            </a:br>
            <a:r>
              <a:rPr lang="en-US" dirty="0"/>
              <a:t>A similar sentiment is captured in the romantic poem by Lord Tennyson, also depicting the uneasiness of the old Ulysses and his insatiable desire to explore the unknown:…. </a:t>
            </a:r>
          </a:p>
        </p:txBody>
      </p:sp>
      <p:sp>
        <p:nvSpPr>
          <p:cNvPr id="4" name="Slide Number Placeholder 3"/>
          <p:cNvSpPr>
            <a:spLocks noGrp="1"/>
          </p:cNvSpPr>
          <p:nvPr>
            <p:ph type="sldNum" sz="quarter" idx="5"/>
          </p:nvPr>
        </p:nvSpPr>
        <p:spPr/>
        <p:txBody>
          <a:bodyPr/>
          <a:lstStyle/>
          <a:p>
            <a:fld id="{131AD9CB-1A09-4BD3-AD7E-35B7CB8D1F50}" type="slidenum">
              <a:rPr lang="en-US" smtClean="0"/>
              <a:t>30</a:t>
            </a:fld>
            <a:endParaRPr lang="en-US"/>
          </a:p>
        </p:txBody>
      </p:sp>
    </p:spTree>
    <p:extLst>
      <p:ext uri="{BB962C8B-B14F-4D97-AF65-F5344CB8AC3E}">
        <p14:creationId xmlns:p14="http://schemas.microsoft.com/office/powerpoint/2010/main" val="4122417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then the difference between the treasured myth of the insatiable Ulysses and the divine ideal for research? For the Christian researcher, the greatest difference is that this is not a quest for knowledge for the sake of knowledge. It is a search in the context of a relationship with God. The Christian researcher can also be a trailblazer, full of thirst for knowledge. The fields of thought and information are vast and open for discovery. But this is not an orphan, God-free quest. It is a relational quest, which presupposes God, develops in connection with God, and ultimately points towards God. It is a quest that craves the direction of the Omniscient One.</a:t>
            </a:r>
          </a:p>
        </p:txBody>
      </p:sp>
      <p:sp>
        <p:nvSpPr>
          <p:cNvPr id="4" name="Slide Number Placeholder 3"/>
          <p:cNvSpPr>
            <a:spLocks noGrp="1"/>
          </p:cNvSpPr>
          <p:nvPr>
            <p:ph type="sldNum" sz="quarter" idx="5"/>
          </p:nvPr>
        </p:nvSpPr>
        <p:spPr/>
        <p:txBody>
          <a:bodyPr/>
          <a:lstStyle/>
          <a:p>
            <a:fld id="{131AD9CB-1A09-4BD3-AD7E-35B7CB8D1F50}" type="slidenum">
              <a:rPr lang="en-US" smtClean="0"/>
              <a:t>31</a:t>
            </a:fld>
            <a:endParaRPr lang="en-US"/>
          </a:p>
        </p:txBody>
      </p:sp>
    </p:spTree>
    <p:extLst>
      <p:ext uri="{BB962C8B-B14F-4D97-AF65-F5344CB8AC3E}">
        <p14:creationId xmlns:p14="http://schemas.microsoft.com/office/powerpoint/2010/main" val="3909020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Read quote</a:t>
            </a:r>
            <a:r>
              <a:rPr lang="en-US" i="0" dirty="0"/>
              <a:t>. </a:t>
            </a:r>
            <a:r>
              <a:rPr lang="en-US" dirty="0"/>
              <a:t>The ultimate goal of the Christian researcher is not to acquire new knowledge but to create a deeper bond with God, through a process that follows a trajectory of exploration, wonder, appreciation, and trust. </a:t>
            </a:r>
            <a:r>
              <a:rPr lang="en-US" i="0" dirty="0"/>
              <a:t>Don’t you crave for this incredible experience? The ultimate goal of our investigation is to create this communion with God. </a:t>
            </a:r>
            <a:endParaRPr lang="en-US" dirty="0"/>
          </a:p>
        </p:txBody>
      </p:sp>
      <p:sp>
        <p:nvSpPr>
          <p:cNvPr id="4" name="Slide Number Placeholder 3"/>
          <p:cNvSpPr>
            <a:spLocks noGrp="1"/>
          </p:cNvSpPr>
          <p:nvPr>
            <p:ph type="sldNum" sz="quarter" idx="5"/>
          </p:nvPr>
        </p:nvSpPr>
        <p:spPr/>
        <p:txBody>
          <a:bodyPr/>
          <a:lstStyle/>
          <a:p>
            <a:fld id="{131AD9CB-1A09-4BD3-AD7E-35B7CB8D1F50}" type="slidenum">
              <a:rPr lang="en-US" smtClean="0"/>
              <a:t>32</a:t>
            </a:fld>
            <a:endParaRPr lang="en-US"/>
          </a:p>
        </p:txBody>
      </p:sp>
    </p:spTree>
    <p:extLst>
      <p:ext uri="{BB962C8B-B14F-4D97-AF65-F5344CB8AC3E}">
        <p14:creationId xmlns:p14="http://schemas.microsoft.com/office/powerpoint/2010/main" val="29155541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communion that Jesus invites us to have with Him, exemplified by the encounter from which the title of this presentation is taken. … What are we seeking? Why do we seek? We seek to dwell. Ultimately, the best seeker is really a follower.</a:t>
            </a:r>
          </a:p>
        </p:txBody>
      </p:sp>
      <p:sp>
        <p:nvSpPr>
          <p:cNvPr id="4" name="Slide Number Placeholder 3"/>
          <p:cNvSpPr>
            <a:spLocks noGrp="1"/>
          </p:cNvSpPr>
          <p:nvPr>
            <p:ph type="sldNum" sz="quarter" idx="5"/>
          </p:nvPr>
        </p:nvSpPr>
        <p:spPr/>
        <p:txBody>
          <a:bodyPr/>
          <a:lstStyle/>
          <a:p>
            <a:fld id="{131AD9CB-1A09-4BD3-AD7E-35B7CB8D1F50}" type="slidenum">
              <a:rPr lang="en-US" smtClean="0"/>
              <a:t>33</a:t>
            </a:fld>
            <a:endParaRPr lang="en-US"/>
          </a:p>
        </p:txBody>
      </p:sp>
    </p:spTree>
    <p:extLst>
      <p:ext uri="{BB962C8B-B14F-4D97-AF65-F5344CB8AC3E}">
        <p14:creationId xmlns:p14="http://schemas.microsoft.com/office/powerpoint/2010/main" val="1077176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second area where Christian researchers should exhibit distinctiveness is personal character. Excellence, integrity, and compassion are virtues that are valued in many contexts and communities, not just Christianity. However, research and academia can also be hyper-competitive environments, with high-stakes and high-pressure, jealousies, and conflict. In this complicated context, Christian researchers bring something more than just a moral imperative to integrity of conduct. If we are true Christians we will bring love, care, and compassion in the workplace and in our academic interactions. </a:t>
            </a:r>
            <a:br>
              <a:rPr lang="en-US" dirty="0"/>
            </a:br>
            <a:r>
              <a:rPr lang="en-US" dirty="0"/>
              <a:t>Jesus defines love as the diagnostic quality of a Christian….</a:t>
            </a:r>
            <a:br>
              <a:rPr lang="en-US" dirty="0"/>
            </a:br>
            <a:r>
              <a:rPr lang="en-US" dirty="0"/>
              <a:t>Something that flows from experiencing Christ’s love for us, because …. </a:t>
            </a:r>
            <a:br>
              <a:rPr lang="en-US" dirty="0"/>
            </a:br>
            <a:r>
              <a:rPr lang="en-US" dirty="0"/>
              <a:t>We could have all the knowledge and understand all the mysteries, but if we lack love… we are nothing. </a:t>
            </a:r>
            <a:br>
              <a:rPr lang="en-US" dirty="0"/>
            </a:br>
            <a:r>
              <a:rPr lang="en-US" dirty="0"/>
              <a:t>And I recognize that we are really crippled lovers, that operate in difficult conditions, and that this flow of love in our interactions is faulty and intermittent. But love is a necessary condition to be called a Christian researcher. We cannot compartmentalize our conduct and our academic results. </a:t>
            </a:r>
          </a:p>
        </p:txBody>
      </p:sp>
      <p:sp>
        <p:nvSpPr>
          <p:cNvPr id="4" name="Slide Number Placeholder 3"/>
          <p:cNvSpPr>
            <a:spLocks noGrp="1"/>
          </p:cNvSpPr>
          <p:nvPr>
            <p:ph type="sldNum" sz="quarter" idx="5"/>
          </p:nvPr>
        </p:nvSpPr>
        <p:spPr/>
        <p:txBody>
          <a:bodyPr/>
          <a:lstStyle/>
          <a:p>
            <a:fld id="{131AD9CB-1A09-4BD3-AD7E-35B7CB8D1F50}" type="slidenum">
              <a:rPr lang="en-US" smtClean="0"/>
              <a:t>34</a:t>
            </a:fld>
            <a:endParaRPr lang="en-US"/>
          </a:p>
        </p:txBody>
      </p:sp>
    </p:spTree>
    <p:extLst>
      <p:ext uri="{BB962C8B-B14F-4D97-AF65-F5344CB8AC3E}">
        <p14:creationId xmlns:p14="http://schemas.microsoft.com/office/powerpoint/2010/main" val="2932773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third distinctive aspects of Christian researchers is that they will place their research interests and efforts in the context of the Great Commission. Their driver and purpose for research will be missional. A desire to serve others, share the gospel, benefit humanity, heal, teach, and lead towards Christ. The specific forms in which these efforts take place and are manifested are as varied as God’s imagination and the talents He bestowed upon us, but Christian researchers are united by this missional identity and sense of calling. They research for mission, they research for service.</a:t>
            </a:r>
          </a:p>
        </p:txBody>
      </p:sp>
      <p:sp>
        <p:nvSpPr>
          <p:cNvPr id="4" name="Slide Number Placeholder 3"/>
          <p:cNvSpPr>
            <a:spLocks noGrp="1"/>
          </p:cNvSpPr>
          <p:nvPr>
            <p:ph type="sldNum" sz="quarter" idx="5"/>
          </p:nvPr>
        </p:nvSpPr>
        <p:spPr/>
        <p:txBody>
          <a:bodyPr/>
          <a:lstStyle/>
          <a:p>
            <a:fld id="{131AD9CB-1A09-4BD3-AD7E-35B7CB8D1F50}" type="slidenum">
              <a:rPr lang="en-US" smtClean="0"/>
              <a:t>35</a:t>
            </a:fld>
            <a:endParaRPr lang="en-US"/>
          </a:p>
        </p:txBody>
      </p:sp>
    </p:spTree>
    <p:extLst>
      <p:ext uri="{BB962C8B-B14F-4D97-AF65-F5344CB8AC3E}">
        <p14:creationId xmlns:p14="http://schemas.microsoft.com/office/powerpoint/2010/main" val="3132755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being a creationist consists in the choice of recognizing Jesus Christ as the Creator and sustainer of the world. No one is forcing us to take this step. It’s a free choice. It’s a conviction we mature, a beautiful expression of free will. Like Peter, on the edge of the boat, looking at the figure of a man walking on water, you may feel the urge to say: if all of this is true, tell me to walk on water. Are you really ready for this journey? Because Christ will give you a simple answer: come.</a:t>
            </a:r>
          </a:p>
        </p:txBody>
      </p:sp>
      <p:sp>
        <p:nvSpPr>
          <p:cNvPr id="4" name="Slide Number Placeholder 3"/>
          <p:cNvSpPr>
            <a:spLocks noGrp="1"/>
          </p:cNvSpPr>
          <p:nvPr>
            <p:ph type="sldNum" sz="quarter" idx="10"/>
          </p:nvPr>
        </p:nvSpPr>
        <p:spPr/>
        <p:txBody>
          <a:bodyPr/>
          <a:lstStyle/>
          <a:p>
            <a:fld id="{FD86AD84-4BA6-48CB-AFDF-289A570FA869}" type="slidenum">
              <a:rPr lang="en-US" smtClean="0"/>
              <a:t>36</a:t>
            </a:fld>
            <a:endParaRPr lang="en-US"/>
          </a:p>
        </p:txBody>
      </p:sp>
    </p:spTree>
    <p:extLst>
      <p:ext uri="{BB962C8B-B14F-4D97-AF65-F5344CB8AC3E}">
        <p14:creationId xmlns:p14="http://schemas.microsoft.com/office/powerpoint/2010/main" val="235698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GSA (of which I am a member) has this position statement that specifies why creationism is not science:</a:t>
            </a:r>
          </a:p>
        </p:txBody>
      </p:sp>
      <p:sp>
        <p:nvSpPr>
          <p:cNvPr id="4" name="Slide Number Placeholder 3"/>
          <p:cNvSpPr>
            <a:spLocks noGrp="1"/>
          </p:cNvSpPr>
          <p:nvPr>
            <p:ph type="sldNum" sz="quarter" idx="10"/>
          </p:nvPr>
        </p:nvSpPr>
        <p:spPr/>
        <p:txBody>
          <a:bodyPr/>
          <a:lstStyle/>
          <a:p>
            <a:fld id="{FD86AD84-4BA6-48CB-AFDF-289A570FA869}" type="slidenum">
              <a:rPr lang="en-US" smtClean="0"/>
              <a:t>4</a:t>
            </a:fld>
            <a:endParaRPr lang="en-US"/>
          </a:p>
        </p:txBody>
      </p:sp>
    </p:spTree>
    <p:extLst>
      <p:ext uri="{BB962C8B-B14F-4D97-AF65-F5344CB8AC3E}">
        <p14:creationId xmlns:p14="http://schemas.microsoft.com/office/powerpoint/2010/main" val="293210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strong is this stigma</a:t>
            </a:r>
            <a:r>
              <a:rPr lang="en-US" baseline="0" dirty="0"/>
              <a:t> in a science-dominated society, that theologian Nancey Murphy insightfully suggests that… In other words, for theology to have a chance in the modern world all that is miraculous in Scripture, including our view of origins, needs to be excised or spiritualized. </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5</a:t>
            </a:fld>
            <a:endParaRPr lang="en-US"/>
          </a:p>
        </p:txBody>
      </p:sp>
    </p:spTree>
    <p:extLst>
      <p:ext uri="{BB962C8B-B14F-4D97-AF65-F5344CB8AC3E}">
        <p14:creationId xmlns:p14="http://schemas.microsoft.com/office/powerpoint/2010/main" val="286648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even evolutionary biologist Jerry Coyne, with wittiness and a tint of derisiveness,</a:t>
            </a:r>
            <a:r>
              <a:rPr lang="en-US" baseline="0" dirty="0"/>
              <a:t> acknowledges an important point: if creationism is not science the opposite is also true: “science…” Naturalism is a choice, not a scientific necessity. </a:t>
            </a:r>
          </a:p>
          <a:p>
            <a:r>
              <a:rPr lang="en-US" baseline="0" dirty="0"/>
              <a:t>For Coyne, it’s a methodological choice, a kind of principle of simplicity. </a:t>
            </a:r>
            <a:br>
              <a:rPr lang="en-US" baseline="0" dirty="0"/>
            </a:br>
            <a:r>
              <a:rPr lang="en-US" baseline="0" dirty="0"/>
              <a:t>The same demarcation argument used for creationism, can be used for evolutionism or naturalism, when they intend to make ontological statements about the non-existence of God or his lack of interaction with the world. Naturalism also is not science. This is also acknowledged in the same GSA position statement that we quoted before.</a:t>
            </a:r>
            <a:br>
              <a:rPr lang="en-US" baseline="0" dirty="0"/>
            </a:br>
            <a:r>
              <a:rPr lang="en-US" baseline="0" dirty="0"/>
              <a:t>Scratching just a bit below the surface, we realize that this demarcation approach is too simplistic. It dismisses the reality that science as a method for observing, describing, and predicting patterns and phenomena in nature is complexly intertwined with our presuppositions, interests, and questions about the world. Biblical creationism can indeed generate questions that can be and are being explored scientifically.</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6</a:t>
            </a:fld>
            <a:endParaRPr lang="en-US"/>
          </a:p>
        </p:txBody>
      </p:sp>
    </p:spTree>
    <p:extLst>
      <p:ext uri="{BB962C8B-B14F-4D97-AF65-F5344CB8AC3E}">
        <p14:creationId xmlns:p14="http://schemas.microsoft.com/office/powerpoint/2010/main" val="169255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could argue that this is the very definition of God, isn’t it? Why He is God and we are not. </a:t>
            </a:r>
          </a:p>
        </p:txBody>
      </p:sp>
      <p:sp>
        <p:nvSpPr>
          <p:cNvPr id="4" name="Slide Number Placeholder 3"/>
          <p:cNvSpPr>
            <a:spLocks noGrp="1"/>
          </p:cNvSpPr>
          <p:nvPr>
            <p:ph type="sldNum" sz="quarter" idx="10"/>
          </p:nvPr>
        </p:nvSpPr>
        <p:spPr/>
        <p:txBody>
          <a:bodyPr/>
          <a:lstStyle/>
          <a:p>
            <a:fld id="{FD86AD84-4BA6-48CB-AFDF-289A570FA869}" type="slidenum">
              <a:rPr lang="en-US" smtClean="0"/>
              <a:t>7</a:t>
            </a:fld>
            <a:endParaRPr lang="en-US"/>
          </a:p>
        </p:txBody>
      </p:sp>
    </p:spTree>
    <p:extLst>
      <p:ext uri="{BB962C8B-B14F-4D97-AF65-F5344CB8AC3E}">
        <p14:creationId xmlns:p14="http://schemas.microsoft.com/office/powerpoint/2010/main" val="1968184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negative claim about creationism is also somehow connected with the concept of supernatural action. </a:t>
            </a:r>
            <a:br>
              <a:rPr lang="en-US" dirty="0"/>
            </a:br>
            <a:r>
              <a:rPr lang="en-US" dirty="0"/>
              <a:t>When you accept the possibility of divine intervention, this may become an easy way out to explain away what we don’t understand. In the words of Lyell… </a:t>
            </a:r>
            <a:br>
              <a:rPr lang="en-US" dirty="0"/>
            </a:br>
            <a:r>
              <a:rPr lang="en-US" dirty="0"/>
              <a:t>This is the so called “God of the gaps” argument. To </a:t>
            </a:r>
            <a:r>
              <a:rPr lang="en-US" baseline="0" dirty="0"/>
              <a:t>invoke the supernatural when in reality there is no need of it: with just a bit of work we could find a completely naturalistic explanation. </a:t>
            </a:r>
          </a:p>
          <a:p>
            <a:r>
              <a:rPr lang="en-US" baseline="0" dirty="0"/>
              <a:t>This approach could even mask a lack of competence, where no careful research is undertaken, but models based on very generic and simplistic knowledge and observations.</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8</a:t>
            </a:fld>
            <a:endParaRPr lang="en-US"/>
          </a:p>
        </p:txBody>
      </p:sp>
    </p:spTree>
    <p:extLst>
      <p:ext uri="{BB962C8B-B14F-4D97-AF65-F5344CB8AC3E}">
        <p14:creationId xmlns:p14="http://schemas.microsoft.com/office/powerpoint/2010/main" val="35707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reflect a bit more on this argument. </a:t>
            </a:r>
          </a:p>
          <a:p>
            <a:r>
              <a:rPr lang="en-US" dirty="0"/>
              <a:t>First of all we should be clear that accepting the reality of God does not mean to be against the idea of laws in nature. Theologically we understand that “God…</a:t>
            </a:r>
          </a:p>
          <a:p>
            <a:r>
              <a:rPr lang="en-US" dirty="0"/>
              <a:t>In fact, the regularities of the world find more</a:t>
            </a:r>
            <a:r>
              <a:rPr lang="en-US" baseline="0" dirty="0"/>
              <a:t> meaning (the why of the laws) in accepting the reality of a law-giver and sustainer. And when it comes to understanding the past, it may very well be that the “gaps” are due to our limited comprehension of His laws, not to anomalies or suspensions in their functioning.</a:t>
            </a:r>
            <a:endParaRPr lang="en-US" dirty="0"/>
          </a:p>
        </p:txBody>
      </p:sp>
      <p:sp>
        <p:nvSpPr>
          <p:cNvPr id="4" name="Slide Number Placeholder 3"/>
          <p:cNvSpPr>
            <a:spLocks noGrp="1"/>
          </p:cNvSpPr>
          <p:nvPr>
            <p:ph type="sldNum" sz="quarter" idx="10"/>
          </p:nvPr>
        </p:nvSpPr>
        <p:spPr/>
        <p:txBody>
          <a:bodyPr/>
          <a:lstStyle/>
          <a:p>
            <a:fld id="{FD86AD84-4BA6-48CB-AFDF-289A570FA869}" type="slidenum">
              <a:rPr lang="en-US" smtClean="0"/>
              <a:t>9</a:t>
            </a:fld>
            <a:endParaRPr lang="en-US"/>
          </a:p>
        </p:txBody>
      </p:sp>
    </p:spTree>
    <p:extLst>
      <p:ext uri="{BB962C8B-B14F-4D97-AF65-F5344CB8AC3E}">
        <p14:creationId xmlns:p14="http://schemas.microsoft.com/office/powerpoint/2010/main" val="4191201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tx1">
                    <a:lumMod val="8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pPr defTabSz="914400">
              <a:defRPr/>
            </a:pPr>
            <a:fld id="{743653DA-8BF4-4869-96FE-9BCF43372D46}" type="datetimeFigureOut">
              <a:rPr lang="en-US" smtClean="0">
                <a:solidFill>
                  <a:srgbClr val="FFFFFF"/>
                </a:solidFill>
              </a:rPr>
              <a:pPr defTabSz="914400">
                <a:defRPr/>
              </a:pPr>
              <a:t>7/3/2023</a:t>
            </a:fld>
            <a:endParaRPr lang="en-US" dirty="0">
              <a:solidFill>
                <a:srgbClr val="FFFFFF"/>
              </a:solidFill>
            </a:endParaRPr>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pPr defTabSz="914400">
              <a:defRPr/>
            </a:pPr>
            <a:endParaRPr lang="en-US" dirty="0">
              <a:solidFill>
                <a:srgbClr val="FFFFFF"/>
              </a:solidFill>
            </a:endParaRPr>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
        <p:nvSpPr>
          <p:cNvPr id="11" name="Rectangle 10">
            <a:extLst>
              <a:ext uri="{FF2B5EF4-FFF2-40B4-BE49-F238E27FC236}">
                <a16:creationId xmlns:a16="http://schemas.microsoft.com/office/drawing/2014/main" id="{82312C91-A626-44BD-9D80-3624C0792878}"/>
              </a:ext>
            </a:extLst>
          </p:cNvPr>
          <p:cNvSpPr/>
          <p:nvPr userDrawn="1"/>
        </p:nvSpPr>
        <p:spPr>
          <a:xfrm>
            <a:off x="0" y="2372264"/>
            <a:ext cx="9144000" cy="2113472"/>
          </a:xfrm>
          <a:prstGeom prst="rect">
            <a:avLst/>
          </a:prstGeom>
          <a:solidFill>
            <a:schemeClr val="bg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3125175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8D3816DF-213E-421B-92D3-C068DBB023D6}" type="datetimeFigureOut">
              <a:rPr lang="en-US" smtClean="0">
                <a:solidFill>
                  <a:srgbClr val="FFFFFF"/>
                </a:solidFill>
              </a:rPr>
              <a:pPr defTabSz="914400">
                <a:defRPr/>
              </a:pPr>
              <a:t>7/3/2023</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914400">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383771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8D3816DF-213E-421B-92D3-C068DBB023D6}" type="datetimeFigureOut">
              <a:rPr lang="en-US" smtClean="0">
                <a:solidFill>
                  <a:srgbClr val="FFFFFF"/>
                </a:solidFill>
              </a:rPr>
              <a:pPr defTabSz="914400">
                <a:defRPr/>
              </a:pPr>
              <a:t>7/3/2023</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914400">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195281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12C91-A626-44BD-9D80-3624C0792878}"/>
              </a:ext>
            </a:extLst>
          </p:cNvPr>
          <p:cNvSpPr/>
          <p:nvPr userDrawn="1"/>
        </p:nvSpPr>
        <p:spPr>
          <a:xfrm>
            <a:off x="0" y="2372264"/>
            <a:ext cx="9144000" cy="2113472"/>
          </a:xfrm>
          <a:prstGeom prst="rect">
            <a:avLst/>
          </a:prstGeom>
          <a:solidFill>
            <a:schemeClr val="bg2">
              <a:lumMod val="5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Date Placeholder 27"/>
          <p:cNvSpPr>
            <a:spLocks noGrp="1"/>
          </p:cNvSpPr>
          <p:nvPr>
            <p:ph type="dt" sz="half" idx="10"/>
          </p:nvPr>
        </p:nvSpPr>
        <p:spPr>
          <a:xfrm>
            <a:off x="6477000" y="6416677"/>
            <a:ext cx="2133600" cy="365125"/>
          </a:xfrm>
        </p:spPr>
        <p:txBody>
          <a:bodyPr/>
          <a:lstStyle>
            <a:lvl1pPr>
              <a:defRPr>
                <a:latin typeface="+mn-lt"/>
                <a:cs typeface="Arial" pitchFamily="34" charset="0"/>
              </a:defRPr>
            </a:lvl1pPr>
            <a:extLst/>
          </a:lstStyle>
          <a:p>
            <a:pPr defTabSz="914400">
              <a:defRPr/>
            </a:pPr>
            <a:fld id="{743653DA-8BF4-4869-96FE-9BCF43372D46}" type="datetimeFigureOut">
              <a:rPr lang="en-US" smtClean="0">
                <a:solidFill>
                  <a:srgbClr val="FFFFFF"/>
                </a:solidFill>
              </a:rPr>
              <a:pPr defTabSz="914400">
                <a:defRPr/>
              </a:pPr>
              <a:t>7/3/2023</a:t>
            </a:fld>
            <a:endParaRPr lang="en-US" dirty="0">
              <a:solidFill>
                <a:srgbClr val="FFFFFF"/>
              </a:solidFill>
            </a:endParaRPr>
          </a:p>
        </p:txBody>
      </p:sp>
      <p:sp>
        <p:nvSpPr>
          <p:cNvPr id="17" name="Footer Placeholder 16"/>
          <p:cNvSpPr>
            <a:spLocks noGrp="1"/>
          </p:cNvSpPr>
          <p:nvPr>
            <p:ph type="ftr" sz="quarter" idx="11"/>
          </p:nvPr>
        </p:nvSpPr>
        <p:spPr>
          <a:xfrm>
            <a:off x="914400" y="6416677"/>
            <a:ext cx="5562600" cy="365125"/>
          </a:xfrm>
        </p:spPr>
        <p:txBody>
          <a:bodyPr/>
          <a:lstStyle/>
          <a:p>
            <a:pPr defTabSz="914400">
              <a:defRPr/>
            </a:pPr>
            <a:endParaRPr lang="en-US" dirty="0">
              <a:solidFill>
                <a:srgbClr val="FFFFFF"/>
              </a:solidFill>
            </a:endParaRPr>
          </a:p>
        </p:txBody>
      </p:sp>
      <p:sp>
        <p:nvSpPr>
          <p:cNvPr id="29" name="Slide Number Placeholder 28"/>
          <p:cNvSpPr>
            <a:spLocks noGrp="1"/>
          </p:cNvSpPr>
          <p:nvPr>
            <p:ph type="sldNum" sz="quarter" idx="12"/>
          </p:nvPr>
        </p:nvSpPr>
        <p:spPr>
          <a:xfrm>
            <a:off x="8610600" y="6416677"/>
            <a:ext cx="457200" cy="365125"/>
          </a:xfrm>
        </p:spPr>
        <p:txBody>
          <a:body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
        <p:nvSpPr>
          <p:cNvPr id="8" name="Title 7"/>
          <p:cNvSpPr>
            <a:spLocks noGrp="1"/>
          </p:cNvSpPr>
          <p:nvPr>
            <p:ph type="ctrTitle" hasCustomPrompt="1"/>
          </p:nvPr>
        </p:nvSpPr>
        <p:spPr>
          <a:xfrm>
            <a:off x="533400" y="2819400"/>
            <a:ext cx="8153400" cy="691896"/>
          </a:xfrm>
        </p:spPr>
        <p:txBody>
          <a:bodyPr/>
          <a:lstStyle>
            <a:lvl1pPr marR="9144" algn="ctr">
              <a:defRPr sz="3800" cap="all" spc="0" baseline="0">
                <a:solidFill>
                  <a:schemeClr val="tx1"/>
                </a:solidFill>
                <a:latin typeface="+mj-lt"/>
                <a:cs typeface="Arial" pitchFamily="34" charset="0"/>
              </a:defRPr>
            </a:lvl1pPr>
            <a:extLst/>
          </a:lstStyle>
          <a:p>
            <a:r>
              <a:rPr lang="en-US" dirty="0"/>
              <a:t>Click to edit title style</a:t>
            </a:r>
          </a:p>
        </p:txBody>
      </p:sp>
      <p:sp>
        <p:nvSpPr>
          <p:cNvPr id="18" name="Text Placeholder 2">
            <a:extLst>
              <a:ext uri="{FF2B5EF4-FFF2-40B4-BE49-F238E27FC236}">
                <a16:creationId xmlns:a16="http://schemas.microsoft.com/office/drawing/2014/main" id="{38821DBD-8C89-4419-93B6-FC276602F951}"/>
              </a:ext>
            </a:extLst>
          </p:cNvPr>
          <p:cNvSpPr>
            <a:spLocks noGrp="1"/>
          </p:cNvSpPr>
          <p:nvPr>
            <p:ph type="body" idx="1" hasCustomPrompt="1"/>
          </p:nvPr>
        </p:nvSpPr>
        <p:spPr>
          <a:xfrm>
            <a:off x="457200" y="3638551"/>
            <a:ext cx="8229600" cy="639762"/>
          </a:xfrm>
        </p:spPr>
        <p:txBody>
          <a:bodyPr anchor="ctr"/>
          <a:lstStyle>
            <a:lvl1pPr marL="0" indent="0" algn="ctr">
              <a:spcBef>
                <a:spcPts val="0"/>
              </a:spcBef>
              <a:buNone/>
              <a:defRPr sz="2400" b="0">
                <a:solidFill>
                  <a:schemeClr val="accent2"/>
                </a:solidFill>
              </a:defRPr>
            </a:lvl1pPr>
            <a:lvl2pPr>
              <a:buNone/>
              <a:defRPr sz="2000" b="1"/>
            </a:lvl2pPr>
            <a:lvl3pPr>
              <a:buNone/>
              <a:defRPr sz="1800" b="1"/>
            </a:lvl3pPr>
            <a:lvl4pPr>
              <a:buNone/>
              <a:defRPr sz="1600" b="1"/>
            </a:lvl4pPr>
            <a:lvl5pPr>
              <a:buNone/>
              <a:defRPr sz="1600" b="1"/>
            </a:lvl5pPr>
            <a:extLst/>
          </a:lstStyle>
          <a:p>
            <a:pPr marL="0">
              <a:spcBef>
                <a:spcPts val="0"/>
              </a:spcBef>
            </a:pPr>
            <a:r>
              <a:rPr lang="en-US" dirty="0"/>
              <a:t>Your name, Your teacher’s name</a:t>
            </a:r>
          </a:p>
          <a:p>
            <a:pPr marL="0">
              <a:spcBef>
                <a:spcPts val="0"/>
              </a:spcBef>
            </a:pPr>
            <a:r>
              <a:rPr lang="en-US" dirty="0"/>
              <a:t>Your school</a:t>
            </a:r>
          </a:p>
        </p:txBody>
      </p:sp>
    </p:spTree>
    <p:extLst>
      <p:ext uri="{BB962C8B-B14F-4D97-AF65-F5344CB8AC3E}">
        <p14:creationId xmlns:p14="http://schemas.microsoft.com/office/powerpoint/2010/main" val="412304741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00">
              <a:defRPr/>
            </a:pPr>
            <a:fld id="{B7129108-AC8D-4212-9283-60D9E99BF07A}" type="datetimeFigureOut">
              <a:rPr lang="en-US" smtClean="0">
                <a:solidFill>
                  <a:srgbClr val="FFFFFF"/>
                </a:solidFill>
              </a:rPr>
              <a:pPr defTabSz="914400">
                <a:defRPr/>
              </a:pPr>
              <a:t>7/3/2023</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914400">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279756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400">
              <a:defRPr/>
            </a:pPr>
            <a:fld id="{B6DED3D3-6235-4F4C-B439-DF277FB555A7}" type="datetimeFigureOut">
              <a:rPr lang="en-US" smtClean="0">
                <a:solidFill>
                  <a:srgbClr val="FFFFFF"/>
                </a:solidFill>
              </a:rPr>
              <a:pPr defTabSz="914400">
                <a:defRPr/>
              </a:pPr>
              <a:t>7/3/2023</a:t>
            </a:fld>
            <a:endParaRPr lang="en-US" dirty="0">
              <a:solidFill>
                <a:srgbClr val="FFFFFF"/>
              </a:solidFill>
            </a:endParaRPr>
          </a:p>
        </p:txBody>
      </p:sp>
      <p:sp>
        <p:nvSpPr>
          <p:cNvPr id="5" name="Footer Placeholder 4"/>
          <p:cNvSpPr>
            <a:spLocks noGrp="1"/>
          </p:cNvSpPr>
          <p:nvPr>
            <p:ph type="ftr" sz="quarter" idx="11"/>
          </p:nvPr>
        </p:nvSpPr>
        <p:spPr/>
        <p:txBody>
          <a:bodyPr/>
          <a:lstStyle/>
          <a:p>
            <a:pPr defTabSz="914400">
              <a:defRPr/>
            </a:pPr>
            <a:endParaRPr lang="en-US" dirty="0">
              <a:solidFill>
                <a:srgbClr val="FFFFFF"/>
              </a:solidFill>
            </a:endParaRPr>
          </a:p>
        </p:txBody>
      </p:sp>
      <p:sp>
        <p:nvSpPr>
          <p:cNvPr id="6" name="Slide Number Placeholder 5"/>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dirty="0">
              <a:solidFill>
                <a:srgbClr val="FFFFFF"/>
              </a:solidFill>
            </a:endParaRPr>
          </a:p>
        </p:txBody>
      </p:sp>
      <p:sp>
        <p:nvSpPr>
          <p:cNvPr id="7" name="Rectangle 6"/>
          <p:cNvSpPr/>
          <p:nvPr/>
        </p:nvSpPr>
        <p:spPr>
          <a:xfrm>
            <a:off x="0" y="0"/>
            <a:ext cx="3429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949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00">
              <a:defRPr/>
            </a:pPr>
            <a:fld id="{3B5F1E3E-4B2F-4895-B65E-28B2E64F39F6}" type="datetimeFigureOut">
              <a:rPr lang="en-US" smtClean="0">
                <a:solidFill>
                  <a:srgbClr val="FFFFFF"/>
                </a:solidFill>
              </a:rPr>
              <a:pPr defTabSz="914400">
                <a:defRPr/>
              </a:pPr>
              <a:t>7/3/2023</a:t>
            </a:fld>
            <a:endParaRPr lang="en-US" dirty="0">
              <a:solidFill>
                <a:srgbClr val="FFFFFF"/>
              </a:solidFill>
            </a:endParaRPr>
          </a:p>
        </p:txBody>
      </p:sp>
      <p:sp>
        <p:nvSpPr>
          <p:cNvPr id="6" name="Footer Placeholder 5"/>
          <p:cNvSpPr>
            <a:spLocks noGrp="1"/>
          </p:cNvSpPr>
          <p:nvPr>
            <p:ph type="ftr" sz="quarter" idx="11"/>
          </p:nvPr>
        </p:nvSpPr>
        <p:spPr/>
        <p:txBody>
          <a:bodyPr/>
          <a:lstStyle/>
          <a:p>
            <a:pPr defTabSz="914400">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dirty="0">
              <a:solidFill>
                <a:srgbClr val="FFFFFF"/>
              </a:solidFill>
            </a:endParaRPr>
          </a:p>
        </p:txBody>
      </p:sp>
      <p:sp>
        <p:nvSpPr>
          <p:cNvPr id="8" name="Rectangle 7">
            <a:extLst>
              <a:ext uri="{FF2B5EF4-FFF2-40B4-BE49-F238E27FC236}">
                <a16:creationId xmlns:a16="http://schemas.microsoft.com/office/drawing/2014/main" id="{118D2517-69F4-4EEB-BA9B-124035414E72}"/>
              </a:ext>
            </a:extLst>
          </p:cNvPr>
          <p:cNvSpPr/>
          <p:nvPr userDrawn="1"/>
        </p:nvSpPr>
        <p:spPr>
          <a:xfrm>
            <a:off x="0" y="0"/>
            <a:ext cx="9144000" cy="6858000"/>
          </a:xfrm>
          <a:prstGeom prst="rect">
            <a:avLst/>
          </a:prstGeom>
          <a:solidFill>
            <a:schemeClr val="tx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56039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a:t>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00">
              <a:defRPr/>
            </a:pPr>
            <a:fld id="{63085435-8225-4333-BFFA-0096413F0D76}" type="datetimeFigureOut">
              <a:rPr lang="en-US" smtClean="0">
                <a:solidFill>
                  <a:srgbClr val="FFFFFF"/>
                </a:solidFill>
              </a:rPr>
              <a:pPr defTabSz="914400">
                <a:defRPr/>
              </a:pPr>
              <a:t>7/3/2023</a:t>
            </a:fld>
            <a:endParaRPr lang="en-US">
              <a:solidFill>
                <a:srgbClr val="FFFFFF"/>
              </a:solidFill>
            </a:endParaRPr>
          </a:p>
        </p:txBody>
      </p:sp>
      <p:sp>
        <p:nvSpPr>
          <p:cNvPr id="8" name="Footer Placeholder 7"/>
          <p:cNvSpPr>
            <a:spLocks noGrp="1"/>
          </p:cNvSpPr>
          <p:nvPr>
            <p:ph type="ftr" sz="quarter" idx="11"/>
          </p:nvPr>
        </p:nvSpPr>
        <p:spPr/>
        <p:txBody>
          <a:bodyPr/>
          <a:lstStyle/>
          <a:p>
            <a:pPr defTabSz="914400">
              <a:defRPr/>
            </a:pPr>
            <a:endParaRPr lang="en-US">
              <a:solidFill>
                <a:srgbClr val="FFFFFF"/>
              </a:solidFill>
            </a:endParaRPr>
          </a:p>
        </p:txBody>
      </p:sp>
      <p:sp>
        <p:nvSpPr>
          <p:cNvPr id="9" name="Slide Number Placeholder 8"/>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157760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00">
              <a:defRPr/>
            </a:pPr>
            <a:fld id="{0783C494-2A87-468C-A21B-CB14FB9ABB00}" type="datetimeFigureOut">
              <a:rPr lang="en-US" smtClean="0">
                <a:solidFill>
                  <a:srgbClr val="FFFFFF"/>
                </a:solidFill>
              </a:rPr>
              <a:pPr defTabSz="914400">
                <a:defRPr/>
              </a:pPr>
              <a:t>7/3/2023</a:t>
            </a:fld>
            <a:endParaRPr lang="en-US">
              <a:solidFill>
                <a:srgbClr val="FFFFFF"/>
              </a:solidFill>
            </a:endParaRPr>
          </a:p>
        </p:txBody>
      </p:sp>
      <p:sp>
        <p:nvSpPr>
          <p:cNvPr id="4" name="Footer Placeholder 3"/>
          <p:cNvSpPr>
            <a:spLocks noGrp="1"/>
          </p:cNvSpPr>
          <p:nvPr>
            <p:ph type="ftr" sz="quarter" idx="11"/>
          </p:nvPr>
        </p:nvSpPr>
        <p:spPr/>
        <p:txBody>
          <a:bodyPr/>
          <a:lstStyle/>
          <a:p>
            <a:pPr defTabSz="914400">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510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a:defRPr/>
            </a:pPr>
            <a:fld id="{9A180FA0-5B31-4864-A2BB-719EA5A679C6}" type="datetimeFigureOut">
              <a:rPr lang="en-US" smtClean="0">
                <a:solidFill>
                  <a:srgbClr val="FFFFFF"/>
                </a:solidFill>
              </a:rPr>
              <a:pPr defTabSz="914400">
                <a:defRPr/>
              </a:pPr>
              <a:t>7/3/2023</a:t>
            </a:fld>
            <a:endParaRPr lang="en-US">
              <a:solidFill>
                <a:srgbClr val="FFFFFF"/>
              </a:solidFill>
            </a:endParaRPr>
          </a:p>
        </p:txBody>
      </p:sp>
      <p:sp>
        <p:nvSpPr>
          <p:cNvPr id="3" name="Footer Placeholder 2"/>
          <p:cNvSpPr>
            <a:spLocks noGrp="1"/>
          </p:cNvSpPr>
          <p:nvPr>
            <p:ph type="ftr" sz="quarter" idx="11"/>
          </p:nvPr>
        </p:nvSpPr>
        <p:spPr/>
        <p:txBody>
          <a:bodyPr/>
          <a:lstStyle/>
          <a:p>
            <a:pPr defTabSz="914400">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386453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4BECC0C8-36B8-442A-833D-B6AACE86BB77}" type="datetimeFigureOut">
              <a:rPr lang="en-US" smtClean="0">
                <a:solidFill>
                  <a:srgbClr val="FFFFFF"/>
                </a:solidFill>
              </a:rPr>
              <a:pPr defTabSz="914400">
                <a:defRPr/>
              </a:pPr>
              <a:t>7/3/2023</a:t>
            </a:fld>
            <a:endParaRPr lang="en-US">
              <a:solidFill>
                <a:srgbClr val="FFFFFF"/>
              </a:solidFill>
            </a:endParaRPr>
          </a:p>
        </p:txBody>
      </p:sp>
      <p:sp>
        <p:nvSpPr>
          <p:cNvPr id="6" name="Footer Placeholder 5"/>
          <p:cNvSpPr>
            <a:spLocks noGrp="1"/>
          </p:cNvSpPr>
          <p:nvPr>
            <p:ph type="ftr" sz="quarter" idx="11"/>
          </p:nvPr>
        </p:nvSpPr>
        <p:spPr/>
        <p:txBody>
          <a:bodyPr/>
          <a:lstStyle/>
          <a:p>
            <a:pPr defTabSz="914400">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defTabSz="914400">
              <a:defRPr/>
            </a:pPr>
            <a:fld id="{1AD93096-5B34-4342-9326-69289CEAE4C2}" type="slidenum">
              <a:rPr lang="en-US" smtClean="0">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2014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400">
              <a:defRPr/>
            </a:pPr>
            <a:fld id="{8D3816DF-213E-421B-92D3-C068DBB023D6}" type="datetimeFigureOut">
              <a:rPr lang="en-US" smtClean="0">
                <a:solidFill>
                  <a:srgbClr val="FFFFFF"/>
                </a:solidFill>
              </a:rPr>
              <a:pPr defTabSz="914400">
                <a:defRPr/>
              </a:pPr>
              <a:t>7/3/2023</a:t>
            </a:fld>
            <a:endParaRPr lang="en-US" dirty="0">
              <a:solidFill>
                <a:srgbClr val="FFFFFF"/>
              </a:solidFill>
            </a:endParaRPr>
          </a:p>
        </p:txBody>
      </p:sp>
      <p:sp>
        <p:nvSpPr>
          <p:cNvPr id="6" name="Footer Placeholder 5"/>
          <p:cNvSpPr>
            <a:spLocks noGrp="1"/>
          </p:cNvSpPr>
          <p:nvPr>
            <p:ph type="ftr" sz="quarter" idx="11"/>
          </p:nvPr>
        </p:nvSpPr>
        <p:spPr/>
        <p:txBody>
          <a:bodyPr/>
          <a:lstStyle/>
          <a:p>
            <a:pPr defTabSz="914400">
              <a:defRPr/>
            </a:pPr>
            <a:endParaRPr lang="en-US" dirty="0">
              <a:solidFill>
                <a:srgbClr val="FFFFFF"/>
              </a:solidFill>
            </a:endParaRPr>
          </a:p>
        </p:txBody>
      </p:sp>
      <p:sp>
        <p:nvSpPr>
          <p:cNvPr id="7" name="Slide Number Placeholder 6"/>
          <p:cNvSpPr>
            <a:spLocks noGrp="1"/>
          </p:cNvSpPr>
          <p:nvPr>
            <p:ph type="sldNum" sz="quarter" idx="12"/>
          </p:nvPr>
        </p:nvSpPr>
        <p:spPr/>
        <p:txBody>
          <a:body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354098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6404" y="365760"/>
            <a:ext cx="726948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46404" y="1828801"/>
            <a:ext cx="644652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pPr defTabSz="914400">
              <a:defRPr/>
            </a:pPr>
            <a:fld id="{8D3816DF-213E-421B-92D3-C068DBB023D6}" type="datetimeFigureOut">
              <a:rPr lang="en-US" smtClean="0">
                <a:solidFill>
                  <a:srgbClr val="FFFFFF"/>
                </a:solidFill>
              </a:rPr>
              <a:pPr defTabSz="914400">
                <a:defRPr/>
              </a:pPr>
              <a:t>7/3/2023</a:t>
            </a:fld>
            <a:endParaRPr lang="en-US" dirty="0">
              <a:solidFill>
                <a:srgbClr val="FFFFFF"/>
              </a:solidFill>
            </a:endParaRPr>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pPr defTabSz="914400">
              <a:defRPr/>
            </a:pPr>
            <a:endParaRPr lang="en-US" dirty="0">
              <a:solidFill>
                <a:srgbClr val="FFFFFF"/>
              </a:solidFill>
            </a:endParaRPr>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pPr defTabSz="914400">
              <a:defRPr/>
            </a:pPr>
            <a:fld id="{72AC53DF-4216-466D-99A7-94400E6C2A25}" type="slidenum">
              <a:rPr lang="en-US" smtClean="0">
                <a:solidFill>
                  <a:srgbClr val="FFFFFF"/>
                </a:solidFill>
              </a:rPr>
              <a:pPr defTabSz="914400">
                <a:defRPr/>
              </a:pPr>
              <a:t>‹#›</a:t>
            </a:fld>
            <a:endParaRPr lang="en-US" dirty="0">
              <a:solidFill>
                <a:srgbClr val="FFFFFF"/>
              </a:solidFill>
            </a:endParaRPr>
          </a:p>
        </p:txBody>
      </p:sp>
      <p:sp>
        <p:nvSpPr>
          <p:cNvPr id="8" name="Rectangle 7">
            <a:extLst>
              <a:ext uri="{FF2B5EF4-FFF2-40B4-BE49-F238E27FC236}">
                <a16:creationId xmlns:a16="http://schemas.microsoft.com/office/drawing/2014/main" id="{3CEE1EBC-E51B-4190-8159-3AE4D1D4E97F}"/>
              </a:ext>
            </a:extLst>
          </p:cNvPr>
          <p:cNvSpPr/>
          <p:nvPr userDrawn="1"/>
        </p:nvSpPr>
        <p:spPr>
          <a:xfrm>
            <a:off x="0" y="0"/>
            <a:ext cx="9144000" cy="6858000"/>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srgbClr val="FFFFFF"/>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30315360-7115-4341-8A2E-EB70634BF6AE}"/>
              </a:ext>
            </a:extLst>
          </p:cNvPr>
          <p:cNvCxnSpPr/>
          <p:nvPr userDrawn="1"/>
        </p:nvCxnSpPr>
        <p:spPr>
          <a:xfrm>
            <a:off x="4076700" y="1371600"/>
            <a:ext cx="990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804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688" r:id="rId12"/>
  </p:sldLayoutIdLst>
  <p:txStyles>
    <p:title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124" y="3412212"/>
            <a:ext cx="8153400" cy="691896"/>
          </a:xfrm>
        </p:spPr>
        <p:txBody>
          <a:bodyPr>
            <a:noAutofit/>
          </a:bodyPr>
          <a:lstStyle/>
          <a:p>
            <a:pPr algn="ctr"/>
            <a:r>
              <a:rPr lang="en-US" sz="5400" dirty="0">
                <a:solidFill>
                  <a:schemeClr val="tx1"/>
                </a:solidFill>
              </a:rPr>
              <a:t>Are you sure you want to be a creationist?</a:t>
            </a:r>
          </a:p>
        </p:txBody>
      </p:sp>
      <p:pic>
        <p:nvPicPr>
          <p:cNvPr id="1026" name="Picture 2" descr="https://www.autofeupdater.com/images/The%20publisher%20could%20not%20be%20verified.JPG">
            <a:extLst>
              <a:ext uri="{FF2B5EF4-FFF2-40B4-BE49-F238E27FC236}">
                <a16:creationId xmlns:a16="http://schemas.microsoft.com/office/drawing/2014/main" id="{F44ED9AD-15D4-4A1B-9A7D-83F157DF4A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965"/>
          <a:stretch/>
        </p:blipFill>
        <p:spPr bwMode="auto">
          <a:xfrm>
            <a:off x="0" y="4517887"/>
            <a:ext cx="4572000" cy="2323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or">
            <a:extLst>
              <a:ext uri="{FF2B5EF4-FFF2-40B4-BE49-F238E27FC236}">
                <a16:creationId xmlns:a16="http://schemas.microsoft.com/office/drawing/2014/main" id="{B45880B7-946F-40D4-91D4-12F8B92E2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584" y="0"/>
            <a:ext cx="6078416"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485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60815"/>
            <a:ext cx="8258175" cy="609600"/>
          </a:xfrm>
        </p:spPr>
        <p:txBody>
          <a:bodyPr>
            <a:noAutofit/>
          </a:bodyPr>
          <a:lstStyle/>
          <a:p>
            <a:pPr algn="ctr"/>
            <a:r>
              <a:rPr lang="en-US" sz="3200" dirty="0">
                <a:solidFill>
                  <a:schemeClr val="tx1"/>
                </a:solidFill>
              </a:rPr>
              <a:t>God and laws in nature</a:t>
            </a:r>
          </a:p>
        </p:txBody>
      </p:sp>
      <p:sp>
        <p:nvSpPr>
          <p:cNvPr id="3" name="Rectangle 2"/>
          <p:cNvSpPr/>
          <p:nvPr/>
        </p:nvSpPr>
        <p:spPr>
          <a:xfrm>
            <a:off x="542924" y="1745814"/>
            <a:ext cx="7915276" cy="2062103"/>
          </a:xfrm>
          <a:prstGeom prst="rect">
            <a:avLst/>
          </a:prstGeom>
        </p:spPr>
        <p:txBody>
          <a:bodyPr wrap="square">
            <a:spAutoFit/>
          </a:bodyPr>
          <a:lstStyle/>
          <a:p>
            <a:r>
              <a:rPr lang="en-US" sz="3200" dirty="0"/>
              <a:t>“While the earth remains, seedtime and harvest, cold and heat, winter and summer, and day and night shall not cease” 									</a:t>
            </a:r>
            <a:r>
              <a:rPr lang="en-US" sz="2800" dirty="0"/>
              <a:t>(Genesis 8:22). </a:t>
            </a:r>
          </a:p>
        </p:txBody>
      </p:sp>
      <p:sp>
        <p:nvSpPr>
          <p:cNvPr id="4" name="Rectangle 3"/>
          <p:cNvSpPr/>
          <p:nvPr/>
        </p:nvSpPr>
        <p:spPr>
          <a:xfrm>
            <a:off x="542924" y="3984189"/>
            <a:ext cx="7915276" cy="2062103"/>
          </a:xfrm>
          <a:prstGeom prst="rect">
            <a:avLst/>
          </a:prstGeom>
        </p:spPr>
        <p:txBody>
          <a:bodyPr wrap="square">
            <a:spAutoFit/>
          </a:bodyPr>
          <a:lstStyle/>
          <a:p>
            <a:r>
              <a:rPr lang="en-US" sz="3200" dirty="0"/>
              <a:t>“Assuredly, I say to you, till heaven and earth pass away, one jot or one tittle will by no means pass from the law till all is fulfilled.” 							</a:t>
            </a:r>
            <a:r>
              <a:rPr lang="en-US" sz="2800" dirty="0"/>
              <a:t>(Matthew 5:18). </a:t>
            </a:r>
          </a:p>
        </p:txBody>
      </p:sp>
    </p:spTree>
    <p:extLst>
      <p:ext uri="{BB962C8B-B14F-4D97-AF65-F5344CB8AC3E}">
        <p14:creationId xmlns:p14="http://schemas.microsoft.com/office/powerpoint/2010/main" val="34073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60815"/>
            <a:ext cx="8258175" cy="609600"/>
          </a:xfrm>
        </p:spPr>
        <p:txBody>
          <a:bodyPr>
            <a:noAutofit/>
          </a:bodyPr>
          <a:lstStyle/>
          <a:p>
            <a:pPr algn="ctr"/>
            <a:r>
              <a:rPr lang="en-US" sz="3200" dirty="0">
                <a:solidFill>
                  <a:schemeClr val="tx1"/>
                </a:solidFill>
              </a:rPr>
              <a:t>God and laws in nature</a:t>
            </a:r>
          </a:p>
        </p:txBody>
      </p:sp>
      <p:sp>
        <p:nvSpPr>
          <p:cNvPr id="5" name="Rectangle 4"/>
          <p:cNvSpPr/>
          <p:nvPr/>
        </p:nvSpPr>
        <p:spPr>
          <a:xfrm>
            <a:off x="400049" y="1859340"/>
            <a:ext cx="7991475" cy="3539430"/>
          </a:xfrm>
          <a:prstGeom prst="rect">
            <a:avLst/>
          </a:prstGeom>
        </p:spPr>
        <p:txBody>
          <a:bodyPr wrap="square">
            <a:spAutoFit/>
          </a:bodyPr>
          <a:lstStyle/>
          <a:p>
            <a:r>
              <a:rPr lang="en-US" sz="2800" dirty="0"/>
              <a:t>"The Lawgiver is greater than the laws of nature, […] Omnipotence is at no loss for means to accomplish His purposes" (PP 103.3)</a:t>
            </a:r>
          </a:p>
          <a:p>
            <a:r>
              <a:rPr lang="en-US" sz="2800" dirty="0"/>
              <a:t> </a:t>
            </a:r>
          </a:p>
          <a:p>
            <a:r>
              <a:rPr lang="en-US" sz="2800" dirty="0"/>
              <a:t>"They reasoned, as many reason now, that nature is above the God of nature, and that her laws are so firmly established that God Himself could not change them" (PP 97.1).</a:t>
            </a:r>
          </a:p>
        </p:txBody>
      </p:sp>
    </p:spTree>
    <p:extLst>
      <p:ext uri="{BB962C8B-B14F-4D97-AF65-F5344CB8AC3E}">
        <p14:creationId xmlns:p14="http://schemas.microsoft.com/office/powerpoint/2010/main" val="266972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60815"/>
            <a:ext cx="8258175" cy="609600"/>
          </a:xfrm>
        </p:spPr>
        <p:txBody>
          <a:bodyPr>
            <a:noAutofit/>
          </a:bodyPr>
          <a:lstStyle/>
          <a:p>
            <a:pPr algn="ctr"/>
            <a:r>
              <a:rPr lang="en-US" sz="3200" dirty="0">
                <a:solidFill>
                  <a:schemeClr val="tx1"/>
                </a:solidFill>
              </a:rPr>
              <a:t>On Miracles and Sloppiness</a:t>
            </a:r>
          </a:p>
        </p:txBody>
      </p:sp>
      <p:pic>
        <p:nvPicPr>
          <p:cNvPr id="4" name="Picture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78842" y="1518082"/>
            <a:ext cx="9246610" cy="5339918"/>
          </a:xfrm>
          <a:prstGeom prst="rect">
            <a:avLst/>
          </a:prstGeom>
        </p:spPr>
      </p:pic>
      <p:sp>
        <p:nvSpPr>
          <p:cNvPr id="6" name="Rectangle 3"/>
          <p:cNvSpPr txBox="1">
            <a:spLocks noChangeArrowheads="1"/>
          </p:cNvSpPr>
          <p:nvPr/>
        </p:nvSpPr>
        <p:spPr>
          <a:xfrm>
            <a:off x="304800" y="1844338"/>
            <a:ext cx="8610600" cy="4724400"/>
          </a:xfrm>
          <a:prstGeom prst="rect">
            <a:avLst/>
          </a:prstGeom>
          <a:noFill/>
          <a:ln/>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lnSpc>
                <a:spcPct val="130000"/>
              </a:lnSpc>
              <a:buFontTx/>
              <a:buNone/>
            </a:pPr>
            <a:r>
              <a:rPr lang="en-US" sz="3200" dirty="0"/>
              <a:t>“Put out into deep water, and let down the nets for a catch.”</a:t>
            </a:r>
          </a:p>
          <a:p>
            <a:pPr>
              <a:lnSpc>
                <a:spcPct val="130000"/>
              </a:lnSpc>
              <a:buFontTx/>
              <a:buNone/>
            </a:pPr>
            <a:endParaRPr lang="en-US" sz="3200" dirty="0"/>
          </a:p>
          <a:p>
            <a:pPr marL="0">
              <a:spcBef>
                <a:spcPts val="0"/>
              </a:spcBef>
              <a:buFontTx/>
              <a:buNone/>
            </a:pPr>
            <a:r>
              <a:rPr lang="en-US" sz="3200" dirty="0"/>
              <a:t>Simon answered, “Master, </a:t>
            </a:r>
            <a:r>
              <a:rPr lang="en-US" sz="3200" b="1" dirty="0"/>
              <a:t>we’ve worked hard all night</a:t>
            </a:r>
            <a:r>
              <a:rPr lang="en-US" sz="3200" dirty="0"/>
              <a:t> and haven’t caught anything. But </a:t>
            </a:r>
            <a:r>
              <a:rPr lang="en-US" sz="3200" b="1" dirty="0"/>
              <a:t>because you say so, I will let down the nets</a:t>
            </a:r>
            <a:r>
              <a:rPr lang="en-US" sz="3200" dirty="0"/>
              <a:t>.” </a:t>
            </a:r>
            <a:r>
              <a:rPr lang="en-US" sz="2800" i="1" dirty="0"/>
              <a:t>(Luke 5:4-5)</a:t>
            </a:r>
          </a:p>
          <a:p>
            <a:pPr>
              <a:lnSpc>
                <a:spcPct val="130000"/>
              </a:lnSpc>
              <a:buFontTx/>
              <a:buNone/>
            </a:pPr>
            <a:endParaRPr lang="en-US" sz="2800" dirty="0"/>
          </a:p>
        </p:txBody>
      </p:sp>
    </p:spTree>
    <p:extLst>
      <p:ext uri="{BB962C8B-B14F-4D97-AF65-F5344CB8AC3E}">
        <p14:creationId xmlns:p14="http://schemas.microsoft.com/office/powerpoint/2010/main" val="104627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Autofit/>
          </a:bodyPr>
          <a:lstStyle/>
          <a:p>
            <a:pPr algn="ctr"/>
            <a:r>
              <a:rPr lang="en-US" sz="3200" dirty="0">
                <a:solidFill>
                  <a:schemeClr val="tx1"/>
                </a:solidFill>
              </a:rPr>
              <a:t>Bad Rep: 2) Creationism is Laziness/Sloppiness</a:t>
            </a:r>
          </a:p>
        </p:txBody>
      </p:sp>
      <p:sp>
        <p:nvSpPr>
          <p:cNvPr id="7" name="Rectangle 6"/>
          <p:cNvSpPr/>
          <p:nvPr/>
        </p:nvSpPr>
        <p:spPr>
          <a:xfrm>
            <a:off x="334369" y="1849732"/>
            <a:ext cx="8072651" cy="3416320"/>
          </a:xfrm>
          <a:prstGeom prst="rect">
            <a:avLst/>
          </a:prstGeom>
        </p:spPr>
        <p:txBody>
          <a:bodyPr wrap="square">
            <a:sp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If being a creationist means to respect the process of rigorous observation and the scientific method of hypothesis development and testing, but in a context that is greater than mere naturalism… then yes, I want to be a creationist.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087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9165"/>
            <a:ext cx="7214508" cy="541088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3) Creationists are Odd</a:t>
            </a:r>
          </a:p>
        </p:txBody>
      </p:sp>
      <p:sp>
        <p:nvSpPr>
          <p:cNvPr id="3" name="Rectangle 2"/>
          <p:cNvSpPr/>
          <p:nvPr/>
        </p:nvSpPr>
        <p:spPr>
          <a:xfrm>
            <a:off x="334369" y="1849732"/>
            <a:ext cx="8072651" cy="646331"/>
          </a:xfrm>
          <a:prstGeom prst="rect">
            <a:avLst/>
          </a:prstGeom>
        </p:spPr>
        <p:txBody>
          <a:bodyPr wrap="square">
            <a:sp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How different am I?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509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3) Creationists are Odd</a:t>
            </a:r>
          </a:p>
        </p:txBody>
      </p:sp>
      <p:sp>
        <p:nvSpPr>
          <p:cNvPr id="3" name="Rectangle 2">
            <a:extLst>
              <a:ext uri="{FF2B5EF4-FFF2-40B4-BE49-F238E27FC236}">
                <a16:creationId xmlns:a16="http://schemas.microsoft.com/office/drawing/2014/main" id="{9AB8793E-FB72-42E8-A4E3-D93C5021357F}"/>
              </a:ext>
            </a:extLst>
          </p:cNvPr>
          <p:cNvSpPr/>
          <p:nvPr/>
        </p:nvSpPr>
        <p:spPr>
          <a:xfrm>
            <a:off x="365760" y="1434187"/>
            <a:ext cx="7975600" cy="5016758"/>
          </a:xfrm>
          <a:prstGeom prst="rect">
            <a:avLst/>
          </a:prstGeom>
        </p:spPr>
        <p:txBody>
          <a:bodyPr wrap="square">
            <a:spAutoFit/>
          </a:bodyPr>
          <a:lstStyle/>
          <a:p>
            <a:r>
              <a:rPr lang="en-US" sz="2000" b="1">
                <a:solidFill>
                  <a:srgbClr val="333333"/>
                </a:solidFill>
                <a:latin typeface="Open Sans"/>
              </a:rPr>
              <a:t>GSA's Commitment to Diversity</a:t>
            </a:r>
          </a:p>
          <a:p>
            <a:r>
              <a:rPr lang="en-US" sz="2000">
                <a:solidFill>
                  <a:srgbClr val="333333"/>
                </a:solidFill>
                <a:latin typeface="Open Sans"/>
              </a:rPr>
              <a:t>The Geological Society of America (GSA) affirms its belief and commitment to diversity and will continue to develop its diverse base. GSA is dedicated to maintaining an organizational climate where differing ideas, abilities, backgrounds, and needs are fostered with opportunities for members from divergent experiences to participate and contribute. GSA recognizes that diverse perspectives are important and necessary for responsible and representative decision making and leadership. Therefore, GSA strongly encourages the participation in any GSA activity of all its members regardless of race, ethnicity, color, national origin, ancestry, sex, creed, religion, age, genetic information, sexual orientation, gender identity or expression, disability, veteran status, marital status, medical condition, pregnancy, education, class, political affiliation, or parental status, and will undertake reasonable efforts to ensure that its activities are open to all.</a:t>
            </a:r>
            <a:endParaRPr lang="en-US" sz="2000" b="0" i="0" dirty="0">
              <a:solidFill>
                <a:srgbClr val="333333"/>
              </a:solidFill>
              <a:effectLst/>
              <a:latin typeface="Open Sans"/>
            </a:endParaRPr>
          </a:p>
        </p:txBody>
      </p:sp>
      <p:sp>
        <p:nvSpPr>
          <p:cNvPr id="4" name="Rectangle 3">
            <a:extLst>
              <a:ext uri="{FF2B5EF4-FFF2-40B4-BE49-F238E27FC236}">
                <a16:creationId xmlns:a16="http://schemas.microsoft.com/office/drawing/2014/main" id="{A07B38D0-5E94-44C4-8050-182FDB42792A}"/>
              </a:ext>
            </a:extLst>
          </p:cNvPr>
          <p:cNvSpPr/>
          <p:nvPr/>
        </p:nvSpPr>
        <p:spPr>
          <a:xfrm>
            <a:off x="101600" y="6362261"/>
            <a:ext cx="8258175" cy="430887"/>
          </a:xfrm>
          <a:prstGeom prst="rect">
            <a:avLst/>
          </a:prstGeom>
        </p:spPr>
        <p:txBody>
          <a:bodyPr wrap="square">
            <a:spAutoFit/>
          </a:bodyPr>
          <a:lstStyle/>
          <a:p>
            <a:r>
              <a:rPr lang="en-US" sz="1100" dirty="0"/>
              <a:t>https://www.geosociety.org/GSA/About/Diversity/GSA/About/Diversity.aspx#:~:text=GSA's%20Commitment%20to%20Diversity&amp;text=GSA%20is%20dedicated%20to%20maintaining,experiences%20to%20participate%20and%20contribute.</a:t>
            </a:r>
          </a:p>
        </p:txBody>
      </p:sp>
    </p:spTree>
    <p:extLst>
      <p:ext uri="{BB962C8B-B14F-4D97-AF65-F5344CB8AC3E}">
        <p14:creationId xmlns:p14="http://schemas.microsoft.com/office/powerpoint/2010/main" val="1176090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3) Creationists are Odd</a:t>
            </a:r>
          </a:p>
        </p:txBody>
      </p:sp>
      <p:sp>
        <p:nvSpPr>
          <p:cNvPr id="3" name="Rectangle 2"/>
          <p:cNvSpPr/>
          <p:nvPr/>
        </p:nvSpPr>
        <p:spPr>
          <a:xfrm>
            <a:off x="591999" y="2517438"/>
            <a:ext cx="7474226" cy="2862322"/>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If being a creationist means to be original, and have a distinctive voice in a community that shares a passion for the study of the natural world…then yes, I want to be a creationist. </a:t>
            </a:r>
          </a:p>
        </p:txBody>
      </p:sp>
    </p:spTree>
    <p:extLst>
      <p:ext uri="{BB962C8B-B14F-4D97-AF65-F5344CB8AC3E}">
        <p14:creationId xmlns:p14="http://schemas.microsoft.com/office/powerpoint/2010/main" val="907906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4) Creationists have limited answers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157511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947329" cy="5486400"/>
          </a:xfrm>
        </p:spPr>
        <p:txBody>
          <a:bodyPr>
            <a:noAutofit/>
          </a:bodyPr>
          <a:lstStyle/>
          <a:p>
            <a:endParaRPr lang="en-US" sz="3200" dirty="0">
              <a:solidFill>
                <a:schemeClr val="bg1"/>
              </a:solidFill>
            </a:endParaRPr>
          </a:p>
          <a:p>
            <a:r>
              <a:rPr lang="en-US" sz="3200" dirty="0"/>
              <a:t>“Divine inspiration asks many questions which the most profound scholar cannot answer. </a:t>
            </a:r>
            <a:r>
              <a:rPr lang="en-US" sz="3200" dirty="0">
                <a:solidFill>
                  <a:srgbClr val="FFFF00"/>
                </a:solidFill>
              </a:rPr>
              <a:t>These questions were not asked that we might answer them, but to call our attention to the deep mysteries of God</a:t>
            </a:r>
            <a:r>
              <a:rPr lang="en-US" sz="3200" dirty="0"/>
              <a:t>”</a:t>
            </a:r>
          </a:p>
        </p:txBody>
      </p:sp>
      <p:sp>
        <p:nvSpPr>
          <p:cNvPr id="4" name="Text Box 4"/>
          <p:cNvSpPr txBox="1">
            <a:spLocks noChangeArrowheads="1"/>
          </p:cNvSpPr>
          <p:nvPr/>
        </p:nvSpPr>
        <p:spPr bwMode="auto">
          <a:xfrm>
            <a:off x="762000" y="533400"/>
            <a:ext cx="7439024" cy="62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0" fontAlgn="base" latinLnBrk="0" hangingPunct="0">
              <a:lnSpc>
                <a:spcPct val="120000"/>
              </a:lnSpc>
              <a:spcBef>
                <a:spcPct val="50000"/>
              </a:spcBef>
              <a:spcAft>
                <a:spcPct val="0"/>
              </a:spcAft>
              <a:buClrTx/>
              <a:buSzTx/>
              <a:buFontTx/>
              <a:buNone/>
              <a:tabLst/>
              <a:defRPr/>
            </a:pPr>
            <a:r>
              <a:rPr kumimoji="0" lang="en-US" sz="3200" b="0" i="1" u="none" strike="noStrike" kern="1200" cap="none" spc="0" normalizeH="0" baseline="0" noProof="0" dirty="0">
                <a:ln>
                  <a:noFill/>
                </a:ln>
                <a:effectLst/>
                <a:uLnTx/>
                <a:uFillTx/>
                <a:latin typeface="Arial"/>
                <a:ea typeface="ＭＳ Ｐゴシック" pitchFamily="34" charset="-128"/>
                <a:cs typeface="+mn-cs"/>
              </a:rPr>
              <a:t>The Necessity</a:t>
            </a:r>
            <a:endParaRPr kumimoji="0" lang="en-US" sz="3200" b="0" i="0" u="none" strike="noStrike" kern="1200" cap="none" spc="0" normalizeH="0" baseline="0" noProof="0" dirty="0">
              <a:ln>
                <a:noFill/>
              </a:ln>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661853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86400"/>
          </a:xfrm>
        </p:spPr>
        <p:txBody>
          <a:bodyPr>
            <a:noAutofit/>
          </a:bodyPr>
          <a:lstStyle/>
          <a:p>
            <a:pPr marL="0" indent="0">
              <a:buNone/>
            </a:pPr>
            <a:br>
              <a:rPr lang="en-US" sz="3200" dirty="0">
                <a:solidFill>
                  <a:schemeClr val="bg1"/>
                </a:solidFill>
              </a:rPr>
            </a:br>
            <a:endParaRPr lang="en-US" sz="3200" dirty="0">
              <a:solidFill>
                <a:schemeClr val="bg1"/>
              </a:solidFill>
            </a:endParaRPr>
          </a:p>
          <a:p>
            <a:r>
              <a:rPr lang="en-US" sz="3200" dirty="0"/>
              <a:t>“and to teach us that our wisdom is limited; that in the surroundings of our daily life there are many things beyond the comprehension of finite minds; that the judgment and purposes of God are past finding out. His wisdom is unsearchable.”</a:t>
            </a:r>
          </a:p>
        </p:txBody>
      </p:sp>
      <p:sp>
        <p:nvSpPr>
          <p:cNvPr id="4" name="Text Box 4"/>
          <p:cNvSpPr txBox="1">
            <a:spLocks noChangeArrowheads="1"/>
          </p:cNvSpPr>
          <p:nvPr/>
        </p:nvSpPr>
        <p:spPr bwMode="auto">
          <a:xfrm>
            <a:off x="762000" y="304800"/>
            <a:ext cx="7439024" cy="62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0" fontAlgn="base" latinLnBrk="0" hangingPunct="0">
              <a:lnSpc>
                <a:spcPct val="120000"/>
              </a:lnSpc>
              <a:spcBef>
                <a:spcPct val="50000"/>
              </a:spcBef>
              <a:spcAft>
                <a:spcPct val="0"/>
              </a:spcAft>
              <a:buClrTx/>
              <a:buSzTx/>
              <a:buFontTx/>
              <a:buNone/>
              <a:tabLst/>
              <a:defRPr/>
            </a:pPr>
            <a:r>
              <a:rPr kumimoji="0" lang="en-US" sz="3200" b="0" i="1" u="none" strike="noStrike" kern="1200" cap="none" spc="0" normalizeH="0" baseline="0" noProof="0" dirty="0">
                <a:ln>
                  <a:noFill/>
                </a:ln>
                <a:effectLst/>
                <a:uLnTx/>
                <a:uFillTx/>
                <a:latin typeface="Arial"/>
                <a:ea typeface="ＭＳ Ｐゴシック" pitchFamily="34" charset="-128"/>
                <a:cs typeface="+mn-cs"/>
              </a:rPr>
              <a:t>The Necessity</a:t>
            </a:r>
            <a:endParaRPr kumimoji="0" lang="en-US" sz="3200" b="0" i="0" u="none" strike="noStrike" kern="1200" cap="none" spc="0" normalizeH="0" baseline="0" noProof="0" dirty="0">
              <a:ln>
                <a:noFill/>
              </a:ln>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292927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6293" y="328415"/>
            <a:ext cx="8084281" cy="584775"/>
          </a:xfrm>
          <a:prstGeom prst="rect">
            <a:avLst/>
          </a:prstGeom>
          <a:noFill/>
        </p:spPr>
        <p:txBody>
          <a:bodyPr wrap="square" rtlCol="0">
            <a:spAutoFit/>
          </a:bodyPr>
          <a:lstStyle/>
          <a:p>
            <a:r>
              <a:rPr lang="en-US" sz="3200" dirty="0"/>
              <a:t>“Creationist:” Google Dictionary</a:t>
            </a:r>
          </a:p>
        </p:txBody>
      </p:sp>
      <p:pic>
        <p:nvPicPr>
          <p:cNvPr id="4" name="Picture 3"/>
          <p:cNvPicPr>
            <a:picLocks noChangeAspect="1"/>
          </p:cNvPicPr>
          <p:nvPr/>
        </p:nvPicPr>
        <p:blipFill rotWithShape="1">
          <a:blip r:embed="rId3"/>
          <a:srcRect l="11565" t="15175" r="37072" b="55351"/>
          <a:stretch/>
        </p:blipFill>
        <p:spPr>
          <a:xfrm>
            <a:off x="81225" y="1793699"/>
            <a:ext cx="9001443" cy="2905521"/>
          </a:xfrm>
          <a:prstGeom prst="rect">
            <a:avLst/>
          </a:prstGeom>
        </p:spPr>
      </p:pic>
    </p:spTree>
    <p:extLst>
      <p:ext uri="{BB962C8B-B14F-4D97-AF65-F5344CB8AC3E}">
        <p14:creationId xmlns:p14="http://schemas.microsoft.com/office/powerpoint/2010/main" val="21854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7995037" cy="5486400"/>
          </a:xfrm>
        </p:spPr>
        <p:txBody>
          <a:bodyPr>
            <a:normAutofit/>
          </a:bodyPr>
          <a:lstStyle/>
          <a:p>
            <a:endParaRPr lang="en-US" sz="3200" dirty="0">
              <a:solidFill>
                <a:schemeClr val="bg1"/>
              </a:solidFill>
            </a:endParaRPr>
          </a:p>
          <a:p>
            <a:r>
              <a:rPr lang="en-US" sz="3200" dirty="0"/>
              <a:t>“Both in divine revelation and in nature, God has given to men mysteries to command their faith. </a:t>
            </a:r>
            <a:r>
              <a:rPr lang="en-US" sz="3200" dirty="0">
                <a:solidFill>
                  <a:srgbClr val="FFFF00"/>
                </a:solidFill>
              </a:rPr>
              <a:t>This must be so</a:t>
            </a:r>
            <a:r>
              <a:rPr lang="en-US" sz="3200" dirty="0">
                <a:solidFill>
                  <a:schemeClr val="bg1"/>
                </a:solidFill>
              </a:rPr>
              <a:t>. </a:t>
            </a:r>
            <a:r>
              <a:rPr lang="en-US" sz="3200" dirty="0"/>
              <a:t>We may be ever searching, ever inquiring, ever learning, and yet there is an infinity beyond.”</a:t>
            </a:r>
          </a:p>
          <a:p>
            <a:endParaRPr lang="en-US" sz="3200" dirty="0">
              <a:solidFill>
                <a:schemeClr val="bg1"/>
              </a:solidFill>
            </a:endParaRPr>
          </a:p>
        </p:txBody>
      </p:sp>
      <p:sp>
        <p:nvSpPr>
          <p:cNvPr id="4" name="Text Box 4"/>
          <p:cNvSpPr txBox="1">
            <a:spLocks noChangeArrowheads="1"/>
          </p:cNvSpPr>
          <p:nvPr/>
        </p:nvSpPr>
        <p:spPr bwMode="auto">
          <a:xfrm>
            <a:off x="762000" y="381000"/>
            <a:ext cx="7439024" cy="62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457200" rtl="0" eaLnBrk="0" fontAlgn="base" latinLnBrk="0" hangingPunct="0">
              <a:lnSpc>
                <a:spcPct val="120000"/>
              </a:lnSpc>
              <a:spcBef>
                <a:spcPct val="50000"/>
              </a:spcBef>
              <a:spcAft>
                <a:spcPct val="0"/>
              </a:spcAft>
              <a:buClrTx/>
              <a:buSzTx/>
              <a:buFontTx/>
              <a:buNone/>
              <a:tabLst/>
              <a:defRPr/>
            </a:pPr>
            <a:r>
              <a:rPr kumimoji="0" lang="en-US" sz="3200" b="0" i="1" u="none" strike="noStrike" kern="1200" cap="none" spc="0" normalizeH="0" baseline="0" noProof="0" dirty="0">
                <a:ln>
                  <a:noFill/>
                </a:ln>
                <a:effectLst/>
                <a:uLnTx/>
                <a:uFillTx/>
                <a:latin typeface="Arial"/>
                <a:ea typeface="ＭＳ Ｐゴシック" pitchFamily="34" charset="-128"/>
                <a:cs typeface="+mn-cs"/>
              </a:rPr>
              <a:t>The Necessity</a:t>
            </a:r>
            <a:endParaRPr kumimoji="0" lang="en-US" sz="3200" b="0" i="0" u="none" strike="noStrike" kern="1200" cap="none" spc="0" normalizeH="0" baseline="0" noProof="0" dirty="0">
              <a:ln>
                <a:noFill/>
              </a:ln>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1535374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3533691" y="2163498"/>
            <a:ext cx="4711811"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s-ES" altLang="en-US" sz="3200" dirty="0" err="1">
                <a:ea typeface="ＭＳ Ｐゴシック" panose="020B0600070205080204" pitchFamily="34" charset="-128"/>
              </a:rPr>
              <a:t>Science</a:t>
            </a:r>
            <a:r>
              <a:rPr lang="es-ES" altLang="en-US" sz="3200" dirty="0">
                <a:ea typeface="ＭＳ Ｐゴシック" panose="020B0600070205080204" pitchFamily="34" charset="-128"/>
              </a:rPr>
              <a:t> as a </a:t>
            </a:r>
            <a:r>
              <a:rPr lang="es-ES" altLang="en-US" sz="3200" dirty="0" err="1">
                <a:ea typeface="ＭＳ Ｐゴシック" panose="020B0600070205080204" pitchFamily="34" charset="-128"/>
              </a:rPr>
              <a:t>dangerous</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taboo</a:t>
            </a:r>
            <a:r>
              <a:rPr lang="es-ES" altLang="en-US" sz="3200" dirty="0">
                <a:ea typeface="ＭＳ Ｐゴシック" panose="020B0600070205080204" pitchFamily="34" charset="-128"/>
              </a:rPr>
              <a:t>: </a:t>
            </a:r>
            <a:br>
              <a:rPr lang="es-ES" altLang="en-US" sz="3200" dirty="0">
                <a:ea typeface="ＭＳ Ｐゴシック" panose="020B0600070205080204" pitchFamily="34" charset="-128"/>
              </a:rPr>
            </a:br>
            <a:r>
              <a:rPr lang="es-ES" altLang="en-US" sz="3200" dirty="0">
                <a:ea typeface="ＭＳ Ｐゴシック" panose="020B0600070205080204" pitchFamily="34" charset="-128"/>
              </a:rPr>
              <a:t>“</a:t>
            </a:r>
            <a:r>
              <a:rPr lang="es-ES" altLang="en-US" sz="3200" dirty="0" err="1">
                <a:ea typeface="ＭＳ Ｐゴシック" panose="020B0600070205080204" pitchFamily="34" charset="-128"/>
              </a:rPr>
              <a:t>You</a:t>
            </a:r>
            <a:r>
              <a:rPr lang="es-ES" altLang="en-US" sz="3200" dirty="0">
                <a:ea typeface="ＭＳ Ｐゴシック" panose="020B0600070205080204" pitchFamily="34" charset="-128"/>
              </a:rPr>
              <a:t> </a:t>
            </a:r>
            <a:r>
              <a:rPr lang="en-US" altLang="en-US" sz="3200" dirty="0">
                <a:ea typeface="ＭＳ Ｐゴシック" panose="020B0600070205080204" pitchFamily="34" charset="-128"/>
              </a:rPr>
              <a:t>must not eat from any tree of the garden</a:t>
            </a:r>
            <a:r>
              <a:rPr lang="es-ES" altLang="en-US" sz="3200" dirty="0">
                <a:ea typeface="ＭＳ Ｐゴシック" panose="020B0600070205080204" pitchFamily="34" charset="-128"/>
              </a:rPr>
              <a:t>”</a:t>
            </a:r>
          </a:p>
          <a:p>
            <a:pPr algn="ctr"/>
            <a:endParaRPr lang="en-US" altLang="en-US" sz="3600" dirty="0">
              <a:solidFill>
                <a:srgbClr val="D9D9D9"/>
              </a:solidFill>
              <a:ea typeface="ＭＳ Ｐゴシック" panose="020B0600070205080204" pitchFamily="34" charset="-128"/>
            </a:endParaRPr>
          </a:p>
          <a:p>
            <a:pPr algn="ctr"/>
            <a:endParaRPr lang="en-US" altLang="en-US" sz="3600" dirty="0">
              <a:solidFill>
                <a:srgbClr val="D9D9D9"/>
              </a:solidFill>
              <a:ea typeface="ＭＳ Ｐゴシック" panose="020B0600070205080204" pitchFamily="34" charset="-128"/>
            </a:endParaRPr>
          </a:p>
        </p:txBody>
      </p:sp>
      <p:pic>
        <p:nvPicPr>
          <p:cNvPr id="29699" name="Picture 4" descr="Arboleda de otoño 6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19200"/>
            <a:ext cx="26844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chemeClr val="tx2"/>
                </a:solidFill>
              </a:rPr>
              <a:t>Risk: the two extremes</a:t>
            </a:r>
          </a:p>
        </p:txBody>
      </p:sp>
    </p:spTree>
    <p:extLst>
      <p:ext uri="{BB962C8B-B14F-4D97-AF65-F5344CB8AC3E}">
        <p14:creationId xmlns:p14="http://schemas.microsoft.com/office/powerpoint/2010/main" val="239501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descr="Arboleda de otoño 6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19200"/>
            <a:ext cx="26844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chemeClr val="tx2"/>
                </a:solidFill>
              </a:rPr>
              <a:t>Risk: the two extremes</a:t>
            </a:r>
          </a:p>
        </p:txBody>
      </p:sp>
      <p:sp>
        <p:nvSpPr>
          <p:cNvPr id="6" name="Text Box 4"/>
          <p:cNvSpPr txBox="1">
            <a:spLocks noChangeArrowheads="1"/>
          </p:cNvSpPr>
          <p:nvPr/>
        </p:nvSpPr>
        <p:spPr bwMode="auto">
          <a:xfrm>
            <a:off x="3573448" y="1677990"/>
            <a:ext cx="4560737"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3200" dirty="0">
              <a:ea typeface="ＭＳ Ｐゴシック" panose="020B0600070205080204" pitchFamily="34" charset="-128"/>
            </a:endParaRPr>
          </a:p>
          <a:p>
            <a:r>
              <a:rPr lang="es-ES" altLang="en-US" sz="3200" dirty="0" err="1">
                <a:ea typeface="ＭＳ Ｐゴシック" panose="020B0600070205080204" pitchFamily="34" charset="-128"/>
              </a:rPr>
              <a:t>Science</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without</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God</a:t>
            </a:r>
            <a:br>
              <a:rPr lang="es-ES" altLang="en-US" sz="3200" dirty="0">
                <a:ea typeface="ＭＳ Ｐゴシック" panose="020B0600070205080204" pitchFamily="34" charset="-128"/>
              </a:rPr>
            </a:br>
            <a:endParaRPr lang="es-ES" altLang="en-US" sz="3200" dirty="0">
              <a:ea typeface="ＭＳ Ｐゴシック" panose="020B0600070205080204" pitchFamily="34" charset="-128"/>
            </a:endParaRPr>
          </a:p>
          <a:p>
            <a:r>
              <a:rPr lang="es-ES" altLang="en-US" sz="3200" dirty="0">
                <a:ea typeface="ＭＳ Ｐゴシック" panose="020B0600070205080204" pitchFamily="34" charset="-128"/>
              </a:rPr>
              <a:t>“</a:t>
            </a:r>
            <a:r>
              <a:rPr lang="es-ES" altLang="en-US" sz="3200" dirty="0" err="1">
                <a:ea typeface="ＭＳ Ｐゴシック" panose="020B0600070205080204" pitchFamily="34" charset="-128"/>
              </a:rPr>
              <a:t>You</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will</a:t>
            </a:r>
            <a:r>
              <a:rPr lang="es-ES" altLang="en-US" sz="3200" dirty="0">
                <a:ea typeface="ＭＳ Ｐゴシック" panose="020B0600070205080204" pitchFamily="34" charset="-128"/>
              </a:rPr>
              <a:t> be </a:t>
            </a:r>
            <a:r>
              <a:rPr lang="es-ES" altLang="en-US" sz="3200" dirty="0" err="1">
                <a:ea typeface="ＭＳ Ｐゴシック" panose="020B0600070205080204" pitchFamily="34" charset="-128"/>
              </a:rPr>
              <a:t>like</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God</a:t>
            </a:r>
            <a:r>
              <a:rPr lang="es-ES" altLang="en-US" sz="3200" dirty="0">
                <a:ea typeface="ＭＳ Ｐゴシック" panose="020B0600070205080204" pitchFamily="34" charset="-128"/>
              </a:rPr>
              <a:t>”</a:t>
            </a:r>
          </a:p>
          <a:p>
            <a:r>
              <a:rPr lang="es-ES" altLang="en-US" sz="3200" dirty="0">
                <a:ea typeface="ＭＳ Ｐゴシック" panose="020B0600070205080204" pitchFamily="34" charset="-128"/>
              </a:rPr>
              <a:t>“</a:t>
            </a:r>
            <a:r>
              <a:rPr lang="es-ES" altLang="en-US" sz="3200" dirty="0" err="1">
                <a:ea typeface="ＭＳ Ｐゴシック" panose="020B0600070205080204" pitchFamily="34" charset="-128"/>
              </a:rPr>
              <a:t>You</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shall</a:t>
            </a:r>
            <a:r>
              <a:rPr lang="es-ES" altLang="en-US" sz="3200" dirty="0">
                <a:ea typeface="ＭＳ Ｐゴシック" panose="020B0600070205080204" pitchFamily="34" charset="-128"/>
              </a:rPr>
              <a:t> </a:t>
            </a:r>
            <a:r>
              <a:rPr lang="es-ES" altLang="en-US" sz="3200" dirty="0" err="1">
                <a:ea typeface="ＭＳ Ｐゴシック" panose="020B0600070205080204" pitchFamily="34" charset="-128"/>
              </a:rPr>
              <a:t>not</a:t>
            </a:r>
            <a:r>
              <a:rPr lang="es-ES" altLang="en-US" sz="3200" dirty="0">
                <a:ea typeface="ＭＳ Ｐゴシック" panose="020B0600070205080204" pitchFamily="34" charset="-128"/>
              </a:rPr>
              <a:t> die”</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a:p>
            <a:endParaRPr lang="en-US" altLang="en-US" sz="3600" dirty="0">
              <a:ea typeface="ＭＳ Ｐゴシック" panose="020B0600070205080204" pitchFamily="34" charset="-128"/>
            </a:endParaRPr>
          </a:p>
        </p:txBody>
      </p:sp>
    </p:spTree>
    <p:extLst>
      <p:ext uri="{BB962C8B-B14F-4D97-AF65-F5344CB8AC3E}">
        <p14:creationId xmlns:p14="http://schemas.microsoft.com/office/powerpoint/2010/main" val="32768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rwin on moon - NASA postcard, n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48200" y="1728083"/>
            <a:ext cx="4495800" cy="31797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484931" y="318258"/>
            <a:ext cx="7855988" cy="523220"/>
          </a:xfrm>
          <a:prstGeom prst="rect">
            <a:avLst/>
          </a:prstGeom>
        </p:spPr>
        <p:txBody>
          <a:bodyPr wrap="square">
            <a:spAutoFit/>
          </a:bodyPr>
          <a:lstStyle/>
          <a:p>
            <a:r>
              <a:rPr lang="en-US" altLang="en-US" sz="2800" dirty="0"/>
              <a:t>Colonel James Irwin</a:t>
            </a:r>
            <a:endParaRPr lang="en-US" sz="2800" dirty="0"/>
          </a:p>
        </p:txBody>
      </p:sp>
      <p:sp>
        <p:nvSpPr>
          <p:cNvPr id="4" name="Rectangle 3"/>
          <p:cNvSpPr/>
          <p:nvPr/>
        </p:nvSpPr>
        <p:spPr>
          <a:xfrm>
            <a:off x="484931" y="1779687"/>
            <a:ext cx="3570233" cy="2246769"/>
          </a:xfrm>
          <a:prstGeom prst="rect">
            <a:avLst/>
          </a:prstGeom>
        </p:spPr>
        <p:txBody>
          <a:bodyPr wrap="square">
            <a:spAutoFit/>
          </a:bodyPr>
          <a:lstStyle/>
          <a:p>
            <a:r>
              <a:rPr lang="en-US" sz="2800" dirty="0"/>
              <a:t>‘Lord, is it all right if we come to visit this place?’</a:t>
            </a:r>
          </a:p>
          <a:p>
            <a:endParaRPr lang="en-US" sz="2800" dirty="0"/>
          </a:p>
          <a:p>
            <a:r>
              <a:rPr lang="en-US" sz="2800" dirty="0"/>
              <a:t>	</a:t>
            </a:r>
          </a:p>
        </p:txBody>
      </p:sp>
      <p:sp>
        <p:nvSpPr>
          <p:cNvPr id="5" name="Rectangle 4"/>
          <p:cNvSpPr/>
          <p:nvPr/>
        </p:nvSpPr>
        <p:spPr>
          <a:xfrm>
            <a:off x="484931" y="3779141"/>
            <a:ext cx="3920092" cy="1384995"/>
          </a:xfrm>
          <a:prstGeom prst="rect">
            <a:avLst/>
          </a:prstGeom>
        </p:spPr>
        <p:txBody>
          <a:bodyPr wrap="square">
            <a:spAutoFit/>
          </a:bodyPr>
          <a:lstStyle/>
          <a:p>
            <a:r>
              <a:rPr lang="en-US" sz="2800" dirty="0"/>
              <a:t>“It's all right as long as you give Me the honor.”</a:t>
            </a:r>
          </a:p>
        </p:txBody>
      </p:sp>
    </p:spTree>
    <p:extLst>
      <p:ext uri="{BB962C8B-B14F-4D97-AF65-F5344CB8AC3E}">
        <p14:creationId xmlns:p14="http://schemas.microsoft.com/office/powerpoint/2010/main" val="136812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4) Creationists have limited answers</a:t>
            </a:r>
          </a:p>
        </p:txBody>
      </p:sp>
      <p:sp>
        <p:nvSpPr>
          <p:cNvPr id="5" name="Rectangle 4"/>
          <p:cNvSpPr/>
          <p:nvPr/>
        </p:nvSpPr>
        <p:spPr>
          <a:xfrm>
            <a:off x="591999" y="2517438"/>
            <a:ext cx="7474226" cy="2308324"/>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if being a creationist means to freely move in the garden but accept the limits that come from not being God, then yes…I want to be a creationist.</a:t>
            </a:r>
          </a:p>
        </p:txBody>
      </p:sp>
    </p:spTree>
    <p:extLst>
      <p:ext uri="{BB962C8B-B14F-4D97-AF65-F5344CB8AC3E}">
        <p14:creationId xmlns:p14="http://schemas.microsoft.com/office/powerpoint/2010/main" val="669192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shopify.com/s/files/1/0491/6147/0101/products/Difficult_Case-p_fc8557d8-ee35-4db0-be46-104bf1ba8bba_500x643.jpg?v=1610298904">
            <a:extLst>
              <a:ext uri="{FF2B5EF4-FFF2-40B4-BE49-F238E27FC236}">
                <a16:creationId xmlns:a16="http://schemas.microsoft.com/office/drawing/2014/main" id="{189369A0-D453-46D0-877E-B65BF5AE9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820" y="1764180"/>
            <a:ext cx="3812210" cy="4902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508001" y="279594"/>
            <a:ext cx="7889765" cy="990600"/>
          </a:xfrm>
        </p:spPr>
        <p:txBody>
          <a:bodyPr>
            <a:normAutofit fontScale="90000"/>
          </a:bodyPr>
          <a:lstStyle/>
          <a:p>
            <a:pPr algn="ctr"/>
            <a:r>
              <a:rPr lang="en-US" sz="3300" dirty="0"/>
              <a:t>Creationist Researcher: Foundational Differences?</a:t>
            </a:r>
          </a:p>
        </p:txBody>
      </p:sp>
      <p:sp>
        <p:nvSpPr>
          <p:cNvPr id="3" name="Content Placeholder 2">
            <a:extLst>
              <a:ext uri="{FF2B5EF4-FFF2-40B4-BE49-F238E27FC236}">
                <a16:creationId xmlns:a16="http://schemas.microsoft.com/office/drawing/2014/main" id="{307BEE5F-167F-4069-8B2A-E25B8154FCA7}"/>
              </a:ext>
            </a:extLst>
          </p:cNvPr>
          <p:cNvSpPr>
            <a:spLocks noGrp="1"/>
          </p:cNvSpPr>
          <p:nvPr>
            <p:ph idx="1"/>
          </p:nvPr>
        </p:nvSpPr>
        <p:spPr>
          <a:xfrm>
            <a:off x="508001" y="2211807"/>
            <a:ext cx="4297833" cy="2910580"/>
          </a:xfrm>
        </p:spPr>
        <p:txBody>
          <a:bodyPr>
            <a:normAutofit/>
          </a:bodyPr>
          <a:lstStyle/>
          <a:p>
            <a:pPr marL="0" indent="0">
              <a:buNone/>
            </a:pPr>
            <a:r>
              <a:rPr lang="en-US" sz="3200" dirty="0">
                <a:solidFill>
                  <a:schemeClr val="bg1"/>
                </a:solidFill>
              </a:rPr>
              <a:t>Biblical worldview:</a:t>
            </a:r>
          </a:p>
          <a:p>
            <a:r>
              <a:rPr lang="en-US" sz="3200" dirty="0">
                <a:solidFill>
                  <a:schemeClr val="bg1"/>
                </a:solidFill>
              </a:rPr>
              <a:t>impact on research?</a:t>
            </a:r>
          </a:p>
          <a:p>
            <a:r>
              <a:rPr lang="en-US" sz="3200" dirty="0">
                <a:solidFill>
                  <a:schemeClr val="bg1"/>
                </a:solidFill>
              </a:rPr>
              <a:t>practice and vision</a:t>
            </a:r>
          </a:p>
        </p:txBody>
      </p:sp>
      <p:sp>
        <p:nvSpPr>
          <p:cNvPr id="9" name="TextBox 8">
            <a:extLst>
              <a:ext uri="{FF2B5EF4-FFF2-40B4-BE49-F238E27FC236}">
                <a16:creationId xmlns:a16="http://schemas.microsoft.com/office/drawing/2014/main" id="{AF84DC3A-11B3-491A-81A8-1D7F400E24A7}"/>
              </a:ext>
            </a:extLst>
          </p:cNvPr>
          <p:cNvSpPr txBox="1"/>
          <p:nvPr/>
        </p:nvSpPr>
        <p:spPr>
          <a:xfrm>
            <a:off x="4805834" y="6458934"/>
            <a:ext cx="3881628" cy="230832"/>
          </a:xfrm>
          <a:prstGeom prst="rect">
            <a:avLst/>
          </a:prstGeom>
          <a:noFill/>
        </p:spPr>
        <p:txBody>
          <a:bodyPr wrap="square" rtlCol="0">
            <a:spAutoFit/>
          </a:bodyPr>
          <a:lstStyle/>
          <a:p>
            <a:pPr algn="r"/>
            <a:r>
              <a:rPr lang="en-US" sz="900" i="1" dirty="0">
                <a:solidFill>
                  <a:schemeClr val="bg1"/>
                </a:solidFill>
                <a:effectLst>
                  <a:outerShdw blurRad="38100" dist="38100" dir="2700000" algn="tl">
                    <a:srgbClr val="000000">
                      <a:alpha val="43137"/>
                    </a:srgbClr>
                  </a:outerShdw>
                </a:effectLst>
              </a:rPr>
              <a:t>Nathan Greene, The Difficult Case. Used with permission</a:t>
            </a:r>
            <a:endParaRPr lang="en-US" sz="9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02964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AD823C-A372-4BAE-8EB1-FCE656EDF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2192000" cy="6858000"/>
          </a:xfrm>
          <a:prstGeom prst="rect">
            <a:avLst/>
          </a:prstGeom>
        </p:spPr>
      </p:pic>
      <p:sp>
        <p:nvSpPr>
          <p:cNvPr id="10" name="Rectangle 9">
            <a:extLst>
              <a:ext uri="{FF2B5EF4-FFF2-40B4-BE49-F238E27FC236}">
                <a16:creationId xmlns:a16="http://schemas.microsoft.com/office/drawing/2014/main" id="{9ED6FEF7-3F0A-4898-8B32-8C0AB1E92AE1}"/>
              </a:ext>
            </a:extLst>
          </p:cNvPr>
          <p:cNvSpPr/>
          <p:nvPr/>
        </p:nvSpPr>
        <p:spPr>
          <a:xfrm>
            <a:off x="755780" y="564141"/>
            <a:ext cx="7837070" cy="771525"/>
          </a:xfrm>
          <a:prstGeom prst="rect">
            <a:avLst/>
          </a:prstGeom>
          <a:solidFill>
            <a:srgbClr val="EEF0B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551150" y="282066"/>
            <a:ext cx="8160512" cy="990600"/>
          </a:xfrm>
        </p:spPr>
        <p:txBody>
          <a:bodyPr>
            <a:normAutofit/>
          </a:bodyPr>
          <a:lstStyle/>
          <a:p>
            <a:pPr algn="ctr"/>
            <a:r>
              <a:rPr lang="en-US" sz="4500" dirty="0">
                <a:solidFill>
                  <a:schemeClr val="bg1"/>
                </a:solidFill>
                <a:effectLst>
                  <a:outerShdw blurRad="38100" dist="38100" dir="2700000" algn="tl">
                    <a:srgbClr val="000000">
                      <a:alpha val="43137"/>
                    </a:srgbClr>
                  </a:outerShdw>
                </a:effectLst>
              </a:rPr>
              <a:t>Humans, knowledge, and God</a:t>
            </a:r>
          </a:p>
        </p:txBody>
      </p:sp>
      <p:sp>
        <p:nvSpPr>
          <p:cNvPr id="12" name="Rectangle 11">
            <a:extLst>
              <a:ext uri="{FF2B5EF4-FFF2-40B4-BE49-F238E27FC236}">
                <a16:creationId xmlns:a16="http://schemas.microsoft.com/office/drawing/2014/main" id="{AD509AAF-62F4-4402-A0FC-3228BF2A336B}"/>
              </a:ext>
            </a:extLst>
          </p:cNvPr>
          <p:cNvSpPr/>
          <p:nvPr/>
        </p:nvSpPr>
        <p:spPr>
          <a:xfrm>
            <a:off x="755780" y="1480931"/>
            <a:ext cx="6087322" cy="4303039"/>
          </a:xfrm>
          <a:prstGeom prst="rect">
            <a:avLst/>
          </a:prstGeom>
          <a:solidFill>
            <a:srgbClr val="EEF0B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a:extLst>
              <a:ext uri="{FF2B5EF4-FFF2-40B4-BE49-F238E27FC236}">
                <a16:creationId xmlns:a16="http://schemas.microsoft.com/office/drawing/2014/main" id="{4B09AA17-3C6C-403E-930B-7E16F7F74A23}"/>
              </a:ext>
            </a:extLst>
          </p:cNvPr>
          <p:cNvSpPr txBox="1"/>
          <p:nvPr/>
        </p:nvSpPr>
        <p:spPr>
          <a:xfrm>
            <a:off x="916402" y="1650959"/>
            <a:ext cx="5766078" cy="1569660"/>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“Of the tree of the knowledge of good and evil you shall not eat, for in the day that you eat of it you shall surely die.” Gen 2:17</a:t>
            </a:r>
          </a:p>
        </p:txBody>
      </p:sp>
      <p:sp>
        <p:nvSpPr>
          <p:cNvPr id="14" name="TextBox 13">
            <a:extLst>
              <a:ext uri="{FF2B5EF4-FFF2-40B4-BE49-F238E27FC236}">
                <a16:creationId xmlns:a16="http://schemas.microsoft.com/office/drawing/2014/main" id="{D6B1D3F0-09CE-4862-B232-6BD8C23DBEF3}"/>
              </a:ext>
            </a:extLst>
          </p:cNvPr>
          <p:cNvSpPr txBox="1"/>
          <p:nvPr/>
        </p:nvSpPr>
        <p:spPr>
          <a:xfrm>
            <a:off x="916402" y="3429000"/>
            <a:ext cx="5853196" cy="1938992"/>
          </a:xfrm>
          <a:prstGeom prst="rect">
            <a:avLst/>
          </a:prstGeom>
          <a:noFill/>
        </p:spPr>
        <p:txBody>
          <a:bodyPr wrap="square" rtlCol="0">
            <a:spAutoFit/>
          </a:bodyPr>
          <a:lstStyle/>
          <a:p>
            <a:r>
              <a:rPr lang="en-US" sz="2400" dirty="0">
                <a:effectLst>
                  <a:outerShdw blurRad="38100" dist="38100" dir="2700000" algn="tl">
                    <a:srgbClr val="000000">
                      <a:alpha val="43137"/>
                    </a:srgbClr>
                  </a:outerShdw>
                </a:effectLst>
              </a:rPr>
              <a:t>“When the woman saw that the tree was good for food, that it was pleasant to the eyes, and a tree desirable to make one wise, she took of its fruit and ate.” Gen. 3:6</a:t>
            </a:r>
          </a:p>
        </p:txBody>
      </p:sp>
    </p:spTree>
    <p:extLst>
      <p:ext uri="{BB962C8B-B14F-4D97-AF65-F5344CB8AC3E}">
        <p14:creationId xmlns:p14="http://schemas.microsoft.com/office/powerpoint/2010/main" val="40796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808160" y="309477"/>
            <a:ext cx="4877938" cy="990600"/>
          </a:xfrm>
        </p:spPr>
        <p:txBody>
          <a:bodyPr>
            <a:normAutofit fontScale="90000"/>
          </a:bodyPr>
          <a:lstStyle/>
          <a:p>
            <a:r>
              <a:rPr lang="en-US" dirty="0"/>
              <a:t>Is God Anti-Knowledge?</a:t>
            </a:r>
          </a:p>
        </p:txBody>
      </p:sp>
      <p:sp>
        <p:nvSpPr>
          <p:cNvPr id="3" name="Content Placeholder 2">
            <a:extLst>
              <a:ext uri="{FF2B5EF4-FFF2-40B4-BE49-F238E27FC236}">
                <a16:creationId xmlns:a16="http://schemas.microsoft.com/office/drawing/2014/main" id="{307BEE5F-167F-4069-8B2A-E25B8154FCA7}"/>
              </a:ext>
            </a:extLst>
          </p:cNvPr>
          <p:cNvSpPr>
            <a:spLocks noGrp="1"/>
          </p:cNvSpPr>
          <p:nvPr>
            <p:ph idx="1"/>
          </p:nvPr>
        </p:nvSpPr>
        <p:spPr>
          <a:xfrm>
            <a:off x="486981" y="1973710"/>
            <a:ext cx="3601544" cy="2910580"/>
          </a:xfrm>
        </p:spPr>
        <p:txBody>
          <a:bodyPr>
            <a:noAutofit/>
          </a:bodyPr>
          <a:lstStyle/>
          <a:p>
            <a:r>
              <a:rPr lang="en-US" sz="2000" dirty="0">
                <a:solidFill>
                  <a:schemeClr val="bg1"/>
                </a:solidFill>
              </a:rPr>
              <a:t>God invites participation</a:t>
            </a:r>
            <a:br>
              <a:rPr lang="en-US" sz="2000" dirty="0">
                <a:solidFill>
                  <a:schemeClr val="bg1"/>
                </a:solidFill>
              </a:rPr>
            </a:br>
            <a:r>
              <a:rPr lang="en-US" sz="2000" dirty="0">
                <a:solidFill>
                  <a:schemeClr val="bg1"/>
                </a:solidFill>
              </a:rPr>
              <a:t>(naming animals, tending the garden)</a:t>
            </a:r>
          </a:p>
          <a:p>
            <a:r>
              <a:rPr lang="en-US" sz="2000" dirty="0">
                <a:solidFill>
                  <a:schemeClr val="bg1"/>
                </a:solidFill>
              </a:rPr>
              <a:t>God shares information (do not eat of the fruit of the tree of the knowledge of good and evil)</a:t>
            </a:r>
          </a:p>
          <a:p>
            <a:r>
              <a:rPr lang="en-US" sz="2000" dirty="0">
                <a:solidFill>
                  <a:schemeClr val="bg1"/>
                </a:solidFill>
              </a:rPr>
              <a:t>God provides wholesome experiences (of every tree of the garden you may freely eat)</a:t>
            </a:r>
          </a:p>
        </p:txBody>
      </p:sp>
      <p:pic>
        <p:nvPicPr>
          <p:cNvPr id="6" name="Picture 5">
            <a:extLst>
              <a:ext uri="{FF2B5EF4-FFF2-40B4-BE49-F238E27FC236}">
                <a16:creationId xmlns:a16="http://schemas.microsoft.com/office/drawing/2014/main" id="{F4D33BCB-B737-4840-9221-3C20AC126D12}"/>
              </a:ext>
            </a:extLst>
          </p:cNvPr>
          <p:cNvPicPr>
            <a:picLocks noChangeAspect="1"/>
          </p:cNvPicPr>
          <p:nvPr/>
        </p:nvPicPr>
        <p:blipFill rotWithShape="1">
          <a:blip r:embed="rId3">
            <a:extLst>
              <a:ext uri="{28A0092B-C50C-407E-A947-70E740481C1C}">
                <a14:useLocalDpi xmlns:a14="http://schemas.microsoft.com/office/drawing/2010/main" val="0"/>
              </a:ext>
            </a:extLst>
          </a:blip>
          <a:srcRect l="38691"/>
          <a:stretch/>
        </p:blipFill>
        <p:spPr>
          <a:xfrm>
            <a:off x="4363328" y="0"/>
            <a:ext cx="5438314" cy="6858001"/>
          </a:xfrm>
          <a:prstGeom prst="rect">
            <a:avLst/>
          </a:prstGeom>
        </p:spPr>
      </p:pic>
      <p:sp>
        <p:nvSpPr>
          <p:cNvPr id="9" name="TextBox 8">
            <a:extLst>
              <a:ext uri="{FF2B5EF4-FFF2-40B4-BE49-F238E27FC236}">
                <a16:creationId xmlns:a16="http://schemas.microsoft.com/office/drawing/2014/main" id="{AF84DC3A-11B3-491A-81A8-1D7F400E24A7}"/>
              </a:ext>
            </a:extLst>
          </p:cNvPr>
          <p:cNvSpPr txBox="1"/>
          <p:nvPr/>
        </p:nvSpPr>
        <p:spPr>
          <a:xfrm>
            <a:off x="4572000" y="6410221"/>
            <a:ext cx="4423320" cy="253916"/>
          </a:xfrm>
          <a:prstGeom prst="rect">
            <a:avLst/>
          </a:prstGeom>
          <a:noFill/>
        </p:spPr>
        <p:txBody>
          <a:bodyPr wrap="square" rtlCol="0">
            <a:spAutoFit/>
          </a:bodyPr>
          <a:lstStyle/>
          <a:p>
            <a:pPr algn="r"/>
            <a:r>
              <a:rPr lang="en-US" sz="1050" i="1" dirty="0">
                <a:solidFill>
                  <a:schemeClr val="bg1"/>
                </a:solidFill>
                <a:effectLst>
                  <a:outerShdw blurRad="38100" dist="38100" dir="2700000" algn="tl">
                    <a:srgbClr val="000000">
                      <a:alpha val="43137"/>
                    </a:srgbClr>
                  </a:outerShdw>
                </a:effectLst>
              </a:rPr>
              <a:t>Nathan Greene, The Lord God Made Them All. Used with permission</a:t>
            </a:r>
            <a:endParaRPr lang="en-US" sz="105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76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909FE4-A0B0-4B97-8E83-541CA0D5B42C}"/>
              </a:ext>
            </a:extLst>
          </p:cNvPr>
          <p:cNvSpPr txBox="1"/>
          <p:nvPr/>
        </p:nvSpPr>
        <p:spPr>
          <a:xfrm>
            <a:off x="5089279" y="211806"/>
            <a:ext cx="3276956" cy="6440225"/>
          </a:xfrm>
          <a:prstGeom prst="rect">
            <a:avLst/>
          </a:prstGeom>
          <a:noFill/>
        </p:spPr>
        <p:txBody>
          <a:bodyPr wrap="square" rtlCol="0">
            <a:spAutoFit/>
          </a:bodyPr>
          <a:lstStyle/>
          <a:p>
            <a:pPr lvl="0"/>
            <a:r>
              <a:rPr lang="en-US" sz="2400" dirty="0">
                <a:solidFill>
                  <a:schemeClr val="bg1"/>
                </a:solidFill>
              </a:rPr>
              <a:t>“Vast was the scope offered for their exercise, glorious the field opened to their research. The mysteries of the visible universe—the "wondrous works of Him which is perfect in knowledge" (Job 37:16)—invited man's study. Face-to-face, heart-to-heart communion with his Maker was his high privilege.” </a:t>
            </a:r>
            <a:br>
              <a:rPr lang="en-US" sz="2400" dirty="0">
                <a:solidFill>
                  <a:schemeClr val="bg1"/>
                </a:solidFill>
              </a:rPr>
            </a:br>
            <a:endParaRPr lang="en-US" sz="1050" dirty="0">
              <a:solidFill>
                <a:schemeClr val="bg1"/>
              </a:solidFill>
            </a:endParaRPr>
          </a:p>
          <a:p>
            <a:pPr lvl="0" algn="r"/>
            <a:r>
              <a:rPr lang="en-US" i="1" dirty="0">
                <a:solidFill>
                  <a:schemeClr val="bg1"/>
                </a:solidFill>
              </a:rPr>
              <a:t>EG White, Education, p.15</a:t>
            </a:r>
          </a:p>
        </p:txBody>
      </p:sp>
      <p:pic>
        <p:nvPicPr>
          <p:cNvPr id="11" name="Content Placeholder 10">
            <a:extLst>
              <a:ext uri="{FF2B5EF4-FFF2-40B4-BE49-F238E27FC236}">
                <a16:creationId xmlns:a16="http://schemas.microsoft.com/office/drawing/2014/main" id="{1560F8D4-95B2-4F04-A4CA-BB39CEB226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489" y="329907"/>
            <a:ext cx="4770097" cy="4770097"/>
          </a:xfrm>
        </p:spPr>
      </p:pic>
      <p:sp>
        <p:nvSpPr>
          <p:cNvPr id="12" name="Rectangle 11">
            <a:extLst>
              <a:ext uri="{FF2B5EF4-FFF2-40B4-BE49-F238E27FC236}">
                <a16:creationId xmlns:a16="http://schemas.microsoft.com/office/drawing/2014/main" id="{92907DA4-1905-4425-9AD6-09172E429D6F}"/>
              </a:ext>
            </a:extLst>
          </p:cNvPr>
          <p:cNvSpPr/>
          <p:nvPr/>
        </p:nvSpPr>
        <p:spPr>
          <a:xfrm>
            <a:off x="161489" y="5218104"/>
            <a:ext cx="4927790" cy="523220"/>
          </a:xfrm>
          <a:prstGeom prst="rect">
            <a:avLst/>
          </a:prstGeom>
        </p:spPr>
        <p:txBody>
          <a:bodyPr wrap="square">
            <a:spAutoFit/>
          </a:bodyPr>
          <a:lstStyle/>
          <a:p>
            <a:r>
              <a:rPr lang="en-US" sz="1400" dirty="0">
                <a:solidFill>
                  <a:schemeClr val="bg1"/>
                </a:solidFill>
              </a:rPr>
              <a:t>© Nathan Greene, </a:t>
            </a:r>
            <a:r>
              <a:rPr lang="en-US" sz="1400" i="1" dirty="0">
                <a:solidFill>
                  <a:schemeClr val="bg1"/>
                </a:solidFill>
              </a:rPr>
              <a:t>Days of Creation, Day 7</a:t>
            </a:r>
            <a:r>
              <a:rPr lang="en-US" sz="1400" dirty="0">
                <a:solidFill>
                  <a:schemeClr val="bg1"/>
                </a:solidFill>
              </a:rPr>
              <a:t>, </a:t>
            </a:r>
          </a:p>
          <a:p>
            <a:r>
              <a:rPr lang="en-US" sz="1400" dirty="0">
                <a:solidFill>
                  <a:schemeClr val="bg1"/>
                </a:solidFill>
              </a:rPr>
              <a:t>used with permission</a:t>
            </a:r>
          </a:p>
        </p:txBody>
      </p:sp>
    </p:spTree>
    <p:extLst>
      <p:ext uri="{BB962C8B-B14F-4D97-AF65-F5344CB8AC3E}">
        <p14:creationId xmlns:p14="http://schemas.microsoft.com/office/powerpoint/2010/main" val="3769455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E777-D839-4AA2-AC34-698024A20571}"/>
              </a:ext>
            </a:extLst>
          </p:cNvPr>
          <p:cNvSpPr>
            <a:spLocks noGrp="1"/>
          </p:cNvSpPr>
          <p:nvPr>
            <p:ph type="title"/>
          </p:nvPr>
        </p:nvSpPr>
        <p:spPr>
          <a:xfrm>
            <a:off x="2877050" y="1591428"/>
            <a:ext cx="3009399" cy="990600"/>
          </a:xfrm>
        </p:spPr>
        <p:txBody>
          <a:bodyPr>
            <a:noAutofit/>
          </a:bodyPr>
          <a:lstStyle/>
          <a:p>
            <a:r>
              <a:rPr lang="en-US" sz="2100" dirty="0"/>
              <a:t>“Of the tree of the knowledge of good and evil you shall not eat, for in the day that you eat of it you shall surely die.” </a:t>
            </a:r>
            <a:r>
              <a:rPr lang="en-US" sz="2100" i="1" dirty="0"/>
              <a:t>Gen 2:17</a:t>
            </a:r>
          </a:p>
        </p:txBody>
      </p:sp>
      <p:pic>
        <p:nvPicPr>
          <p:cNvPr id="7" name="Picture 6">
            <a:extLst>
              <a:ext uri="{FF2B5EF4-FFF2-40B4-BE49-F238E27FC236}">
                <a16:creationId xmlns:a16="http://schemas.microsoft.com/office/drawing/2014/main" id="{917493D5-DE70-4271-8CEC-36F0359DD74D}"/>
              </a:ext>
            </a:extLst>
          </p:cNvPr>
          <p:cNvPicPr>
            <a:picLocks noChangeAspect="1"/>
          </p:cNvPicPr>
          <p:nvPr/>
        </p:nvPicPr>
        <p:blipFill rotWithShape="1">
          <a:blip r:embed="rId3">
            <a:extLst>
              <a:ext uri="{28A0092B-C50C-407E-A947-70E740481C1C}">
                <a14:useLocalDpi xmlns:a14="http://schemas.microsoft.com/office/drawing/2010/main" val="0"/>
              </a:ext>
            </a:extLst>
          </a:blip>
          <a:srcRect l="62007" r="3651"/>
          <a:stretch/>
        </p:blipFill>
        <p:spPr>
          <a:xfrm>
            <a:off x="6005267" y="857250"/>
            <a:ext cx="3140243" cy="5158536"/>
          </a:xfrm>
          <a:prstGeom prst="rect">
            <a:avLst/>
          </a:prstGeom>
        </p:spPr>
      </p:pic>
      <p:pic>
        <p:nvPicPr>
          <p:cNvPr id="6" name="Picture 5">
            <a:extLst>
              <a:ext uri="{FF2B5EF4-FFF2-40B4-BE49-F238E27FC236}">
                <a16:creationId xmlns:a16="http://schemas.microsoft.com/office/drawing/2014/main" id="{15EFEE09-64C8-4175-A32D-9EB49F8126DD}"/>
              </a:ext>
            </a:extLst>
          </p:cNvPr>
          <p:cNvPicPr>
            <a:picLocks noChangeAspect="1"/>
          </p:cNvPicPr>
          <p:nvPr/>
        </p:nvPicPr>
        <p:blipFill rotWithShape="1">
          <a:blip r:embed="rId4">
            <a:extLst>
              <a:ext uri="{28A0092B-C50C-407E-A947-70E740481C1C}">
                <a14:useLocalDpi xmlns:a14="http://schemas.microsoft.com/office/drawing/2010/main" val="0"/>
              </a:ext>
            </a:extLst>
          </a:blip>
          <a:srcRect l="46792" r="23272"/>
          <a:stretch/>
        </p:blipFill>
        <p:spPr>
          <a:xfrm>
            <a:off x="9017" y="823100"/>
            <a:ext cx="2737184" cy="5188617"/>
          </a:xfrm>
          <a:prstGeom prst="rect">
            <a:avLst/>
          </a:prstGeom>
        </p:spPr>
      </p:pic>
      <p:sp>
        <p:nvSpPr>
          <p:cNvPr id="13" name="Title 1">
            <a:extLst>
              <a:ext uri="{FF2B5EF4-FFF2-40B4-BE49-F238E27FC236}">
                <a16:creationId xmlns:a16="http://schemas.microsoft.com/office/drawing/2014/main" id="{AEE769AD-4913-457E-8C1F-7C18E8CDAE2B}"/>
              </a:ext>
            </a:extLst>
          </p:cNvPr>
          <p:cNvSpPr txBox="1">
            <a:spLocks/>
          </p:cNvSpPr>
          <p:nvPr/>
        </p:nvSpPr>
        <p:spPr>
          <a:xfrm>
            <a:off x="2865019" y="3215258"/>
            <a:ext cx="3009399" cy="990600"/>
          </a:xfrm>
          <a:prstGeom prst="rect">
            <a:avLst/>
          </a:prstGeom>
        </p:spPr>
        <p:txBody>
          <a:bodyPr vert="horz" lIns="68580" tIns="34290" rIns="68580" bIns="3429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100" dirty="0"/>
              <a:t>“You will not surely die. For God knows that in the day you eat of it your eyes will be opened, and you will be like God, knowing good and evil.” </a:t>
            </a:r>
            <a:r>
              <a:rPr lang="en-US" sz="2100" i="1" dirty="0"/>
              <a:t>Gen 3:4-5</a:t>
            </a:r>
          </a:p>
        </p:txBody>
      </p:sp>
    </p:spTree>
    <p:extLst>
      <p:ext uri="{BB962C8B-B14F-4D97-AF65-F5344CB8AC3E}">
        <p14:creationId xmlns:p14="http://schemas.microsoft.com/office/powerpoint/2010/main" val="155129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1) Creationism is not Science</a:t>
            </a:r>
          </a:p>
        </p:txBody>
      </p:sp>
      <p:sp>
        <p:nvSpPr>
          <p:cNvPr id="5" name="TextBox 4"/>
          <p:cNvSpPr txBox="1"/>
          <p:nvPr/>
        </p:nvSpPr>
        <p:spPr>
          <a:xfrm>
            <a:off x="106439" y="4530892"/>
            <a:ext cx="7883371" cy="276999"/>
          </a:xfrm>
          <a:prstGeom prst="rect">
            <a:avLst/>
          </a:prstGeom>
          <a:noFill/>
        </p:spPr>
        <p:txBody>
          <a:bodyPr wrap="square" rtlCol="0">
            <a:spAutoFit/>
          </a:bodyPr>
          <a:lstStyle/>
          <a:p>
            <a:r>
              <a:rPr lang="en-US" sz="1200" dirty="0"/>
              <a:t>https://www.open.edu/openlearn/nature-environment/natural-history/the-science-evolution/content-section-1</a:t>
            </a:r>
          </a:p>
        </p:txBody>
      </p:sp>
      <p:pic>
        <p:nvPicPr>
          <p:cNvPr id="4" name="Picture 3"/>
          <p:cNvPicPr>
            <a:picLocks noChangeAspect="1"/>
          </p:cNvPicPr>
          <p:nvPr/>
        </p:nvPicPr>
        <p:blipFill rotWithShape="1">
          <a:blip r:embed="rId3"/>
          <a:srcRect t="32720" b="12368"/>
          <a:stretch/>
        </p:blipFill>
        <p:spPr>
          <a:xfrm>
            <a:off x="1" y="1706479"/>
            <a:ext cx="9144000" cy="2824413"/>
          </a:xfrm>
          <a:prstGeom prst="rect">
            <a:avLst/>
          </a:prstGeom>
        </p:spPr>
      </p:pic>
      <p:sp>
        <p:nvSpPr>
          <p:cNvPr id="6" name="Rectangle 5"/>
          <p:cNvSpPr/>
          <p:nvPr/>
        </p:nvSpPr>
        <p:spPr>
          <a:xfrm>
            <a:off x="314325" y="3514725"/>
            <a:ext cx="1619250" cy="29527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50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479237" y="61152"/>
            <a:ext cx="7908018" cy="990600"/>
          </a:xfrm>
        </p:spPr>
        <p:txBody>
          <a:bodyPr>
            <a:normAutofit/>
          </a:bodyPr>
          <a:lstStyle/>
          <a:p>
            <a:r>
              <a:rPr lang="en-US" sz="2800" dirty="0"/>
              <a:t>Ulysses and the Pillars of Hercules </a:t>
            </a:r>
          </a:p>
        </p:txBody>
      </p:sp>
      <p:sp>
        <p:nvSpPr>
          <p:cNvPr id="3" name="Rectangle 2">
            <a:extLst>
              <a:ext uri="{FF2B5EF4-FFF2-40B4-BE49-F238E27FC236}">
                <a16:creationId xmlns:a16="http://schemas.microsoft.com/office/drawing/2014/main" id="{6896DE69-3D99-4F84-B916-C24C9D870AAC}"/>
              </a:ext>
            </a:extLst>
          </p:cNvPr>
          <p:cNvSpPr/>
          <p:nvPr/>
        </p:nvSpPr>
        <p:spPr>
          <a:xfrm>
            <a:off x="479237" y="1738615"/>
            <a:ext cx="4336241" cy="2369880"/>
          </a:xfrm>
          <a:prstGeom prst="rect">
            <a:avLst/>
          </a:prstGeom>
        </p:spPr>
        <p:txBody>
          <a:bodyPr wrap="square">
            <a:spAutoFit/>
          </a:bodyPr>
          <a:lstStyle/>
          <a:p>
            <a:r>
              <a:rPr lang="it-IT" sz="2000" dirty="0"/>
              <a:t>"Fatti non foste a viver come bruti </a:t>
            </a:r>
          </a:p>
          <a:p>
            <a:r>
              <a:rPr lang="it-IT" sz="2000" dirty="0"/>
              <a:t>ma per seguir virtute e canoscenza"</a:t>
            </a:r>
          </a:p>
          <a:p>
            <a:r>
              <a:rPr lang="it-IT" sz="2000" i="1" dirty="0"/>
              <a:t>(</a:t>
            </a:r>
            <a:r>
              <a:rPr lang="en-US" sz="2000" i="1" dirty="0"/>
              <a:t>You weren't made to live like beasts, but to follow virtue and knowledge)</a:t>
            </a:r>
            <a:endParaRPr lang="it-IT" sz="2000" i="1" dirty="0"/>
          </a:p>
          <a:p>
            <a:pPr algn="r"/>
            <a:br>
              <a:rPr lang="it-IT" sz="1400" dirty="0">
                <a:latin typeface="+mj-lt"/>
              </a:rPr>
            </a:br>
            <a:r>
              <a:rPr lang="it-IT" sz="1400" dirty="0">
                <a:latin typeface="+mj-lt"/>
              </a:rPr>
              <a:t>Dante Alighieri, Inferno, Canto XXVI</a:t>
            </a:r>
            <a:endParaRPr lang="en-US" sz="1400" dirty="0">
              <a:latin typeface="+mj-lt"/>
            </a:endParaRPr>
          </a:p>
        </p:txBody>
      </p:sp>
      <p:pic>
        <p:nvPicPr>
          <p:cNvPr id="10" name="Picture 9">
            <a:extLst>
              <a:ext uri="{FF2B5EF4-FFF2-40B4-BE49-F238E27FC236}">
                <a16:creationId xmlns:a16="http://schemas.microsoft.com/office/drawing/2014/main" id="{AE9444FC-31A2-4F93-A730-FE9359DD0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581" y="1547052"/>
            <a:ext cx="4271419" cy="5143500"/>
          </a:xfrm>
          <a:prstGeom prst="rect">
            <a:avLst/>
          </a:prstGeom>
        </p:spPr>
      </p:pic>
      <p:sp>
        <p:nvSpPr>
          <p:cNvPr id="11" name="Rectangle 10">
            <a:extLst>
              <a:ext uri="{FF2B5EF4-FFF2-40B4-BE49-F238E27FC236}">
                <a16:creationId xmlns:a16="http://schemas.microsoft.com/office/drawing/2014/main" id="{D7DAFDC4-6339-42CE-8FFD-F9DB8FD83F42}"/>
              </a:ext>
            </a:extLst>
          </p:cNvPr>
          <p:cNvSpPr/>
          <p:nvPr/>
        </p:nvSpPr>
        <p:spPr>
          <a:xfrm>
            <a:off x="381352" y="4585751"/>
            <a:ext cx="4434126" cy="1754326"/>
          </a:xfrm>
          <a:prstGeom prst="rect">
            <a:avLst/>
          </a:prstGeom>
        </p:spPr>
        <p:txBody>
          <a:bodyPr wrap="square">
            <a:spAutoFit/>
          </a:bodyPr>
          <a:lstStyle/>
          <a:p>
            <a:r>
              <a:rPr lang="en-US" sz="2000" dirty="0"/>
              <a:t>“To follow knowledge like a sinking star,</a:t>
            </a:r>
          </a:p>
          <a:p>
            <a:r>
              <a:rPr lang="en-US" sz="2000" dirty="0"/>
              <a:t>Beyond the utmost bound of human thought.”</a:t>
            </a:r>
          </a:p>
          <a:p>
            <a:endParaRPr lang="it-IT" sz="1400" dirty="0">
              <a:solidFill>
                <a:prstClr val="black"/>
              </a:solidFill>
            </a:endParaRPr>
          </a:p>
          <a:p>
            <a:r>
              <a:rPr lang="it-IT" sz="1400" dirty="0">
                <a:solidFill>
                  <a:prstClr val="black"/>
                </a:solidFill>
              </a:rPr>
              <a:t>				Lord A. Tennyson, Ulysses</a:t>
            </a:r>
            <a:endParaRPr lang="en-US" sz="2000" dirty="0"/>
          </a:p>
        </p:txBody>
      </p:sp>
    </p:spTree>
    <p:extLst>
      <p:ext uri="{BB962C8B-B14F-4D97-AF65-F5344CB8AC3E}">
        <p14:creationId xmlns:p14="http://schemas.microsoft.com/office/powerpoint/2010/main" val="413914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437493" y="133503"/>
            <a:ext cx="7886700" cy="990600"/>
          </a:xfrm>
        </p:spPr>
        <p:txBody>
          <a:bodyPr>
            <a:normAutofit/>
          </a:bodyPr>
          <a:lstStyle/>
          <a:p>
            <a:pPr algn="ctr"/>
            <a:r>
              <a:rPr lang="en-US" sz="2800" dirty="0"/>
              <a:t>Knowledge in the context of a relationship</a:t>
            </a:r>
          </a:p>
        </p:txBody>
      </p:sp>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231228" y="1580997"/>
            <a:ext cx="4719144" cy="4977458"/>
          </a:xfrm>
        </p:spPr>
        <p:txBody>
          <a:bodyPr>
            <a:normAutofit/>
          </a:bodyPr>
          <a:lstStyle/>
          <a:p>
            <a:r>
              <a:rPr lang="en-US" sz="2000" dirty="0"/>
              <a:t>“Scientific research will open to the minds of the really wise vast fields of thought and information. They will see God in his works, and will praise him.” </a:t>
            </a:r>
          </a:p>
          <a:p>
            <a:pPr marL="0" indent="0" algn="r">
              <a:buNone/>
            </a:pPr>
            <a:r>
              <a:rPr lang="en-US" sz="2000" i="1" dirty="0"/>
              <a:t>Ellen G. White, Signs of the Times, 10:162, March 13, 1884</a:t>
            </a:r>
          </a:p>
          <a:p>
            <a:pPr algn="r"/>
            <a:endParaRPr lang="en-US" sz="2000" dirty="0"/>
          </a:p>
          <a:p>
            <a:r>
              <a:rPr lang="en-US" sz="2000" dirty="0"/>
              <a:t>“Only under the direction of the Omniscient One shall we, in the study of His works, be enabled to think His thoughts after Him.” </a:t>
            </a:r>
          </a:p>
          <a:p>
            <a:pPr marL="0" indent="0" algn="r">
              <a:buNone/>
            </a:pPr>
            <a:r>
              <a:rPr lang="en-US" sz="2000" i="1" dirty="0"/>
              <a:t>Ellen G. White, Education, p. 134</a:t>
            </a:r>
            <a:r>
              <a:rPr lang="en-US" sz="1600" i="1" dirty="0"/>
              <a:t> </a:t>
            </a:r>
            <a:endParaRPr lang="en-US" sz="2000" i="1" dirty="0"/>
          </a:p>
        </p:txBody>
      </p:sp>
      <p:pic>
        <p:nvPicPr>
          <p:cNvPr id="4" name="Picture 3">
            <a:extLst>
              <a:ext uri="{FF2B5EF4-FFF2-40B4-BE49-F238E27FC236}">
                <a16:creationId xmlns:a16="http://schemas.microsoft.com/office/drawing/2014/main" id="{20FA0C35-22F5-4C59-8756-ED52ED62F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093" y="1580997"/>
            <a:ext cx="3971815" cy="5143500"/>
          </a:xfrm>
          <a:prstGeom prst="rect">
            <a:avLst/>
          </a:prstGeom>
        </p:spPr>
      </p:pic>
      <p:sp>
        <p:nvSpPr>
          <p:cNvPr id="7" name="TextBox 6">
            <a:extLst>
              <a:ext uri="{FF2B5EF4-FFF2-40B4-BE49-F238E27FC236}">
                <a16:creationId xmlns:a16="http://schemas.microsoft.com/office/drawing/2014/main" id="{6D754A0D-1233-4B84-A087-72E66D19988E}"/>
              </a:ext>
            </a:extLst>
          </p:cNvPr>
          <p:cNvSpPr txBox="1"/>
          <p:nvPr/>
        </p:nvSpPr>
        <p:spPr>
          <a:xfrm>
            <a:off x="4572000" y="6418403"/>
            <a:ext cx="3451688" cy="230832"/>
          </a:xfrm>
          <a:prstGeom prst="rect">
            <a:avLst/>
          </a:prstGeom>
          <a:noFill/>
        </p:spPr>
        <p:txBody>
          <a:bodyPr wrap="square" rtlCol="0">
            <a:spAutoFit/>
          </a:bodyPr>
          <a:lstStyle/>
          <a:p>
            <a:pPr algn="r"/>
            <a:r>
              <a:rPr lang="en-US" sz="900" i="1" dirty="0">
                <a:solidFill>
                  <a:schemeClr val="bg1"/>
                </a:solidFill>
                <a:effectLst>
                  <a:outerShdw blurRad="38100" dist="38100" dir="2700000" algn="tl">
                    <a:srgbClr val="000000">
                      <a:alpha val="43137"/>
                    </a:srgbClr>
                  </a:outerShdw>
                </a:effectLst>
              </a:rPr>
              <a:t>Nathan Greene, The Creator. Used with permission</a:t>
            </a:r>
            <a:endParaRPr lang="en-US" sz="9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9970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99A869-CCFB-4B9A-BE4D-4E4FC24A074A}"/>
              </a:ext>
            </a:extLst>
          </p:cNvPr>
          <p:cNvSpPr/>
          <p:nvPr/>
        </p:nvSpPr>
        <p:spPr>
          <a:xfrm>
            <a:off x="608724" y="1650040"/>
            <a:ext cx="7544238" cy="4524315"/>
          </a:xfrm>
          <a:prstGeom prst="rect">
            <a:avLst/>
          </a:prstGeom>
        </p:spPr>
        <p:txBody>
          <a:bodyPr wrap="square">
            <a:spAutoFit/>
          </a:bodyPr>
          <a:lstStyle/>
          <a:p>
            <a:r>
              <a:rPr lang="en-US" sz="2400" dirty="0"/>
              <a:t>“Whatever line of investigation we pursue, with a sincere purpose to arrive at truth, we are brought in touch with the unseen, mighty Intelligence that is working in and through all. The mind of man is brought into communion with the mind of God, the finite with the Infinite. The effect of such communion on body and mind and soul is beyond estimate.</a:t>
            </a:r>
          </a:p>
          <a:p>
            <a:r>
              <a:rPr lang="en-US" sz="2400" dirty="0"/>
              <a:t>In this communion is found the highest education. It is God's own method of development. "Acquaint now thyself with Him" (Job 22:21).”</a:t>
            </a:r>
          </a:p>
          <a:p>
            <a:r>
              <a:rPr lang="en-US" sz="2400" i="1" dirty="0"/>
              <a:t>										</a:t>
            </a:r>
            <a:r>
              <a:rPr lang="en-US" i="1" dirty="0"/>
              <a:t>EG White, Education p.14</a:t>
            </a:r>
            <a:endParaRPr lang="en-US" sz="2400" dirty="0"/>
          </a:p>
        </p:txBody>
      </p:sp>
      <p:sp>
        <p:nvSpPr>
          <p:cNvPr id="4" name="Title 1">
            <a:extLst>
              <a:ext uri="{FF2B5EF4-FFF2-40B4-BE49-F238E27FC236}">
                <a16:creationId xmlns:a16="http://schemas.microsoft.com/office/drawing/2014/main" id="{BBAD91DC-70BB-4AD2-A797-247B738E8739}"/>
              </a:ext>
            </a:extLst>
          </p:cNvPr>
          <p:cNvSpPr>
            <a:spLocks noGrp="1"/>
          </p:cNvSpPr>
          <p:nvPr>
            <p:ph type="title"/>
          </p:nvPr>
        </p:nvSpPr>
        <p:spPr>
          <a:xfrm>
            <a:off x="437493" y="133503"/>
            <a:ext cx="7886700" cy="990600"/>
          </a:xfrm>
        </p:spPr>
        <p:txBody>
          <a:bodyPr>
            <a:normAutofit/>
          </a:bodyPr>
          <a:lstStyle/>
          <a:p>
            <a:pPr algn="ctr"/>
            <a:r>
              <a:rPr lang="en-US" sz="2800" dirty="0"/>
              <a:t>Knowledge in the context of a relationship</a:t>
            </a:r>
          </a:p>
        </p:txBody>
      </p:sp>
    </p:spTree>
    <p:extLst>
      <p:ext uri="{BB962C8B-B14F-4D97-AF65-F5344CB8AC3E}">
        <p14:creationId xmlns:p14="http://schemas.microsoft.com/office/powerpoint/2010/main" val="2688230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ACFB83-54FE-4814-BE9F-5F1012A0DA8E}"/>
              </a:ext>
            </a:extLst>
          </p:cNvPr>
          <p:cNvSpPr/>
          <p:nvPr/>
        </p:nvSpPr>
        <p:spPr>
          <a:xfrm>
            <a:off x="0" y="85725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23BF2CC9-340E-4EE1-A5E6-18FEE4FCD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2192000" cy="6858000"/>
          </a:xfrm>
          <a:prstGeom prst="rect">
            <a:avLst/>
          </a:prstGeom>
        </p:spPr>
      </p:pic>
      <p:sp>
        <p:nvSpPr>
          <p:cNvPr id="13" name="TextBox 12">
            <a:extLst>
              <a:ext uri="{FF2B5EF4-FFF2-40B4-BE49-F238E27FC236}">
                <a16:creationId xmlns:a16="http://schemas.microsoft.com/office/drawing/2014/main" id="{4B09AA17-3C6C-403E-930B-7E16F7F74A23}"/>
              </a:ext>
            </a:extLst>
          </p:cNvPr>
          <p:cNvSpPr txBox="1"/>
          <p:nvPr/>
        </p:nvSpPr>
        <p:spPr>
          <a:xfrm>
            <a:off x="968218" y="1386618"/>
            <a:ext cx="3213252" cy="5693866"/>
          </a:xfrm>
          <a:prstGeom prst="rect">
            <a:avLst/>
          </a:prstGeom>
          <a:no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a:t>
            </a:r>
            <a:r>
              <a:rPr lang="en-US" sz="2000" dirty="0">
                <a:solidFill>
                  <a:schemeClr val="bg1"/>
                </a:solidFill>
                <a:effectLst>
                  <a:outerShdw blurRad="38100" dist="38100" dir="2700000" algn="tl">
                    <a:srgbClr val="000000">
                      <a:alpha val="43137"/>
                    </a:srgbClr>
                  </a:outerShdw>
                </a:effectLst>
              </a:rPr>
              <a:t>Then Jesus turned, and seeing them following, said to them, “What do you seek?”</a:t>
            </a:r>
          </a:p>
          <a:p>
            <a:r>
              <a:rPr lang="en-US" sz="2000" dirty="0">
                <a:solidFill>
                  <a:schemeClr val="bg1"/>
                </a:solidFill>
                <a:effectLst>
                  <a:outerShdw blurRad="38100" dist="38100" dir="2700000" algn="tl">
                    <a:srgbClr val="000000">
                      <a:alpha val="43137"/>
                    </a:srgbClr>
                  </a:outerShdw>
                </a:effectLst>
              </a:rPr>
              <a:t>They said to Him, “Rabbi” (which is to say, when translated, Teacher), “where are You staying?”</a:t>
            </a:r>
          </a:p>
          <a:p>
            <a:r>
              <a:rPr lang="en-US" sz="2000" dirty="0">
                <a:solidFill>
                  <a:schemeClr val="bg1"/>
                </a:solidFill>
                <a:effectLst>
                  <a:outerShdw blurRad="38100" dist="38100" dir="2700000" algn="tl">
                    <a:srgbClr val="000000">
                      <a:alpha val="43137"/>
                    </a:srgbClr>
                  </a:outerShdw>
                </a:effectLst>
              </a:rPr>
              <a:t>He said to them, “Come and see.” They came and saw where He was staying, and remained with Him that day.”</a:t>
            </a:r>
          </a:p>
          <a:p>
            <a:r>
              <a:rPr lang="en-US" sz="1400" i="1" dirty="0">
                <a:solidFill>
                  <a:schemeClr val="bg1"/>
                </a:solidFill>
                <a:effectLst>
                  <a:outerShdw blurRad="38100" dist="38100" dir="2700000" algn="tl">
                    <a:srgbClr val="000000">
                      <a:alpha val="43137"/>
                    </a:srgbClr>
                  </a:outerShdw>
                </a:effectLst>
              </a:rPr>
              <a:t>						</a:t>
            </a:r>
            <a:br>
              <a:rPr lang="en-US" sz="1400" i="1" dirty="0">
                <a:solidFill>
                  <a:schemeClr val="bg1"/>
                </a:solidFill>
                <a:effectLst>
                  <a:outerShdw blurRad="38100" dist="38100" dir="2700000" algn="tl">
                    <a:srgbClr val="000000">
                      <a:alpha val="43137"/>
                    </a:srgbClr>
                  </a:outerShdw>
                </a:effectLst>
              </a:rPr>
            </a:br>
            <a:r>
              <a:rPr lang="en-US" sz="1400" i="1" dirty="0">
                <a:solidFill>
                  <a:schemeClr val="bg1"/>
                </a:solidFill>
                <a:effectLst>
                  <a:outerShdw blurRad="38100" dist="38100" dir="2700000" algn="tl">
                    <a:srgbClr val="000000">
                      <a:alpha val="43137"/>
                    </a:srgbClr>
                  </a:outerShdw>
                </a:effectLst>
              </a:rPr>
              <a:t>						John 1:38-39</a:t>
            </a:r>
          </a:p>
          <a:p>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33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5AD4-E06A-4B01-BD08-14D7FF92C1D1}"/>
              </a:ext>
            </a:extLst>
          </p:cNvPr>
          <p:cNvSpPr>
            <a:spLocks noGrp="1"/>
          </p:cNvSpPr>
          <p:nvPr>
            <p:ph type="title"/>
          </p:nvPr>
        </p:nvSpPr>
        <p:spPr>
          <a:xfrm>
            <a:off x="946404" y="365760"/>
            <a:ext cx="7269480" cy="611702"/>
          </a:xfrm>
        </p:spPr>
        <p:txBody>
          <a:bodyPr>
            <a:normAutofit/>
          </a:bodyPr>
          <a:lstStyle/>
          <a:p>
            <a:r>
              <a:rPr lang="en-US" sz="2800" dirty="0"/>
              <a:t>Creationist Researchers: Care and Conduct</a:t>
            </a:r>
          </a:p>
        </p:txBody>
      </p:sp>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508001" y="1973710"/>
            <a:ext cx="7521902" cy="4364028"/>
          </a:xfrm>
        </p:spPr>
        <p:txBody>
          <a:bodyPr>
            <a:normAutofit fontScale="92500"/>
          </a:bodyPr>
          <a:lstStyle/>
          <a:p>
            <a:r>
              <a:rPr lang="en-US" sz="2800" dirty="0"/>
              <a:t>“By this everyone will know that you are my disciples, if you love one another.” (John 13:35)</a:t>
            </a:r>
          </a:p>
          <a:p>
            <a:r>
              <a:rPr lang="en-US" sz="2800" dirty="0"/>
              <a:t>“Beloved, if God so loved us, we also ought to love one another.” (1 John 4:11)</a:t>
            </a:r>
          </a:p>
          <a:p>
            <a:r>
              <a:rPr lang="en-US" sz="2800" dirty="0"/>
              <a:t>“And though I have the gift of prophecy, and understand all mysteries and all knowledge, and though I have all faith, so that I could remove mountains, but have not love, I am nothing.” (1 Corinthians 13:2)</a:t>
            </a:r>
          </a:p>
        </p:txBody>
      </p:sp>
    </p:spTree>
    <p:extLst>
      <p:ext uri="{BB962C8B-B14F-4D97-AF65-F5344CB8AC3E}">
        <p14:creationId xmlns:p14="http://schemas.microsoft.com/office/powerpoint/2010/main" val="3403892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DE7EC-9AA8-4518-84F0-72D56A367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932" y="0"/>
            <a:ext cx="12192000" cy="6858000"/>
          </a:xfrm>
          <a:prstGeom prst="rect">
            <a:avLst/>
          </a:prstGeom>
        </p:spPr>
      </p:pic>
      <p:sp>
        <p:nvSpPr>
          <p:cNvPr id="6" name="Content Placeholder 2">
            <a:extLst>
              <a:ext uri="{FF2B5EF4-FFF2-40B4-BE49-F238E27FC236}">
                <a16:creationId xmlns:a16="http://schemas.microsoft.com/office/drawing/2014/main" id="{526B34A3-7CAF-47BA-B568-5E744D0DFA69}"/>
              </a:ext>
            </a:extLst>
          </p:cNvPr>
          <p:cNvSpPr>
            <a:spLocks noGrp="1"/>
          </p:cNvSpPr>
          <p:nvPr>
            <p:ph idx="1"/>
          </p:nvPr>
        </p:nvSpPr>
        <p:spPr>
          <a:xfrm>
            <a:off x="1072056" y="4538731"/>
            <a:ext cx="4803228" cy="2910580"/>
          </a:xfrm>
        </p:spPr>
        <p:txBody>
          <a:bodyPr>
            <a:normAutofit/>
          </a:bodyPr>
          <a:lstStyle/>
          <a:p>
            <a:r>
              <a:rPr lang="en-US" sz="2800" dirty="0">
                <a:solidFill>
                  <a:schemeClr val="bg1"/>
                </a:solidFill>
                <a:effectLst>
                  <a:outerShdw blurRad="38100" dist="38100" dir="2700000" algn="tl">
                    <a:srgbClr val="000000">
                      <a:alpha val="43137"/>
                    </a:srgbClr>
                  </a:outerShdw>
                </a:effectLst>
              </a:rPr>
              <a:t>“Peace to you! As the Father has sent Me, I also send you.” (John 20:21)</a:t>
            </a:r>
            <a:endParaRPr lang="en-US" sz="3600" dirty="0">
              <a:solidFill>
                <a:schemeClr val="bg1"/>
              </a:solidFill>
              <a:effectLst>
                <a:outerShdw blurRad="38100" dist="38100" dir="2700000" algn="tl">
                  <a:srgbClr val="000000">
                    <a:alpha val="43137"/>
                  </a:srgbClr>
                </a:outerShdw>
              </a:effectLst>
            </a:endParaRPr>
          </a:p>
        </p:txBody>
      </p:sp>
      <p:sp>
        <p:nvSpPr>
          <p:cNvPr id="9" name="Title 1">
            <a:extLst>
              <a:ext uri="{FF2B5EF4-FFF2-40B4-BE49-F238E27FC236}">
                <a16:creationId xmlns:a16="http://schemas.microsoft.com/office/drawing/2014/main" id="{79141C66-5A28-4B32-9718-6C27B647A923}"/>
              </a:ext>
            </a:extLst>
          </p:cNvPr>
          <p:cNvSpPr txBox="1">
            <a:spLocks/>
          </p:cNvSpPr>
          <p:nvPr/>
        </p:nvSpPr>
        <p:spPr>
          <a:xfrm>
            <a:off x="678482" y="591311"/>
            <a:ext cx="7446015"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solidFill>
                  <a:schemeClr val="bg1"/>
                </a:solidFill>
                <a:effectLst>
                  <a:outerShdw blurRad="38100" dist="38100" dir="2700000" algn="tl">
                    <a:srgbClr val="000000">
                      <a:alpha val="43137"/>
                    </a:srgbClr>
                  </a:outerShdw>
                </a:effectLst>
              </a:rPr>
              <a:t>Creationist Researchers: Missional Focus</a:t>
            </a:r>
          </a:p>
        </p:txBody>
      </p:sp>
    </p:spTree>
    <p:extLst>
      <p:ext uri="{BB962C8B-B14F-4D97-AF65-F5344CB8AC3E}">
        <p14:creationId xmlns:p14="http://schemas.microsoft.com/office/powerpoint/2010/main" val="2289542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0" y="0"/>
            <a:ext cx="10783018" cy="6857999"/>
          </a:xfrm>
          <a:prstGeom prst="rect">
            <a:avLst/>
          </a:prstGeom>
        </p:spPr>
      </p:pic>
    </p:spTree>
    <p:extLst>
      <p:ext uri="{BB962C8B-B14F-4D97-AF65-F5344CB8AC3E}">
        <p14:creationId xmlns:p14="http://schemas.microsoft.com/office/powerpoint/2010/main" val="326507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5549" y="3201554"/>
            <a:ext cx="8072651" cy="2677656"/>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cs typeface="Times New Roman" panose="02020603050405020304" pitchFamily="18" charset="0"/>
              </a:rPr>
              <a:t>“</a:t>
            </a:r>
            <a:r>
              <a:rPr lang="en-US" sz="2800" dirty="0"/>
              <a:t>Creationism, creation “science,” and intelligent design emerged from religious thought, and because they invoke supernatural phenomena, they cannot frame hypotheses that can be tested. Hence, all forms of creationism are not science</a:t>
            </a:r>
            <a:r>
              <a:rPr lang="en-US" sz="28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1) Creationism is not Science</a:t>
            </a:r>
          </a:p>
        </p:txBody>
      </p:sp>
      <p:sp>
        <p:nvSpPr>
          <p:cNvPr id="5" name="TextBox 4"/>
          <p:cNvSpPr txBox="1"/>
          <p:nvPr/>
        </p:nvSpPr>
        <p:spPr>
          <a:xfrm>
            <a:off x="415656" y="5947108"/>
            <a:ext cx="7883371" cy="338554"/>
          </a:xfrm>
          <a:prstGeom prst="rect">
            <a:avLst/>
          </a:prstGeom>
          <a:noFill/>
        </p:spPr>
        <p:txBody>
          <a:bodyPr wrap="square" rtlCol="0">
            <a:spAutoFit/>
          </a:bodyPr>
          <a:lstStyle/>
          <a:p>
            <a:r>
              <a:rPr lang="en-US" sz="1600" dirty="0"/>
              <a:t>https://www.geosociety.org/documents/gsa/positions/pos1_TeachingEvolution.pdf</a:t>
            </a:r>
          </a:p>
        </p:txBody>
      </p:sp>
      <p:pic>
        <p:nvPicPr>
          <p:cNvPr id="3" name="Picture 2"/>
          <p:cNvPicPr>
            <a:picLocks noChangeAspect="1"/>
          </p:cNvPicPr>
          <p:nvPr/>
        </p:nvPicPr>
        <p:blipFill rotWithShape="1">
          <a:blip r:embed="rId3"/>
          <a:srcRect l="21283" t="30965" r="21776" b="52193"/>
          <a:stretch/>
        </p:blipFill>
        <p:spPr>
          <a:xfrm>
            <a:off x="0" y="1628022"/>
            <a:ext cx="9144000" cy="1521360"/>
          </a:xfrm>
          <a:prstGeom prst="rect">
            <a:avLst/>
          </a:prstGeom>
        </p:spPr>
      </p:pic>
    </p:spTree>
    <p:extLst>
      <p:ext uri="{BB962C8B-B14F-4D97-AF65-F5344CB8AC3E}">
        <p14:creationId xmlns:p14="http://schemas.microsoft.com/office/powerpoint/2010/main" val="251231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1) Creationism is not Science</a:t>
            </a:r>
          </a:p>
        </p:txBody>
      </p:sp>
      <p:sp>
        <p:nvSpPr>
          <p:cNvPr id="3" name="Rectangle 2"/>
          <p:cNvSpPr/>
          <p:nvPr/>
        </p:nvSpPr>
        <p:spPr>
          <a:xfrm>
            <a:off x="334369" y="1849732"/>
            <a:ext cx="8072651" cy="4139595"/>
          </a:xfrm>
          <a:prstGeom prst="rect">
            <a:avLst/>
          </a:prstGeom>
        </p:spPr>
        <p:txBody>
          <a:bodyPr wrap="square">
            <a:spAutoFit/>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“Much of the development of modern theology of a more liberal sort can be seen as an attempt to maintain Christian teaching about God’s involvement in ‘salvation </a:t>
            </a:r>
            <a:r>
              <a:rPr lang="en-US" sz="3200" dirty="0" err="1">
                <a:latin typeface="Calibri" panose="020F0502020204030204" pitchFamily="34" charset="0"/>
                <a:ea typeface="Calibri" panose="020F0502020204030204" pitchFamily="34" charset="0"/>
                <a:cs typeface="Times New Roman" panose="02020603050405020304" pitchFamily="18" charset="0"/>
              </a:rPr>
              <a:t>historyʼ</a:t>
            </a:r>
            <a:r>
              <a:rPr lang="en-US" sz="3200" dirty="0">
                <a:latin typeface="Calibri" panose="020F0502020204030204" pitchFamily="34" charset="0"/>
                <a:ea typeface="Calibri" panose="020F0502020204030204" pitchFamily="34" charset="0"/>
                <a:cs typeface="Times New Roman" panose="02020603050405020304" pitchFamily="18" charset="0"/>
              </a:rPr>
              <a:t> without resorting to accounts of supernatural intervention in the natural order.”</a:t>
            </a:r>
          </a:p>
          <a:p>
            <a:endParaRPr lang="en-US" sz="1100" i="1" dirty="0">
              <a:latin typeface="Calibri" panose="020F0502020204030204" pitchFamily="34" charset="0"/>
              <a:ea typeface="Calibri" panose="020F0502020204030204" pitchFamily="34" charset="0"/>
              <a:cs typeface="Times New Roman" panose="02020603050405020304" pitchFamily="18" charset="0"/>
            </a:endParaRPr>
          </a:p>
          <a:p>
            <a:r>
              <a:rPr lang="en-US" sz="2000" i="1" dirty="0">
                <a:latin typeface="Calibri" panose="020F0502020204030204" pitchFamily="34" charset="0"/>
                <a:ea typeface="Calibri" panose="020F0502020204030204" pitchFamily="34" charset="0"/>
                <a:cs typeface="Times New Roman" panose="02020603050405020304" pitchFamily="18" charset="0"/>
              </a:rPr>
              <a:t>Murphey, N. 2007. Introduction. p. xiii, in N. Murphey, R. J. Russell, W. R. </a:t>
            </a:r>
            <a:r>
              <a:rPr lang="en-US" sz="2000" i="1" dirty="0" err="1">
                <a:latin typeface="Calibri" panose="020F0502020204030204" pitchFamily="34" charset="0"/>
                <a:ea typeface="Calibri" panose="020F0502020204030204" pitchFamily="34" charset="0"/>
                <a:cs typeface="Times New Roman" panose="02020603050405020304" pitchFamily="18" charset="0"/>
              </a:rPr>
              <a:t>Stoeger</a:t>
            </a:r>
            <a:r>
              <a:rPr lang="en-US" sz="2000" i="1" dirty="0">
                <a:latin typeface="Calibri" panose="020F0502020204030204" pitchFamily="34" charset="0"/>
                <a:ea typeface="Calibri" panose="020F0502020204030204" pitchFamily="34" charset="0"/>
                <a:cs typeface="Times New Roman" panose="02020603050405020304" pitchFamily="18" charset="0"/>
              </a:rPr>
              <a:t>, eds. Physics and Cosmology. Scientific Perspectives on the Problem of Natural Evil. Notre Dame, IN: University of Notre Dame Press.</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792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1) Creationism is not Science</a:t>
            </a:r>
          </a:p>
        </p:txBody>
      </p:sp>
      <p:sp>
        <p:nvSpPr>
          <p:cNvPr id="3" name="Rectangle 2"/>
          <p:cNvSpPr/>
          <p:nvPr/>
        </p:nvSpPr>
        <p:spPr>
          <a:xfrm>
            <a:off x="334369" y="1616052"/>
            <a:ext cx="8072651" cy="3093154"/>
          </a:xfrm>
          <a:prstGeom prst="rect">
            <a:avLst/>
          </a:prstGeom>
        </p:spPr>
        <p:txBody>
          <a:bodyPr wrap="square">
            <a:spAutoFit/>
          </a:bodyPr>
          <a:lstStyle/>
          <a:p>
            <a:r>
              <a:rPr lang="en-US" sz="2400" dirty="0">
                <a:ea typeface="Calibri" panose="020F0502020204030204" pitchFamily="34" charset="0"/>
                <a:cs typeface="Times New Roman" panose="02020603050405020304" pitchFamily="18" charset="0"/>
              </a:rPr>
              <a:t>“Science cannot completely exclude the possibility of supernatural explanation. It is possible – though very unlikely – that our whole world is controlled by elves. But supernatural explanations like these are simply never needed: we manage to understand the natural world just fine using reason and materialism.”</a:t>
            </a:r>
          </a:p>
          <a:p>
            <a:endParaRPr lang="en-US" sz="1050" i="1" dirty="0">
              <a:ea typeface="Calibri" panose="020F0502020204030204" pitchFamily="34" charset="0"/>
              <a:cs typeface="Times New Roman" panose="02020603050405020304" pitchFamily="18" charset="0"/>
            </a:endParaRPr>
          </a:p>
          <a:p>
            <a:r>
              <a:rPr lang="en-US" i="1" dirty="0">
                <a:ea typeface="Calibri" panose="020F0502020204030204" pitchFamily="34" charset="0"/>
                <a:cs typeface="Times New Roman" panose="02020603050405020304" pitchFamily="18" charset="0"/>
              </a:rPr>
              <a:t>J.A. Coyne, Why Evolution is True. </a:t>
            </a:r>
            <a:r>
              <a:rPr lang="en-US" dirty="0">
                <a:ea typeface="Calibri" panose="020F0502020204030204" pitchFamily="34" charset="0"/>
                <a:cs typeface="Times New Roman" panose="02020603050405020304" pitchFamily="18" charset="0"/>
              </a:rPr>
              <a:t>(2009). New York, NY: Penguin Group. pp. 224-225.</a:t>
            </a:r>
          </a:p>
        </p:txBody>
      </p:sp>
      <p:sp>
        <p:nvSpPr>
          <p:cNvPr id="4" name="Rectangle 3">
            <a:extLst>
              <a:ext uri="{FF2B5EF4-FFF2-40B4-BE49-F238E27FC236}">
                <a16:creationId xmlns:a16="http://schemas.microsoft.com/office/drawing/2014/main" id="{5007D596-0F82-42B2-9EBC-4550BAC0261D}"/>
              </a:ext>
            </a:extLst>
          </p:cNvPr>
          <p:cNvSpPr/>
          <p:nvPr/>
        </p:nvSpPr>
        <p:spPr>
          <a:xfrm>
            <a:off x="334369" y="4886348"/>
            <a:ext cx="7813040" cy="1200329"/>
          </a:xfrm>
          <a:prstGeom prst="rect">
            <a:avLst/>
          </a:prstGeom>
        </p:spPr>
        <p:txBody>
          <a:bodyPr wrap="square">
            <a:spAutoFit/>
          </a:bodyPr>
          <a:lstStyle/>
          <a:p>
            <a:r>
              <a:rPr lang="en-US" sz="2400" dirty="0"/>
              <a:t>“Scientists do not and cannot claim to prove or disprove the existence of God or other major tenets of religious traditions”</a:t>
            </a:r>
          </a:p>
        </p:txBody>
      </p:sp>
      <p:sp>
        <p:nvSpPr>
          <p:cNvPr id="5" name="TextBox 4">
            <a:extLst>
              <a:ext uri="{FF2B5EF4-FFF2-40B4-BE49-F238E27FC236}">
                <a16:creationId xmlns:a16="http://schemas.microsoft.com/office/drawing/2014/main" id="{BA8A0537-701D-4A5E-B620-9C1D097D863C}"/>
              </a:ext>
            </a:extLst>
          </p:cNvPr>
          <p:cNvSpPr txBox="1"/>
          <p:nvPr/>
        </p:nvSpPr>
        <p:spPr>
          <a:xfrm>
            <a:off x="415656" y="5997908"/>
            <a:ext cx="7883371" cy="338554"/>
          </a:xfrm>
          <a:prstGeom prst="rect">
            <a:avLst/>
          </a:prstGeom>
          <a:noFill/>
        </p:spPr>
        <p:txBody>
          <a:bodyPr wrap="square" rtlCol="0">
            <a:spAutoFit/>
          </a:bodyPr>
          <a:lstStyle/>
          <a:p>
            <a:r>
              <a:rPr lang="en-US" sz="1600" dirty="0"/>
              <a:t>https://www.geosociety.org/documents/gsa/positions/pos1_TeachingEvolution.pdf</a:t>
            </a:r>
          </a:p>
        </p:txBody>
      </p:sp>
    </p:spTree>
    <p:extLst>
      <p:ext uri="{BB962C8B-B14F-4D97-AF65-F5344CB8AC3E}">
        <p14:creationId xmlns:p14="http://schemas.microsoft.com/office/powerpoint/2010/main" val="33565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rmAutofit fontScale="90000"/>
          </a:bodyPr>
          <a:lstStyle/>
          <a:p>
            <a:pPr algn="ctr"/>
            <a:r>
              <a:rPr lang="en-US" dirty="0">
                <a:solidFill>
                  <a:schemeClr val="tx1"/>
                </a:solidFill>
              </a:rPr>
              <a:t>Bad Rep: 1) Creationism is not Science</a:t>
            </a:r>
          </a:p>
        </p:txBody>
      </p:sp>
      <p:sp>
        <p:nvSpPr>
          <p:cNvPr id="3" name="Rectangle 2"/>
          <p:cNvSpPr/>
          <p:nvPr/>
        </p:nvSpPr>
        <p:spPr>
          <a:xfrm>
            <a:off x="334369" y="1849732"/>
            <a:ext cx="8072651" cy="2862322"/>
          </a:xfrm>
          <a:prstGeom prst="rect">
            <a:avLst/>
          </a:prstGeom>
        </p:spPr>
        <p:txBody>
          <a:bodyPr wrap="square">
            <a:spAutoFit/>
          </a:bodyPr>
          <a:lstStyle/>
          <a:p>
            <a:r>
              <a:rPr lang="en-US" sz="3600" dirty="0">
                <a:latin typeface="Calibri" panose="020F0502020204030204" pitchFamily="34" charset="0"/>
                <a:ea typeface="Calibri" panose="020F0502020204030204" pitchFamily="34" charset="0"/>
                <a:cs typeface="Times New Roman" panose="02020603050405020304" pitchFamily="18" charset="0"/>
              </a:rPr>
              <a:t>If being a creationist means to acknowledge that there is a God who can, through His power, do infinitely more than all we imagine… then yes, I want to be a creationist.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530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46540"/>
            <a:ext cx="8258175" cy="609600"/>
          </a:xfrm>
        </p:spPr>
        <p:txBody>
          <a:bodyPr>
            <a:noAutofit/>
          </a:bodyPr>
          <a:lstStyle/>
          <a:p>
            <a:pPr algn="ctr"/>
            <a:r>
              <a:rPr lang="en-US" sz="3200" dirty="0">
                <a:solidFill>
                  <a:schemeClr val="tx1"/>
                </a:solidFill>
              </a:rPr>
              <a:t>Bad Rep: 2) Creationism is Laziness/Sloppiness</a:t>
            </a:r>
          </a:p>
        </p:txBody>
      </p:sp>
      <p:sp>
        <p:nvSpPr>
          <p:cNvPr id="4" name="Rectangle 17"/>
          <p:cNvSpPr>
            <a:spLocks noChangeArrowheads="1"/>
          </p:cNvSpPr>
          <p:nvPr/>
        </p:nvSpPr>
        <p:spPr bwMode="auto">
          <a:xfrm>
            <a:off x="441325" y="1836184"/>
            <a:ext cx="6486525"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dirty="0">
                <a:latin typeface="Calibri" panose="020F0502020204030204" pitchFamily="34" charset="0"/>
                <a:cs typeface="Calibri" panose="020F0502020204030204" pitchFamily="34" charset="0"/>
              </a:rPr>
              <a:t>“</a:t>
            </a:r>
            <a:r>
              <a:rPr lang="en-US" altLang="en-US" sz="3600" i="1" dirty="0">
                <a:latin typeface="Calibri" panose="020F0502020204030204" pitchFamily="34" charset="0"/>
                <a:cs typeface="Calibri" panose="020F0502020204030204" pitchFamily="34" charset="0"/>
              </a:rPr>
              <a:t>Never was there a dogma more calculated to foster indolence, and to blunt the keen edge of curiosity, than this assumption of the discordance between the ancient and existing causes of change</a:t>
            </a:r>
            <a:r>
              <a:rPr lang="en-US" altLang="en-US" sz="3600" dirty="0">
                <a:latin typeface="Calibri" panose="020F0502020204030204" pitchFamily="34" charset="0"/>
                <a:cs typeface="Calibri" panose="020F0502020204030204" pitchFamily="34" charset="0"/>
              </a:rPr>
              <a:t>”.</a:t>
            </a:r>
          </a:p>
          <a:p>
            <a:pPr algn="r" eaLnBrk="1" hangingPunct="1"/>
            <a:r>
              <a:rPr lang="en-US" altLang="en-US" sz="1600" dirty="0">
                <a:latin typeface="Calibri" panose="020F0502020204030204" pitchFamily="34" charset="0"/>
                <a:cs typeface="Calibri" panose="020F0502020204030204" pitchFamily="34" charset="0"/>
              </a:rPr>
              <a:t>C. Lyell, Principles of Geology, vol. 1, p. 324</a:t>
            </a:r>
          </a:p>
        </p:txBody>
      </p:sp>
      <p:sp>
        <p:nvSpPr>
          <p:cNvPr id="5" name="Text Box 7"/>
          <p:cNvSpPr txBox="1">
            <a:spLocks noChangeArrowheads="1"/>
          </p:cNvSpPr>
          <p:nvPr/>
        </p:nvSpPr>
        <p:spPr bwMode="auto">
          <a:xfrm>
            <a:off x="6919913" y="5167313"/>
            <a:ext cx="221297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900" b="0" i="0" u="none" strike="noStrike" kern="0" cap="none" spc="0" normalizeH="0" baseline="0" noProof="0" dirty="0">
                <a:ln>
                  <a:noFill/>
                </a:ln>
                <a:solidFill>
                  <a:srgbClr val="000000"/>
                </a:solidFill>
                <a:effectLst/>
                <a:uLnTx/>
                <a:uFillTx/>
                <a:latin typeface="Arial" panose="020B0604020202020204" pitchFamily="34" charset="0"/>
              </a:rPr>
              <a:t>From www.marcdatabase.com</a:t>
            </a:r>
          </a:p>
        </p:txBody>
      </p:sp>
      <p:pic>
        <p:nvPicPr>
          <p:cNvPr id="6" name="Picture 8" descr="Lyell"/>
          <p:cNvPicPr>
            <a:picLocks noChangeAspect="1" noChangeArrowheads="1"/>
          </p:cNvPicPr>
          <p:nvPr/>
        </p:nvPicPr>
        <p:blipFill>
          <a:blip r:embed="rId3">
            <a:extLst>
              <a:ext uri="{28A0092B-C50C-407E-A947-70E740481C1C}">
                <a14:useLocalDpi xmlns:a14="http://schemas.microsoft.com/office/drawing/2010/main" val="0"/>
              </a:ext>
            </a:extLst>
          </a:blip>
          <a:srcRect l="2956" t="5722" r="12671" b="2531"/>
          <a:stretch>
            <a:fillRect/>
          </a:stretch>
        </p:blipFill>
        <p:spPr bwMode="auto">
          <a:xfrm>
            <a:off x="6927850" y="2076450"/>
            <a:ext cx="221615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375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460815"/>
            <a:ext cx="8258175" cy="609600"/>
          </a:xfrm>
        </p:spPr>
        <p:txBody>
          <a:bodyPr>
            <a:noAutofit/>
          </a:bodyPr>
          <a:lstStyle/>
          <a:p>
            <a:pPr algn="ctr"/>
            <a:r>
              <a:rPr lang="en-US" sz="3200" dirty="0">
                <a:solidFill>
                  <a:schemeClr val="tx1"/>
                </a:solidFill>
              </a:rPr>
              <a:t>God and laws in nature</a:t>
            </a:r>
          </a:p>
        </p:txBody>
      </p:sp>
      <p:sp>
        <p:nvSpPr>
          <p:cNvPr id="3" name="Rectangle 2"/>
          <p:cNvSpPr/>
          <p:nvPr/>
        </p:nvSpPr>
        <p:spPr>
          <a:xfrm>
            <a:off x="542924" y="1745814"/>
            <a:ext cx="7915276" cy="4832092"/>
          </a:xfrm>
          <a:prstGeom prst="rect">
            <a:avLst/>
          </a:prstGeom>
        </p:spPr>
        <p:txBody>
          <a:bodyPr wrap="square">
            <a:spAutoFit/>
          </a:bodyPr>
          <a:lstStyle/>
          <a:p>
            <a:r>
              <a:rPr lang="en-US" sz="3200" dirty="0"/>
              <a:t>"God does not annul His laws or work contrary to them, but He is continually using them as His instruments." </a:t>
            </a:r>
            <a:r>
              <a:rPr lang="en-US" sz="2800" dirty="0"/>
              <a:t>[Patriarchs and Prophets, p. 114]</a:t>
            </a:r>
            <a:br>
              <a:rPr lang="en-US" sz="2800" dirty="0"/>
            </a:br>
            <a:endParaRPr lang="en-US" sz="2800" dirty="0"/>
          </a:p>
          <a:p>
            <a:r>
              <a:rPr lang="en-US" sz="3200" dirty="0"/>
              <a:t>“How vast the field in which the Creator can work in harmony with His own laws and yet wholly beyond the comprehension of finite beings!" </a:t>
            </a:r>
            <a:r>
              <a:rPr lang="en-US" sz="2800" dirty="0"/>
              <a:t>[PP, p. 114]</a:t>
            </a:r>
            <a:endParaRPr lang="en-US" sz="3200" dirty="0"/>
          </a:p>
        </p:txBody>
      </p:sp>
    </p:spTree>
    <p:extLst>
      <p:ext uri="{BB962C8B-B14F-4D97-AF65-F5344CB8AC3E}">
        <p14:creationId xmlns:p14="http://schemas.microsoft.com/office/powerpoint/2010/main" val="2790323888"/>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0</TotalTime>
  <Words>5394</Words>
  <Application>Microsoft Office PowerPoint</Application>
  <PresentationFormat>On-screen Show (4:3)</PresentationFormat>
  <Paragraphs>196</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Arial</vt:lpstr>
      <vt:lpstr>Calibri</vt:lpstr>
      <vt:lpstr>Century Schoolbook</vt:lpstr>
      <vt:lpstr>Open Sans</vt:lpstr>
      <vt:lpstr>Times New Roman</vt:lpstr>
      <vt:lpstr>Wingdings 2</vt:lpstr>
      <vt:lpstr>View</vt:lpstr>
      <vt:lpstr>Are you sure you want to be a creationist?</vt:lpstr>
      <vt:lpstr>PowerPoint Presentation</vt:lpstr>
      <vt:lpstr>Bad Rep: 1) Creationism is not Science</vt:lpstr>
      <vt:lpstr>Bad Rep: 1) Creationism is not Science</vt:lpstr>
      <vt:lpstr>Bad Rep: 1) Creationism is not Science</vt:lpstr>
      <vt:lpstr>Bad Rep: 1) Creationism is not Science</vt:lpstr>
      <vt:lpstr>Bad Rep: 1) Creationism is not Science</vt:lpstr>
      <vt:lpstr>Bad Rep: 2) Creationism is Laziness/Sloppiness</vt:lpstr>
      <vt:lpstr>God and laws in nature</vt:lpstr>
      <vt:lpstr>God and laws in nature</vt:lpstr>
      <vt:lpstr>God and laws in nature</vt:lpstr>
      <vt:lpstr>On Miracles and Sloppiness</vt:lpstr>
      <vt:lpstr>Bad Rep: 2) Creationism is Laziness/Sloppiness</vt:lpstr>
      <vt:lpstr>Bad Rep: 3) Creationists are Odd</vt:lpstr>
      <vt:lpstr>Bad Rep: 3) Creationists are Odd</vt:lpstr>
      <vt:lpstr>Bad Rep: 3) Creationists are Odd</vt:lpstr>
      <vt:lpstr>Bad Rep: 4) Creationists have limited answers</vt:lpstr>
      <vt:lpstr>PowerPoint Presentation</vt:lpstr>
      <vt:lpstr>PowerPoint Presentation</vt:lpstr>
      <vt:lpstr>PowerPoint Presentation</vt:lpstr>
      <vt:lpstr>PowerPoint Presentation</vt:lpstr>
      <vt:lpstr>PowerPoint Presentation</vt:lpstr>
      <vt:lpstr>PowerPoint Presentation</vt:lpstr>
      <vt:lpstr>Bad Rep: 4) Creationists have limited answers</vt:lpstr>
      <vt:lpstr>Creationist Researcher: Foundational Differences?</vt:lpstr>
      <vt:lpstr>Humans, knowledge, and God</vt:lpstr>
      <vt:lpstr>Is God Anti-Knowledge?</vt:lpstr>
      <vt:lpstr>PowerPoint Presentation</vt:lpstr>
      <vt:lpstr>“Of the tree of the knowledge of good and evil you shall not eat, for in the day that you eat of it you shall surely die.” Gen 2:17</vt:lpstr>
      <vt:lpstr>Ulysses and the Pillars of Hercules </vt:lpstr>
      <vt:lpstr>Knowledge in the context of a relationship</vt:lpstr>
      <vt:lpstr>Knowledge in the context of a relationship</vt:lpstr>
      <vt:lpstr>PowerPoint Presentation</vt:lpstr>
      <vt:lpstr>Creationist Researchers: Care and Conduct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2018-04-20T00:26:35Z</dcterms:created>
  <dcterms:modified xsi:type="dcterms:W3CDTF">2023-07-04T04:02:44Z</dcterms:modified>
</cp:coreProperties>
</file>