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712" r:id="rId1"/>
    <p:sldMasterId id="2147483713" r:id="rId2"/>
    <p:sldMasterId id="2147483714" r:id="rId3"/>
    <p:sldMasterId id="2147483715" r:id="rId4"/>
    <p:sldMasterId id="2147483717" r:id="rId5"/>
    <p:sldMasterId id="2147483719" r:id="rId6"/>
  </p:sldMasterIdLst>
  <p:notesMasterIdLst>
    <p:notesMasterId r:id="rId39"/>
  </p:notesMasterIdLst>
  <p:sldIdLst>
    <p:sldId id="297" r:id="rId7"/>
    <p:sldId id="298" r:id="rId8"/>
    <p:sldId id="256" r:id="rId9"/>
    <p:sldId id="257" r:id="rId10"/>
    <p:sldId id="258" r:id="rId11"/>
    <p:sldId id="259" r:id="rId12"/>
    <p:sldId id="281" r:id="rId13"/>
    <p:sldId id="260" r:id="rId14"/>
    <p:sldId id="261" r:id="rId15"/>
    <p:sldId id="286" r:id="rId16"/>
    <p:sldId id="287" r:id="rId17"/>
    <p:sldId id="288" r:id="rId18"/>
    <p:sldId id="289" r:id="rId19"/>
    <p:sldId id="266" r:id="rId20"/>
    <p:sldId id="267" r:id="rId21"/>
    <p:sldId id="290" r:id="rId22"/>
    <p:sldId id="291" r:id="rId23"/>
    <p:sldId id="275" r:id="rId24"/>
    <p:sldId id="299" r:id="rId25"/>
    <p:sldId id="300" r:id="rId26"/>
    <p:sldId id="285" r:id="rId27"/>
    <p:sldId id="284" r:id="rId28"/>
    <p:sldId id="268" r:id="rId29"/>
    <p:sldId id="269" r:id="rId30"/>
    <p:sldId id="294" r:id="rId31"/>
    <p:sldId id="274" r:id="rId32"/>
    <p:sldId id="295" r:id="rId33"/>
    <p:sldId id="270" r:id="rId34"/>
    <p:sldId id="296" r:id="rId35"/>
    <p:sldId id="271" r:id="rId36"/>
    <p:sldId id="276" r:id="rId37"/>
    <p:sldId id="277" r:id="rId38"/>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1" autoAdjust="0"/>
    <p:restoredTop sz="72077" autoAdjust="0"/>
  </p:normalViewPr>
  <p:slideViewPr>
    <p:cSldViewPr>
      <p:cViewPr varScale="1">
        <p:scale>
          <a:sx n="98" d="100"/>
          <a:sy n="98" d="100"/>
        </p:scale>
        <p:origin x="1280" y="184"/>
      </p:cViewPr>
      <p:guideLst>
        <p:guide orient="horz" pos="2160"/>
        <p:guide pos="2880"/>
      </p:guideLst>
    </p:cSldViewPr>
  </p:slideViewPr>
  <p:notesTextViewPr>
    <p:cViewPr>
      <p:scale>
        <a:sx n="1" d="1"/>
        <a:sy n="1" d="1"/>
      </p:scale>
      <p:origin x="0" y="0"/>
    </p:cViewPr>
  </p:notesTextViewPr>
  <p:sorterViewPr>
    <p:cViewPr varScale="1">
      <p:scale>
        <a:sx n="1" d="1"/>
        <a:sy n="1" d="1"/>
      </p:scale>
      <p:origin x="0" y="-44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250822950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Add your name</a:t>
            </a:r>
          </a:p>
        </p:txBody>
      </p:sp>
      <p:sp>
        <p:nvSpPr>
          <p:cNvPr id="389" name="Shape 389"/>
          <p:cNvSpPr txBox="1"/>
          <p:nvPr/>
        </p:nvSpPr>
        <p:spPr>
          <a:xfrm>
            <a:off x="3884612" y="8685211"/>
            <a:ext cx="2971799" cy="457200"/>
          </a:xfrm>
          <a:prstGeom prst="rect">
            <a:avLst/>
          </a:prstGeom>
          <a:noFill/>
          <a:ln>
            <a:noFill/>
          </a:ln>
        </p:spPr>
        <p:txBody>
          <a:bodyPr lIns="91425" tIns="45700" rIns="91425" bIns="4570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1173553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Shape 14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b="1" dirty="0"/>
              <a:t>Add</a:t>
            </a:r>
            <a:r>
              <a:rPr lang="en-US" b="1" baseline="0" dirty="0"/>
              <a:t> the box to the next slide – gives it a warning emphasis – thanks (Done)</a:t>
            </a:r>
            <a:endParaRPr b="1" dirty="0"/>
          </a:p>
        </p:txBody>
      </p:sp>
      <p:sp>
        <p:nvSpPr>
          <p:cNvPr id="1425" name="Shape 1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4830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Shape 14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30" name="Shape 1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66986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0" i="0" u="none" strike="noStrike" cap="none" baseline="0" dirty="0">
                <a:solidFill>
                  <a:srgbClr val="FFC000"/>
                </a:solidFill>
                <a:latin typeface="+mn-lt"/>
                <a:ea typeface="Arial"/>
                <a:cs typeface="Arial"/>
                <a:sym typeface="Arial"/>
              </a:rPr>
              <a:t>dissecting, conjecturing, reconstructing</a:t>
            </a: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Shape 14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80" name="Shape 1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56552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sz="1800" b="1" i="0" u="none" strike="noStrike" cap="none" baseline="0" dirty="0"/>
              <a:t>Nice – how do we get larger lettering?</a:t>
            </a:r>
          </a:p>
          <a:p>
            <a:pPr>
              <a:spcBef>
                <a:spcPts val="0"/>
              </a:spcBef>
              <a:buNone/>
            </a:pPr>
            <a:r>
              <a:rPr lang="en-US" sz="1800" b="1" i="0" u="none" strike="noStrike" cap="none" baseline="0" dirty="0"/>
              <a:t>This is one of David’s graphics, and all the pieces are together in one graphic.  You can make the entire graphic bigger (which would make it go beyond the square) but I cannot change any individual piece of it.</a:t>
            </a:r>
            <a:endParaRPr sz="1800" b="1"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Shape 1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36" name="Shape 1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Conservative contemporary biblical-critical studies assume a base within the natural world as the criterion for verifying reports of any divine activity. It is assumed that the Bible is to be studied as one would study any other book.</a:t>
            </a:r>
          </a:p>
          <a:p>
            <a:pPr marL="0" marR="0" lvl="0" indent="0" algn="l" rtl="0">
              <a:spcBef>
                <a:spcPts val="0"/>
              </a:spcBef>
              <a:buSzPct val="25000"/>
              <a:buFont typeface="Arial"/>
              <a:buNone/>
            </a:pPr>
            <a:r>
              <a:rPr lang="en-US" sz="1800" b="0" i="0" u="none" strike="noStrike" cap="none" baseline="0" dirty="0"/>
              <a:t>     Such an approach to the study of Scripture imposes an external authority upon Scripture. The Bible is no longer the normative, authoritative Word of God recording His will and purpose for mankind. Rather it is tested and criticized to determine its truth value in the same way in which all other literature is tested.</a:t>
            </a:r>
          </a:p>
          <a:p>
            <a:pPr>
              <a:spcBef>
                <a:spcPts val="0"/>
              </a:spcBef>
              <a:buNone/>
            </a:pPr>
            <a:endParaRPr sz="1800" b="0" i="0" u="none" strike="noStrike" cap="none" baseline="0" dirty="0"/>
          </a:p>
        </p:txBody>
      </p:sp>
      <p:sp>
        <p:nvSpPr>
          <p:cNvPr id="1437" name="Shape 143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4059818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1"/>
        <p:cNvGrpSpPr/>
        <p:nvPr/>
      </p:nvGrpSpPr>
      <p:grpSpPr>
        <a:xfrm>
          <a:off x="0" y="0"/>
          <a:ext cx="0" cy="0"/>
          <a:chOff x="0" y="0"/>
          <a:chExt cx="0" cy="0"/>
        </a:xfrm>
      </p:grpSpPr>
      <p:sp>
        <p:nvSpPr>
          <p:cNvPr id="1442" name="Shape 14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3" name="Shape 14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9798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Contemporary method in biblical studies also grows out of the concept that there is natural continuity from the realm of nature to the world of religion. The historical-critical method and the related methods of literary criticism, form criticism, redaction criticism, and tradition criticism, etc. all move within and presuppose the natural world order.</a:t>
            </a:r>
          </a:p>
          <a:p>
            <a:pPr marL="0" marR="0" lvl="0" indent="0" algn="l" rtl="0">
              <a:spcBef>
                <a:spcPts val="0"/>
              </a:spcBef>
              <a:buSzPct val="25000"/>
              <a:buFont typeface="Arial"/>
              <a:buNone/>
            </a:pPr>
            <a:endParaRPr lang="en-US" sz="1800" b="0" i="0" u="none" strike="noStrike" cap="none" baseline="0" dirty="0"/>
          </a:p>
          <a:p>
            <a:pPr marL="0" marR="0" lvl="0" indent="0" algn="l" rtl="0">
              <a:spcBef>
                <a:spcPts val="0"/>
              </a:spcBef>
              <a:buSzPct val="25000"/>
              <a:buFont typeface="Arial"/>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Nice</a:t>
            </a:r>
            <a:r>
              <a:rPr lang="en-US" b="1" baseline="0" dirty="0"/>
              <a:t> job! </a:t>
            </a:r>
            <a:r>
              <a:rPr lang="en-US" b="1" dirty="0"/>
              <a:t>Good suggestion – got it.</a:t>
            </a: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983407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Shape 147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b="1" dirty="0"/>
          </a:p>
        </p:txBody>
      </p:sp>
      <p:sp>
        <p:nvSpPr>
          <p:cNvPr id="1474" name="Shape 1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8560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Shape 14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448" name="Shape 14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44846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Shape 149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r>
              <a:rPr lang="en-US" dirty="0"/>
              <a:t>Such a faith based upon some aspect of the natural world is not biblical faith, for it resides within mankind rather than within the</a:t>
            </a:r>
            <a:r>
              <a:rPr lang="en-US" baseline="0" dirty="0"/>
              <a:t> gift of God received through scripture under the power of the Holy Spirit.</a:t>
            </a:r>
            <a:endParaRPr dirty="0"/>
          </a:p>
        </p:txBody>
      </p:sp>
      <p:sp>
        <p:nvSpPr>
          <p:cNvPr id="1500" name="Shape 1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66490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Shape 14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4" name="Shape 145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At the basis of the systems which have been reviewed (with the exception of the Reformation) is the assumption that there is a basic continuity from the natural to the religious and that it is possible to start within  the framework of the natural world in the process of doing theology.</a:t>
            </a:r>
          </a:p>
          <a:p>
            <a:pPr marL="0" marR="0" lvl="0" indent="0" algn="l" rtl="0">
              <a:spcBef>
                <a:spcPts val="0"/>
              </a:spcBef>
              <a:buSzPct val="25000"/>
              <a:buFont typeface="Arial"/>
              <a:buNone/>
            </a:pPr>
            <a:r>
              <a:rPr lang="en-US" sz="1800" b="0" i="0" u="none" strike="noStrike" cap="none" baseline="0" dirty="0"/>
              <a:t>     These same methods by one means or another assume a predetermined notion of the nature of God and the way in which He can reveal Himself.</a:t>
            </a:r>
          </a:p>
          <a:p>
            <a:pPr>
              <a:spcBef>
                <a:spcPts val="0"/>
              </a:spcBef>
              <a:buNone/>
            </a:pPr>
            <a:endParaRPr sz="1800" b="0" i="0" u="none" strike="noStrike" cap="none" baseline="0" dirty="0"/>
          </a:p>
        </p:txBody>
      </p:sp>
      <p:sp>
        <p:nvSpPr>
          <p:cNvPr id="1455" name="Shape 145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412846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4"/>
        <p:cNvGrpSpPr/>
        <p:nvPr/>
      </p:nvGrpSpPr>
      <p:grpSpPr>
        <a:xfrm>
          <a:off x="0" y="0"/>
          <a:ext cx="0" cy="0"/>
          <a:chOff x="0" y="0"/>
          <a:chExt cx="0" cy="0"/>
        </a:xfrm>
      </p:grpSpPr>
      <p:sp>
        <p:nvSpPr>
          <p:cNvPr id="1485" name="Shape 1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6" name="Shape 14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The nature and foundation of knowledge of the natural world is not to be determined by special revelation.  It is to be discovered by some aspect of humanity, primarily by naturalistic methods.</a:t>
            </a:r>
          </a:p>
          <a:p>
            <a:pPr>
              <a:spcBef>
                <a:spcPts val="0"/>
              </a:spcBef>
              <a:buNone/>
            </a:pPr>
            <a:endParaRPr sz="1800" b="0" i="0" u="none" strike="noStrike" cap="none" baseline="0" dirty="0"/>
          </a:p>
        </p:txBody>
      </p:sp>
      <p:sp>
        <p:nvSpPr>
          <p:cNvPr id="1487" name="Shape 148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149811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1"/>
        <p:cNvGrpSpPr/>
        <p:nvPr/>
      </p:nvGrpSpPr>
      <p:grpSpPr>
        <a:xfrm>
          <a:off x="0" y="0"/>
          <a:ext cx="0" cy="0"/>
          <a:chOff x="0" y="0"/>
          <a:chExt cx="0" cy="0"/>
        </a:xfrm>
      </p:grpSpPr>
      <p:sp>
        <p:nvSpPr>
          <p:cNvPr id="1492" name="Shape 1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93" name="Shape 14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This method, which takes seriously the self-claim of Scripture to be the authoritative Word of God, starts with Scripture as the basis for approaching theology. To start at any other point would be to compromise the authority of scripture by placing authority in some other entity. </a:t>
            </a:r>
          </a:p>
        </p:txBody>
      </p:sp>
      <p:sp>
        <p:nvSpPr>
          <p:cNvPr id="1494" name="Shape 14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09158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Shape 136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69" name="Shape 1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89438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Shape 137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76" name="Shape 1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024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Shape 138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dirty="0"/>
          </a:p>
        </p:txBody>
      </p:sp>
      <p:sp>
        <p:nvSpPr>
          <p:cNvPr id="1382" name="Shape 1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8245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5"/>
        <p:cNvGrpSpPr/>
        <p:nvPr/>
      </p:nvGrpSpPr>
      <p:grpSpPr>
        <a:xfrm>
          <a:off x="0" y="0"/>
          <a:ext cx="0" cy="0"/>
          <a:chOff x="0" y="0"/>
          <a:chExt cx="0" cy="0"/>
        </a:xfrm>
      </p:grpSpPr>
      <p:sp>
        <p:nvSpPr>
          <p:cNvPr id="1386" name="Shape 1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7" name="Shape 13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r>
              <a:rPr lang="en-US" dirty="0"/>
              <a:t>Criticism – the human mind is the authority – everything must pass by the scrutiny of the mind to determine its validity.</a:t>
            </a:r>
          </a:p>
          <a:p>
            <a:pPr>
              <a:spcBef>
                <a:spcPts val="0"/>
              </a:spcBef>
              <a:buNone/>
            </a:pPr>
            <a:r>
              <a:rPr lang="en-US" dirty="0"/>
              <a:t>Analogy – the present is the key to the past.  Whatever</a:t>
            </a:r>
            <a:r>
              <a:rPr lang="en-US" baseline="0" dirty="0"/>
              <a:t> does not take place in the present means that it did not happen in the past.</a:t>
            </a:r>
          </a:p>
          <a:p>
            <a:pPr>
              <a:spcBef>
                <a:spcPts val="0"/>
              </a:spcBef>
              <a:buNone/>
            </a:pPr>
            <a:r>
              <a:rPr lang="en-US" baseline="0" dirty="0"/>
              <a:t>If there are no resurrections today, there were none in the past. There is no special creation today –therefor there was none 6000 years ago.</a:t>
            </a:r>
          </a:p>
          <a:p>
            <a:pPr>
              <a:spcBef>
                <a:spcPts val="0"/>
              </a:spcBef>
              <a:buNone/>
            </a:pPr>
            <a:r>
              <a:rPr lang="en-US" baseline="0" dirty="0"/>
              <a:t>Correlation – everything is interrelated by cause and effect.  A cause from outside the system is not allowed.  Supernatural events are not allowed.</a:t>
            </a:r>
            <a:endParaRPr dirty="0"/>
          </a:p>
        </p:txBody>
      </p:sp>
      <p:sp>
        <p:nvSpPr>
          <p:cNvPr id="1388" name="Shape 138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80970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Shape 1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93" name="Shape 139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dirty="0"/>
          </a:p>
        </p:txBody>
      </p:sp>
      <p:sp>
        <p:nvSpPr>
          <p:cNvPr id="1394" name="Shape 139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258577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0"/>
        <p:cNvGrpSpPr/>
        <p:nvPr/>
      </p:nvGrpSpPr>
      <p:grpSpPr>
        <a:xfrm>
          <a:off x="0" y="0"/>
          <a:ext cx="0" cy="0"/>
          <a:chOff x="0" y="0"/>
          <a:chExt cx="0" cy="0"/>
        </a:xfrm>
      </p:grpSpPr>
      <p:sp>
        <p:nvSpPr>
          <p:cNvPr id="1361" name="Shape 13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62" name="Shape 13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sz="1800" b="0" i="0" u="none" strike="noStrike" cap="none" baseline="0" dirty="0"/>
          </a:p>
        </p:txBody>
      </p:sp>
      <p:sp>
        <p:nvSpPr>
          <p:cNvPr id="1363" name="Shape 136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Arial"/>
              <a:buNone/>
            </a:pPr>
            <a:r>
              <a:rPr lang="en-US" sz="1800" b="0" i="0" u="none" strike="noStrike" cap="none" baseline="0" dirty="0">
                <a:latin typeface="Arial"/>
                <a:ea typeface="Arial"/>
                <a:cs typeface="Arial"/>
                <a:sym typeface="Arial"/>
              </a:rPr>
              <a:t>*</a:t>
            </a:r>
          </a:p>
        </p:txBody>
      </p:sp>
    </p:spTree>
    <p:extLst>
      <p:ext uri="{BB962C8B-B14F-4D97-AF65-F5344CB8AC3E}">
        <p14:creationId xmlns:p14="http://schemas.microsoft.com/office/powerpoint/2010/main" val="3277277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25"/>
        <p:cNvGrpSpPr/>
        <p:nvPr/>
      </p:nvGrpSpPr>
      <p:grpSpPr>
        <a:xfrm>
          <a:off x="0" y="0"/>
          <a:ext cx="0" cy="0"/>
          <a:chOff x="0" y="0"/>
          <a:chExt cx="0" cy="0"/>
        </a:xfrm>
      </p:grpSpPr>
      <p:sp>
        <p:nvSpPr>
          <p:cNvPr id="1326" name="Shape 1326"/>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7" name="Shape 1327"/>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345"/>
        <p:cNvGrpSpPr/>
        <p:nvPr/>
      </p:nvGrpSpPr>
      <p:grpSpPr>
        <a:xfrm>
          <a:off x="0" y="0"/>
          <a:ext cx="0" cy="0"/>
          <a:chOff x="0" y="0"/>
          <a:chExt cx="0" cy="0"/>
        </a:xfrm>
      </p:grpSpPr>
      <p:sp>
        <p:nvSpPr>
          <p:cNvPr id="1346" name="Shape 134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47" name="Shape 1347"/>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48" name="Shape 1348"/>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5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335"/>
        <p:cNvGrpSpPr/>
        <p:nvPr/>
      </p:nvGrpSpPr>
      <p:grpSpPr>
        <a:xfrm>
          <a:off x="0" y="0"/>
          <a:ext cx="0" cy="0"/>
          <a:chOff x="0" y="0"/>
          <a:chExt cx="0" cy="0"/>
        </a:xfrm>
      </p:grpSpPr>
      <p:sp>
        <p:nvSpPr>
          <p:cNvPr id="1336" name="Shape 133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337" name="Shape 133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2886003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1592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0596490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18"/>
        <p:cNvGrpSpPr/>
        <p:nvPr/>
      </p:nvGrpSpPr>
      <p:grpSpPr>
        <a:xfrm>
          <a:off x="0" y="0"/>
          <a:ext cx="0" cy="0"/>
          <a:chOff x="0" y="0"/>
          <a:chExt cx="0" cy="0"/>
        </a:xfrm>
      </p:grpSpPr>
      <p:sp>
        <p:nvSpPr>
          <p:cNvPr id="1319" name="Shape 131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20" name="Shape 132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21" name="Shape 132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22" name="Shape 132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3" name="Shape 132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24" name="Shape 132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28"/>
        <p:cNvGrpSpPr/>
        <p:nvPr/>
      </p:nvGrpSpPr>
      <p:grpSpPr>
        <a:xfrm>
          <a:off x="0" y="0"/>
          <a:ext cx="0" cy="0"/>
          <a:chOff x="0" y="0"/>
          <a:chExt cx="0" cy="0"/>
        </a:xfrm>
      </p:grpSpPr>
      <p:sp>
        <p:nvSpPr>
          <p:cNvPr id="1329" name="Shape 132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30" name="Shape 133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31" name="Shape 133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32" name="Shape 133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3" name="Shape 133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34" name="Shape 133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99"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38"/>
        <p:cNvGrpSpPr/>
        <p:nvPr/>
      </p:nvGrpSpPr>
      <p:grpSpPr>
        <a:xfrm>
          <a:off x="0" y="0"/>
          <a:ext cx="0" cy="0"/>
          <a:chOff x="0" y="0"/>
          <a:chExt cx="0" cy="0"/>
        </a:xfrm>
      </p:grpSpPr>
      <p:sp>
        <p:nvSpPr>
          <p:cNvPr id="1339" name="Shape 1339"/>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40" name="Shape 1340"/>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41" name="Shape 1341"/>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42" name="Shape 1342"/>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3" name="Shape 1343"/>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44" name="Shape 1344"/>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49"/>
        <p:cNvGrpSpPr/>
        <p:nvPr/>
      </p:nvGrpSpPr>
      <p:grpSpPr>
        <a:xfrm>
          <a:off x="0" y="0"/>
          <a:ext cx="0" cy="0"/>
          <a:chOff x="0" y="0"/>
          <a:chExt cx="0" cy="0"/>
        </a:xfrm>
      </p:grpSpPr>
      <p:sp>
        <p:nvSpPr>
          <p:cNvPr id="1350" name="Shape 1350"/>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351" name="Shape 1351"/>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352" name="Shape 1352"/>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353" name="Shape 1353"/>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4" name="Shape 1354"/>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355" name="Shape 1355"/>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701" r:id="rId1"/>
    <p:sldLayoutId id="2147483716"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595861082"/>
      </p:ext>
    </p:extLst>
  </p:cSld>
  <p:clrMap bg1="lt1" tx1="dk1" bg2="dk2" tx2="lt2" accent1="accent1" accent2="accent2" accent3="accent3" accent4="accent4" accent5="accent5" accent6="accent6" hlink="hlink" folHlink="folHlink"/>
  <p:sldLayoutIdLst>
    <p:sldLayoutId id="214748371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544338885"/>
      </p:ext>
    </p:extLst>
  </p:cSld>
  <p:clrMap bg1="lt1" tx1="dk1" bg2="dk2" tx2="lt2" accent1="accent1" accent2="accent2" accent3="accent3" accent4="accent4" accent5="accent5" accent6="accent6" hlink="hlink" folHlink="folHlink"/>
  <p:sldLayoutIdLst>
    <p:sldLayoutId id="2147483720"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C19859"/>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a:t>
            </a:r>
            <a:r>
              <a:rPr lang="en-US" dirty="0">
                <a:solidFill>
                  <a:srgbClr val="EAEAEA"/>
                </a:solidFill>
              </a:rPr>
              <a:t>Eight</a:t>
            </a:r>
            <a:r>
              <a:rPr lang="en-US" sz="1400" b="0" i="0" u="none" strike="noStrike" cap="none" baseline="0" dirty="0">
                <a:solidFill>
                  <a:srgbClr val="EAEAEA"/>
                </a:solidFill>
                <a:latin typeface="Arial"/>
                <a:ea typeface="Arial"/>
                <a:cs typeface="Arial"/>
                <a:sym typeface="Arial"/>
              </a:rPr>
              <a:t>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992396559"/>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8929354"/>
              </p:ext>
            </p:extLst>
          </p:nvPr>
        </p:nvGraphicFramePr>
        <p:xfrm>
          <a:off x="915988" y="1143000"/>
          <a:ext cx="7681912" cy="4800600"/>
        </p:xfrm>
        <a:graphic>
          <a:graphicData uri="http://schemas.openxmlformats.org/presentationml/2006/ole">
            <mc:AlternateContent xmlns:mc="http://schemas.openxmlformats.org/markup-compatibility/2006">
              <mc:Choice xmlns:v="urn:schemas-microsoft-com:vml" Requires="v">
                <p:oleObj name="CorelDRAW" r:id="rId3" imgW="6195979" imgH="3871912" progId="CorelDraw.Graphic.16">
                  <p:embed/>
                </p:oleObj>
              </mc:Choice>
              <mc:Fallback>
                <p:oleObj name="CorelDRAW" r:id="rId3" imgW="6195979" imgH="3871912" progId="CorelDraw.Graphic.16">
                  <p:embed/>
                  <p:pic>
                    <p:nvPicPr>
                      <p:cNvPr id="2" name="Object 1"/>
                      <p:cNvPicPr/>
                      <p:nvPr/>
                    </p:nvPicPr>
                    <p:blipFill>
                      <a:blip r:embed="rId4"/>
                      <a:stretch>
                        <a:fillRect/>
                      </a:stretch>
                    </p:blipFill>
                    <p:spPr>
                      <a:xfrm>
                        <a:off x="915988" y="1143000"/>
                        <a:ext cx="7681912" cy="4800600"/>
                      </a:xfrm>
                      <a:prstGeom prst="rect">
                        <a:avLst/>
                      </a:prstGeom>
                    </p:spPr>
                  </p:pic>
                </p:oleObj>
              </mc:Fallback>
            </mc:AlternateContent>
          </a:graphicData>
        </a:graphic>
      </p:graphicFrame>
    </p:spTree>
    <p:extLst>
      <p:ext uri="{BB962C8B-B14F-4D97-AF65-F5344CB8AC3E}">
        <p14:creationId xmlns:p14="http://schemas.microsoft.com/office/powerpoint/2010/main" val="3554941928"/>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1143289400"/>
              </p:ext>
            </p:extLst>
          </p:nvPr>
        </p:nvGraphicFramePr>
        <p:xfrm>
          <a:off x="990600" y="1202328"/>
          <a:ext cx="7258221" cy="4512671"/>
        </p:xfrm>
        <a:graphic>
          <a:graphicData uri="http://schemas.openxmlformats.org/presentationml/2006/ole">
            <mc:AlternateContent xmlns:mc="http://schemas.openxmlformats.org/markup-compatibility/2006">
              <mc:Choice xmlns:v="urn:schemas-microsoft-com:vml" Requires="v">
                <p:oleObj name="CorelDRAW" r:id="rId3" imgW="6194357" imgH="3850616" progId="CorelDraw.Graphic.16">
                  <p:embed/>
                </p:oleObj>
              </mc:Choice>
              <mc:Fallback>
                <p:oleObj name="CorelDRAW" r:id="rId3" imgW="6194357" imgH="3850616" progId="CorelDraw.Graphic.16">
                  <p:embed/>
                  <p:pic>
                    <p:nvPicPr>
                      <p:cNvPr id="7" name="Object 6"/>
                      <p:cNvPicPr/>
                      <p:nvPr/>
                    </p:nvPicPr>
                    <p:blipFill>
                      <a:blip r:embed="rId4"/>
                      <a:stretch>
                        <a:fillRect/>
                      </a:stretch>
                    </p:blipFill>
                    <p:spPr>
                      <a:xfrm>
                        <a:off x="990600" y="1202328"/>
                        <a:ext cx="7258221" cy="4512671"/>
                      </a:xfrm>
                      <a:prstGeom prst="rect">
                        <a:avLst/>
                      </a:prstGeom>
                    </p:spPr>
                  </p:pic>
                </p:oleObj>
              </mc:Fallback>
            </mc:AlternateContent>
          </a:graphicData>
        </a:graphic>
      </p:graphicFrame>
    </p:spTree>
    <p:extLst>
      <p:ext uri="{BB962C8B-B14F-4D97-AF65-F5344CB8AC3E}">
        <p14:creationId xmlns:p14="http://schemas.microsoft.com/office/powerpoint/2010/main" val="259856116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03351358"/>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name="CorelDRAW" r:id="rId3" imgW="6197330" imgH="3864634" progId="CorelDraw.Graphic.16">
                  <p:embed/>
                </p:oleObj>
              </mc:Choice>
              <mc:Fallback>
                <p:oleObj name="CorelDRAW" r:id="rId3" imgW="6197330" imgH="3864634" progId="CorelDraw.Graphic.16">
                  <p:embed/>
                  <p:pic>
                    <p:nvPicPr>
                      <p:cNvPr id="2" name="Object 1"/>
                      <p:cNvPicPr/>
                      <p:nvPr/>
                    </p:nvPicPr>
                    <p:blipFill>
                      <a:blip r:embed="rId4"/>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60616138"/>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68508686"/>
              </p:ext>
            </p:extLst>
          </p:nvPr>
        </p:nvGraphicFramePr>
        <p:xfrm>
          <a:off x="835444" y="1219200"/>
          <a:ext cx="7474696" cy="4419599"/>
        </p:xfrm>
        <a:graphic>
          <a:graphicData uri="http://schemas.openxmlformats.org/presentationml/2006/ole">
            <mc:AlternateContent xmlns:mc="http://schemas.openxmlformats.org/markup-compatibility/2006">
              <mc:Choice xmlns:v="urn:schemas-microsoft-com:vml" Requires="v">
                <p:oleObj name="CorelDRAW" r:id="rId3" imgW="6514289" imgH="3850616" progId="CorelDraw.Graphic.16">
                  <p:embed/>
                </p:oleObj>
              </mc:Choice>
              <mc:Fallback>
                <p:oleObj name="CorelDRAW" r:id="rId3" imgW="6514289" imgH="3850616" progId="CorelDraw.Graphic.16">
                  <p:embed/>
                  <p:pic>
                    <p:nvPicPr>
                      <p:cNvPr id="4" name="Object 3"/>
                      <p:cNvPicPr/>
                      <p:nvPr/>
                    </p:nvPicPr>
                    <p:blipFill>
                      <a:blip r:embed="rId4"/>
                      <a:stretch>
                        <a:fillRect/>
                      </a:stretch>
                    </p:blipFill>
                    <p:spPr>
                      <a:xfrm>
                        <a:off x="835444" y="1219200"/>
                        <a:ext cx="7474696" cy="4419599"/>
                      </a:xfrm>
                      <a:prstGeom prst="rect">
                        <a:avLst/>
                      </a:prstGeom>
                    </p:spPr>
                  </p:pic>
                </p:oleObj>
              </mc:Fallback>
            </mc:AlternateContent>
          </a:graphicData>
        </a:graphic>
      </p:graphicFrame>
    </p:spTree>
    <p:extLst>
      <p:ext uri="{BB962C8B-B14F-4D97-AF65-F5344CB8AC3E}">
        <p14:creationId xmlns:p14="http://schemas.microsoft.com/office/powerpoint/2010/main" val="1974028616"/>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Shape 1420"/>
          <p:cNvSpPr txBox="1"/>
          <p:nvPr/>
        </p:nvSpPr>
        <p:spPr>
          <a:xfrm>
            <a:off x="914400" y="1371600"/>
            <a:ext cx="7204075" cy="44005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Truth is seen to be something apart from the bible. The task of the Biblical scholar is to use the tools of historical and literary study as the basis for determining what is of value and truth.</a:t>
            </a:r>
          </a:p>
          <a:p>
            <a:pPr marL="0" marR="0" lvl="0" indent="0" algn="l" rtl="0">
              <a:lnSpc>
                <a:spcPct val="100000"/>
              </a:lnSpc>
              <a:spcBef>
                <a:spcPts val="0"/>
              </a:spcBef>
              <a:spcAft>
                <a:spcPts val="0"/>
              </a:spcAft>
              <a:buClr>
                <a:schemeClr val="dk1"/>
              </a:buClr>
              <a:buSzPct val="25000"/>
              <a:buFont typeface="Arial"/>
              <a:buNone/>
            </a:pPr>
            <a:r>
              <a:rPr lang="en-US" sz="2800" b="0" i="0" u="none" strike="noStrike" cap="none" baseline="0" dirty="0">
                <a:solidFill>
                  <a:schemeClr val="dk1"/>
                </a:solidFill>
                <a:latin typeface="Arial"/>
                <a:ea typeface="Arial"/>
                <a:cs typeface="Arial"/>
                <a:sym typeface="Arial"/>
              </a:rPr>
              <a:t>     Those who intend to hold to a method which arises out of Scripture cannot safely apply the methods of contemporary biblical criticism, for in so doing they would place Scripture itself under an external criterion.</a:t>
            </a:r>
          </a:p>
        </p:txBody>
      </p:sp>
      <p:sp>
        <p:nvSpPr>
          <p:cNvPr id="1421" name="Shape 14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White on Higher Criticism</a:t>
            </a:r>
          </a:p>
        </p:txBody>
      </p:sp>
      <p:sp>
        <p:nvSpPr>
          <p:cNvPr id="1422" name="Shape 1422"/>
          <p:cNvSpPr txBox="1">
            <a:spLocks noGrp="1"/>
          </p:cNvSpPr>
          <p:nvPr>
            <p:ph type="body" idx="1"/>
          </p:nvPr>
        </p:nvSpPr>
        <p:spPr>
          <a:xfrm>
            <a:off x="763587" y="1981200"/>
            <a:ext cx="7618413" cy="3962399"/>
          </a:xfrm>
          <a:prstGeom prst="rect">
            <a:avLst/>
          </a:prstGeom>
          <a:noFill/>
          <a:ln w="9525" cap="flat">
            <a:solidFill>
              <a:srgbClr val="B05C05"/>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warnings of the word of God regarding the perils surrounding the Christian church belong to us today.  As in the days of the apostles men tried by tradition and philosophy to destroy faith in the Scriptures, so today, by the pleasing </a:t>
            </a:r>
            <a:r>
              <a:rPr lang="en-US" sz="2800" b="0" i="0" u="none" strike="noStrike" cap="none" baseline="0" dirty="0">
                <a:solidFill>
                  <a:srgbClr val="FFC000"/>
                </a:solidFill>
                <a:latin typeface="Arial"/>
                <a:ea typeface="Arial"/>
                <a:cs typeface="Arial"/>
                <a:sym typeface="Arial"/>
              </a:rPr>
              <a:t>sentiments of higher criticism</a:t>
            </a:r>
            <a:r>
              <a:rPr lang="en-US" sz="2800" b="0" i="0" u="none" strike="noStrike" cap="none" baseline="0" dirty="0">
                <a:solidFill>
                  <a:srgbClr val="EAEAEA"/>
                </a:solidFill>
                <a:latin typeface="Arial"/>
                <a:ea typeface="Arial"/>
                <a:cs typeface="Arial"/>
                <a:sym typeface="Arial"/>
              </a:rPr>
              <a:t>, evolution, spiritualism, theosophy, and pantheism, the enemy of righteousness is seeking to lead souls into forbidden paths.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Shape 1427"/>
          <p:cNvSpPr txBox="1"/>
          <p:nvPr/>
        </p:nvSpPr>
        <p:spPr>
          <a:xfrm>
            <a:off x="969963" y="990600"/>
            <a:ext cx="7412037" cy="4781550"/>
          </a:xfrm>
          <a:prstGeom prst="rect">
            <a:avLst/>
          </a:prstGeom>
          <a:noFill/>
          <a:ln>
            <a:solidFill>
              <a:schemeClr val="accent1"/>
            </a:solid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Arial"/>
              <a:buNone/>
            </a:pPr>
            <a:r>
              <a:rPr lang="en-US" sz="3000" b="0" i="0" u="none" strike="noStrike" cap="none" baseline="0" dirty="0">
                <a:solidFill>
                  <a:srgbClr val="FFFFFF"/>
                </a:solidFill>
                <a:latin typeface="Arial"/>
                <a:ea typeface="Arial"/>
                <a:cs typeface="Arial"/>
                <a:sym typeface="Arial"/>
              </a:rPr>
              <a:t>To many the Bible is as a lamp without oil, because they have turned their minds into channels of </a:t>
            </a:r>
            <a:r>
              <a:rPr lang="en-US" sz="3000" b="0" i="0" u="none" strike="noStrike" cap="none" baseline="0" dirty="0">
                <a:solidFill>
                  <a:srgbClr val="FFC000"/>
                </a:solidFill>
                <a:latin typeface="Arial"/>
                <a:ea typeface="Arial"/>
                <a:cs typeface="Arial"/>
                <a:sym typeface="Arial"/>
              </a:rPr>
              <a:t>speculative belief </a:t>
            </a:r>
            <a:r>
              <a:rPr lang="en-US" sz="3000" b="0" i="0" u="none" strike="noStrike" cap="none" baseline="0" dirty="0">
                <a:solidFill>
                  <a:srgbClr val="FFFFFF"/>
                </a:solidFill>
                <a:latin typeface="Arial"/>
                <a:ea typeface="Arial"/>
                <a:cs typeface="Arial"/>
                <a:sym typeface="Arial"/>
              </a:rPr>
              <a:t>that bring misunderstanding and confusion. The work of </a:t>
            </a:r>
            <a:r>
              <a:rPr lang="en-US" sz="3000" b="0" i="0" u="none" strike="noStrike" cap="none" baseline="0" dirty="0">
                <a:solidFill>
                  <a:srgbClr val="FFC000"/>
                </a:solidFill>
                <a:latin typeface="Arial"/>
                <a:ea typeface="Arial"/>
                <a:cs typeface="Arial"/>
                <a:sym typeface="Arial"/>
              </a:rPr>
              <a:t>higher criticism, in dissecting, conjecturing, reconstructing</a:t>
            </a:r>
            <a:r>
              <a:rPr lang="en-US" sz="3000" b="0" i="0" u="none" strike="noStrike" cap="none" baseline="0" dirty="0">
                <a:solidFill>
                  <a:srgbClr val="FFFFFF"/>
                </a:solidFill>
                <a:latin typeface="Arial"/>
                <a:ea typeface="Arial"/>
                <a:cs typeface="Arial"/>
                <a:sym typeface="Arial"/>
              </a:rPr>
              <a:t>, is </a:t>
            </a:r>
            <a:r>
              <a:rPr lang="en-US" sz="2800" b="0" i="0" u="none" strike="noStrike" cap="none" baseline="0" dirty="0">
                <a:solidFill>
                  <a:srgbClr val="FF0000"/>
                </a:solidFill>
                <a:latin typeface="Arial"/>
                <a:ea typeface="Arial"/>
                <a:cs typeface="Arial"/>
                <a:sym typeface="Arial"/>
              </a:rPr>
              <a:t>destroying faith in the Bible as a divine revelation. It is robbing God's word of power to control, uplift, and inspire human lives.</a:t>
            </a:r>
            <a:r>
              <a:rPr lang="en-US" sz="3000" b="0" i="0" u="none" strike="noStrike" cap="none" baseline="0" dirty="0">
                <a:solidFill>
                  <a:srgbClr val="FFFFFF"/>
                </a:solidFill>
                <a:latin typeface="Arial"/>
                <a:ea typeface="Arial"/>
                <a:cs typeface="Arial"/>
                <a:sym typeface="Arial"/>
              </a:rPr>
              <a:t>” {AA 474.1} ;l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54428533"/>
              </p:ext>
            </p:extLst>
          </p:nvPr>
        </p:nvGraphicFramePr>
        <p:xfrm>
          <a:off x="905383" y="1143000"/>
          <a:ext cx="7333231" cy="4571999"/>
        </p:xfrm>
        <a:graphic>
          <a:graphicData uri="http://schemas.openxmlformats.org/presentationml/2006/ole">
            <mc:AlternateContent xmlns:mc="http://schemas.openxmlformats.org/markup-compatibility/2006">
              <mc:Choice xmlns:v="urn:schemas-microsoft-com:vml" Requires="v">
                <p:oleObj name="CorelDRAW" r:id="rId3" imgW="6197330" imgH="3864634" progId="CorelDraw.Graphic.16">
                  <p:embed/>
                </p:oleObj>
              </mc:Choice>
              <mc:Fallback>
                <p:oleObj name="CorelDRAW" r:id="rId3" imgW="6197330" imgH="3864634" progId="CorelDraw.Graphic.16">
                  <p:embed/>
                  <p:pic>
                    <p:nvPicPr>
                      <p:cNvPr id="2" name="Object 1"/>
                      <p:cNvPicPr/>
                      <p:nvPr/>
                    </p:nvPicPr>
                    <p:blipFill>
                      <a:blip r:embed="rId4"/>
                      <a:stretch>
                        <a:fillRect/>
                      </a:stretch>
                    </p:blipFill>
                    <p:spPr>
                      <a:xfrm>
                        <a:off x="905383" y="1143000"/>
                        <a:ext cx="7333231" cy="4571999"/>
                      </a:xfrm>
                      <a:prstGeom prst="rect">
                        <a:avLst/>
                      </a:prstGeom>
                    </p:spPr>
                  </p:pic>
                </p:oleObj>
              </mc:Fallback>
            </mc:AlternateContent>
          </a:graphicData>
        </a:graphic>
      </p:graphicFrame>
    </p:spTree>
    <p:extLst>
      <p:ext uri="{BB962C8B-B14F-4D97-AF65-F5344CB8AC3E}">
        <p14:creationId xmlns:p14="http://schemas.microsoft.com/office/powerpoint/2010/main" val="2955325745"/>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solidFill>
                  <a:srgbClr val="C19859"/>
                </a:solidFill>
              </a:rPr>
              <a:t>Reader Response Criticism</a:t>
            </a:r>
          </a:p>
        </p:txBody>
      </p:sp>
      <p:sp>
        <p:nvSpPr>
          <p:cNvPr id="3" name="Text Placeholder 2"/>
          <p:cNvSpPr>
            <a:spLocks noGrp="1"/>
          </p:cNvSpPr>
          <p:nvPr>
            <p:ph type="body" idx="1"/>
          </p:nvPr>
        </p:nvSpPr>
        <p:spPr/>
        <p:txBody>
          <a:bodyPr/>
          <a:lstStyle/>
          <a:p>
            <a:r>
              <a:rPr lang="en-US" sz="3200" dirty="0">
                <a:solidFill>
                  <a:schemeClr val="bg1"/>
                </a:solidFill>
              </a:rPr>
              <a:t>With a new philosophical system, there comes a new method of interpretation.</a:t>
            </a:r>
          </a:p>
          <a:p>
            <a:r>
              <a:rPr lang="en-US" sz="3200" dirty="0"/>
              <a:t> </a:t>
            </a:r>
            <a:r>
              <a:rPr lang="en-US" sz="3200" dirty="0">
                <a:solidFill>
                  <a:schemeClr val="bg1"/>
                </a:solidFill>
              </a:rPr>
              <a:t>Reader response theory harmonizes with post modern thinking.</a:t>
            </a:r>
          </a:p>
          <a:p>
            <a:r>
              <a:rPr lang="en-US" sz="3200" dirty="0">
                <a:solidFill>
                  <a:schemeClr val="bg1"/>
                </a:solidFill>
              </a:rPr>
              <a:t>The meaning of a text is determined by the reader.  There can be as many meanings as there are readers.</a:t>
            </a:r>
            <a:endParaRPr lang="en-US" sz="3200" dirty="0"/>
          </a:p>
        </p:txBody>
      </p:sp>
    </p:spTree>
    <p:extLst>
      <p:ext uri="{BB962C8B-B14F-4D97-AF65-F5344CB8AC3E}">
        <p14:creationId xmlns:p14="http://schemas.microsoft.com/office/powerpoint/2010/main" val="161352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Shape 1476"/>
          <p:cNvSpPr txBox="1"/>
          <p:nvPr/>
        </p:nvSpPr>
        <p:spPr>
          <a:xfrm>
            <a:off x="228600" y="228600"/>
            <a:ext cx="8763000" cy="6324600"/>
          </a:xfrm>
          <a:prstGeom prst="rect">
            <a:avLst/>
          </a:prstGeom>
          <a:solidFill>
            <a:schemeClr val="lt1"/>
          </a:solidFill>
          <a:ln w="50800" cap="rnd">
            <a:solidFill>
              <a:srgbClr val="80808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pic>
        <p:nvPicPr>
          <p:cNvPr id="1477" name="Shape 1477"/>
          <p:cNvPicPr preferRelativeResize="0"/>
          <p:nvPr/>
        </p:nvPicPr>
        <p:blipFill rotWithShape="1">
          <a:blip r:embed="rId3"/>
          <a:srcRect/>
          <a:stretch/>
        </p:blipFill>
        <p:spPr>
          <a:xfrm>
            <a:off x="304800" y="465137"/>
            <a:ext cx="8610599" cy="597852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1"/>
                </a:solidFill>
              </a:rPr>
              <a:t>Critical Thinking</a:t>
            </a:r>
            <a:br>
              <a:rPr lang="en-US" sz="3200" dirty="0">
                <a:solidFill>
                  <a:schemeClr val="bg1"/>
                </a:solidFill>
              </a:rPr>
            </a:br>
            <a:endParaRPr lang="en-US" sz="3200" dirty="0">
              <a:solidFill>
                <a:schemeClr val="bg1"/>
              </a:solidFill>
            </a:endParaRPr>
          </a:p>
        </p:txBody>
      </p:sp>
      <p:sp>
        <p:nvSpPr>
          <p:cNvPr id="3" name="Text Placeholder 2"/>
          <p:cNvSpPr>
            <a:spLocks noGrp="1"/>
          </p:cNvSpPr>
          <p:nvPr>
            <p:ph type="body" idx="1"/>
          </p:nvPr>
        </p:nvSpPr>
        <p:spPr>
          <a:xfrm>
            <a:off x="687387" y="2057400"/>
            <a:ext cx="7812086" cy="3962399"/>
          </a:xfrm>
        </p:spPr>
        <p:txBody>
          <a:bodyPr/>
          <a:lstStyle/>
          <a:p>
            <a:pPr marL="228600" indent="0">
              <a:buNone/>
            </a:pPr>
            <a:r>
              <a:rPr lang="en-US" sz="2400" dirty="0">
                <a:solidFill>
                  <a:schemeClr val="bg1"/>
                </a:solidFill>
              </a:rPr>
              <a:t>History: Socrates, Plato, Aristotle, Thomas Aquinas,  Francis Bacon, Descartes, Darwin, etcetera.</a:t>
            </a:r>
          </a:p>
          <a:p>
            <a:pPr marL="228600" indent="0">
              <a:buNone/>
            </a:pPr>
            <a:r>
              <a:rPr lang="en-US" sz="2400" dirty="0">
                <a:solidFill>
                  <a:schemeClr val="bg1"/>
                </a:solidFill>
              </a:rPr>
              <a:t>Not one Biblical author nor Jesus, the master teacher, nor any protestant reformers are included</a:t>
            </a:r>
          </a:p>
          <a:p>
            <a:pPr marL="228600" indent="0">
              <a:buNone/>
            </a:pPr>
            <a:r>
              <a:rPr lang="en-US" sz="2400" dirty="0">
                <a:solidFill>
                  <a:schemeClr val="bg1"/>
                </a:solidFill>
              </a:rPr>
              <a:t>By accident, there may be a few protestants (</a:t>
            </a:r>
            <a:r>
              <a:rPr lang="en-US" sz="2400" dirty="0" err="1">
                <a:solidFill>
                  <a:schemeClr val="bg1"/>
                </a:solidFill>
              </a:rPr>
              <a:t>ie</a:t>
            </a:r>
            <a:r>
              <a:rPr lang="en-US" sz="2400" dirty="0">
                <a:solidFill>
                  <a:schemeClr val="bg1"/>
                </a:solidFill>
              </a:rPr>
              <a:t>. Newton}</a:t>
            </a:r>
          </a:p>
          <a:p>
            <a:pPr marL="228600" indent="0">
              <a:buNone/>
            </a:pPr>
            <a:endParaRPr lang="en-US" sz="2400" dirty="0">
              <a:solidFill>
                <a:schemeClr val="bg1"/>
              </a:solidFill>
            </a:endParaRPr>
          </a:p>
        </p:txBody>
      </p:sp>
    </p:spTree>
    <p:extLst>
      <p:ext uri="{BB962C8B-B14F-4D97-AF65-F5344CB8AC3E}">
        <p14:creationId xmlns:p14="http://schemas.microsoft.com/office/powerpoint/2010/main" val="376565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C19859"/>
                </a:solidFill>
              </a:rPr>
              <a:t>History of Method</a:t>
            </a:r>
            <a:br>
              <a:rPr lang="en-US" sz="4400" b="1" i="1" dirty="0">
                <a:solidFill>
                  <a:srgbClr val="C19859"/>
                </a:solidFill>
              </a:rPr>
            </a:br>
            <a:r>
              <a:rPr lang="en-US" sz="4400" b="1" i="1" dirty="0">
                <a:solidFill>
                  <a:srgbClr val="C19859"/>
                </a:solidFill>
              </a:rPr>
              <a:t>in Biblical Studies</a:t>
            </a:r>
          </a:p>
        </p:txBody>
      </p:sp>
      <p:sp>
        <p:nvSpPr>
          <p:cNvPr id="6" name="Subtitle 5"/>
          <p:cNvSpPr>
            <a:spLocks noGrp="1"/>
          </p:cNvSpPr>
          <p:nvPr>
            <p:ph type="subTitle" idx="1"/>
          </p:nvPr>
        </p:nvSpPr>
        <p:spPr/>
        <p:txBody>
          <a:bodyPr/>
          <a:lstStyle/>
          <a:p>
            <a:pPr>
              <a:spcBef>
                <a:spcPts val="0"/>
              </a:spcBef>
            </a:pPr>
            <a:r>
              <a:rPr lang="en-US" sz="3200" b="1" i="1" dirty="0">
                <a:solidFill>
                  <a:srgbClr val="C19859"/>
                </a:solidFill>
              </a:rPr>
              <a:t>Critical Thinking</a:t>
            </a:r>
          </a:p>
        </p:txBody>
      </p:sp>
    </p:spTree>
    <p:extLst>
      <p:ext uri="{BB962C8B-B14F-4D97-AF65-F5344CB8AC3E}">
        <p14:creationId xmlns:p14="http://schemas.microsoft.com/office/powerpoint/2010/main" val="3840312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319BE-903F-A28B-163A-06185BC58B8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1F99A53-6FD7-5442-7BDB-A479233CCEAF}"/>
              </a:ext>
            </a:extLst>
          </p:cNvPr>
          <p:cNvSpPr>
            <a:spLocks noGrp="1"/>
          </p:cNvSpPr>
          <p:nvPr>
            <p:ph type="body" idx="1"/>
          </p:nvPr>
        </p:nvSpPr>
        <p:spPr>
          <a:xfrm>
            <a:off x="838200" y="947740"/>
            <a:ext cx="7812086" cy="3962399"/>
          </a:xfrm>
        </p:spPr>
        <p:txBody>
          <a:bodyPr/>
          <a:lstStyle/>
          <a:p>
            <a:endParaRPr lang="en-US" dirty="0"/>
          </a:p>
        </p:txBody>
      </p:sp>
      <p:sp>
        <p:nvSpPr>
          <p:cNvPr id="5" name="TextBox 4">
            <a:extLst>
              <a:ext uri="{FF2B5EF4-FFF2-40B4-BE49-F238E27FC236}">
                <a16:creationId xmlns:a16="http://schemas.microsoft.com/office/drawing/2014/main" id="{94C37BB1-7C3C-60EC-2AB7-FDEE78B813CC}"/>
              </a:ext>
            </a:extLst>
          </p:cNvPr>
          <p:cNvSpPr txBox="1"/>
          <p:nvPr/>
        </p:nvSpPr>
        <p:spPr>
          <a:xfrm>
            <a:off x="838200" y="1078168"/>
            <a:ext cx="6997460" cy="4832092"/>
          </a:xfrm>
          <a:prstGeom prst="rect">
            <a:avLst/>
          </a:prstGeom>
          <a:noFill/>
        </p:spPr>
        <p:txBody>
          <a:bodyPr wrap="square">
            <a:spAutoFit/>
          </a:bodyPr>
          <a:lstStyle/>
          <a:p>
            <a:pPr marL="228600" indent="0">
              <a:buNone/>
            </a:pPr>
            <a:r>
              <a:rPr lang="en-US" sz="2800" dirty="0">
                <a:solidFill>
                  <a:schemeClr val="bg1"/>
                </a:solidFill>
              </a:rPr>
              <a:t> The list of contributors to the method starts with pagan philosophers, followed by Catholic theologians, agnostics and atheists. By accident, there may be a few protestants (such as Newton).</a:t>
            </a:r>
          </a:p>
          <a:p>
            <a:pPr marL="228600" indent="0">
              <a:buNone/>
            </a:pPr>
            <a:r>
              <a:rPr lang="en-US" sz="2800" dirty="0">
                <a:solidFill>
                  <a:schemeClr val="bg1"/>
                </a:solidFill>
              </a:rPr>
              <a:t>Human Judgement is foundational</a:t>
            </a:r>
          </a:p>
          <a:p>
            <a:pPr marL="228600" indent="0">
              <a:buNone/>
            </a:pPr>
            <a:r>
              <a:rPr lang="en-US" sz="2800" dirty="0">
                <a:solidFill>
                  <a:schemeClr val="bg1"/>
                </a:solidFill>
              </a:rPr>
              <a:t>Autonomy of the human learner – self guided </a:t>
            </a:r>
          </a:p>
          <a:p>
            <a:pPr marL="228600" indent="0">
              <a:buNone/>
            </a:pPr>
            <a:r>
              <a:rPr lang="en-US" sz="2800" dirty="0">
                <a:solidFill>
                  <a:schemeClr val="bg1"/>
                </a:solidFill>
              </a:rPr>
              <a:t>Universality – applies to all disciplines</a:t>
            </a:r>
          </a:p>
          <a:p>
            <a:pPr marL="228600" indent="0">
              <a:buNone/>
            </a:pPr>
            <a:r>
              <a:rPr lang="en-US" sz="2800" dirty="0">
                <a:solidFill>
                  <a:schemeClr val="bg1"/>
                </a:solidFill>
              </a:rPr>
              <a:t>It provides the Foundation for belief</a:t>
            </a:r>
          </a:p>
          <a:p>
            <a:pPr marL="228600" indent="0">
              <a:buNone/>
            </a:pPr>
            <a:r>
              <a:rPr lang="en-US" sz="2800" dirty="0">
                <a:solidFill>
                  <a:schemeClr val="bg1"/>
                </a:solidFill>
              </a:rPr>
              <a:t>Foundation for moral decision making</a:t>
            </a:r>
          </a:p>
        </p:txBody>
      </p:sp>
    </p:spTree>
    <p:extLst>
      <p:ext uri="{BB962C8B-B14F-4D97-AF65-F5344CB8AC3E}">
        <p14:creationId xmlns:p14="http://schemas.microsoft.com/office/powerpoint/2010/main" val="868007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64874878"/>
              </p:ext>
            </p:extLst>
          </p:nvPr>
        </p:nvGraphicFramePr>
        <p:xfrm>
          <a:off x="228600" y="990600"/>
          <a:ext cx="8382000" cy="4206875"/>
        </p:xfrm>
        <a:graphic>
          <a:graphicData uri="http://schemas.openxmlformats.org/presentationml/2006/ole">
            <mc:AlternateContent xmlns:mc="http://schemas.openxmlformats.org/markup-compatibility/2006">
              <mc:Choice xmlns:v="urn:schemas-microsoft-com:vml" Requires="v">
                <p:oleObj name="CorelDRAW" r:id="rId3" imgW="13127736" imgH="6601968" progId="CorelDRAW.Graphic.14">
                  <p:embed/>
                </p:oleObj>
              </mc:Choice>
              <mc:Fallback>
                <p:oleObj name="CorelDRAW" r:id="rId3" imgW="13127736" imgH="6601968" progId="CorelDRAW.Graphic.14">
                  <p:embed/>
                  <p:pic>
                    <p:nvPicPr>
                      <p:cNvPr id="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90600"/>
                        <a:ext cx="83820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9615955"/>
      </p:ext>
    </p:extLst>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1424834275"/>
              </p:ext>
            </p:extLst>
          </p:nvPr>
        </p:nvGraphicFramePr>
        <p:xfrm>
          <a:off x="762000" y="1600200"/>
          <a:ext cx="7543800" cy="3767137"/>
        </p:xfrm>
        <a:graphic>
          <a:graphicData uri="http://schemas.openxmlformats.org/presentationml/2006/ole">
            <mc:AlternateContent xmlns:mc="http://schemas.openxmlformats.org/markup-compatibility/2006">
              <mc:Choice xmlns:v="urn:schemas-microsoft-com:vml" Requires="v">
                <p:oleObj name="CorelDRAW" r:id="rId3" imgW="15675500" imgH="7824083" progId="CorelDRAW.Graphic.14">
                  <p:embed/>
                </p:oleObj>
              </mc:Choice>
              <mc:Fallback>
                <p:oleObj name="CorelDRAW" r:id="rId3" imgW="15675500" imgH="7824083" progId="CorelDRAW.Graphic.1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00200"/>
                        <a:ext cx="7543800" cy="3767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96867460"/>
      </p:ext>
    </p:extLst>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1"/>
        <p:cNvGrpSpPr/>
        <p:nvPr/>
      </p:nvGrpSpPr>
      <p:grpSpPr>
        <a:xfrm>
          <a:off x="0" y="0"/>
          <a:ext cx="0" cy="0"/>
          <a:chOff x="0" y="0"/>
          <a:chExt cx="0" cy="0"/>
        </a:xfrm>
      </p:grpSpPr>
      <p:sp>
        <p:nvSpPr>
          <p:cNvPr id="1432" name="Shape 143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Summary of Biblical-Critical Methods</a:t>
            </a:r>
          </a:p>
        </p:txBody>
      </p:sp>
      <p:sp>
        <p:nvSpPr>
          <p:cNvPr id="1433" name="Shape 1433"/>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dirty="0">
                <a:solidFill>
                  <a:srgbClr val="EAEAEA"/>
                </a:solidFill>
              </a:rPr>
              <a:t>Historical</a:t>
            </a:r>
            <a:r>
              <a:rPr lang="en-US" sz="3600" b="0" i="0" u="none" strike="noStrike" cap="none" baseline="0" dirty="0">
                <a:solidFill>
                  <a:srgbClr val="EAEAEA"/>
                </a:solidFill>
                <a:latin typeface="Arial"/>
                <a:ea typeface="Arial"/>
                <a:cs typeface="Arial"/>
                <a:sym typeface="Arial"/>
              </a:rPr>
              <a:t> criteria are used to verify reports of divine activity</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studied like any other book</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External authority is considered normative instead of the Bible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Shape 14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440" name="Shape 14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Truth is something apart from the Bible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Tool of historical and literary study determine what in scripture is of value and contains</a:t>
            </a:r>
            <a:r>
              <a:rPr lang="en-US" sz="3600" b="0" i="0" u="none" strike="noStrike" cap="none" dirty="0">
                <a:solidFill>
                  <a:srgbClr val="EAEAEA"/>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truth</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a:solidFill>
                  <a:srgbClr val="C19859"/>
                </a:solidFill>
              </a:rPr>
              <a:t>Comparing Methods of Interpretation</a:t>
            </a:r>
          </a:p>
        </p:txBody>
      </p:sp>
      <p:graphicFrame>
        <p:nvGraphicFramePr>
          <p:cNvPr id="5" name="Table 4"/>
          <p:cNvGraphicFramePr>
            <a:graphicFrameLocks noGrp="1"/>
          </p:cNvGraphicFramePr>
          <p:nvPr>
            <p:extLst>
              <p:ext uri="{D42A27DB-BD31-4B8C-83A1-F6EECF244321}">
                <p14:modId xmlns:p14="http://schemas.microsoft.com/office/powerpoint/2010/main" val="3340490842"/>
              </p:ext>
            </p:extLst>
          </p:nvPr>
        </p:nvGraphicFramePr>
        <p:xfrm>
          <a:off x="914400" y="1828800"/>
          <a:ext cx="7391400" cy="4036818"/>
        </p:xfrm>
        <a:graphic>
          <a:graphicData uri="http://schemas.openxmlformats.org/drawingml/2006/table">
            <a:tbl>
              <a:tblPr firstRow="1" bandRow="1"/>
              <a:tblGrid>
                <a:gridCol w="2463800">
                  <a:extLst>
                    <a:ext uri="{9D8B030D-6E8A-4147-A177-3AD203B41FA5}">
                      <a16:colId xmlns:a16="http://schemas.microsoft.com/office/drawing/2014/main" val="20000"/>
                    </a:ext>
                  </a:extLst>
                </a:gridCol>
                <a:gridCol w="2463800">
                  <a:extLst>
                    <a:ext uri="{9D8B030D-6E8A-4147-A177-3AD203B41FA5}">
                      <a16:colId xmlns:a16="http://schemas.microsoft.com/office/drawing/2014/main" val="20001"/>
                    </a:ext>
                  </a:extLst>
                </a:gridCol>
                <a:gridCol w="2463800">
                  <a:extLst>
                    <a:ext uri="{9D8B030D-6E8A-4147-A177-3AD203B41FA5}">
                      <a16:colId xmlns:a16="http://schemas.microsoft.com/office/drawing/2014/main" val="20002"/>
                    </a:ext>
                  </a:extLst>
                </a:gridCol>
              </a:tblGrid>
              <a:tr h="549531">
                <a:tc>
                  <a:txBody>
                    <a:bodyPr/>
                    <a:lstStyle/>
                    <a:p>
                      <a:endParaRPr lang="en-US" sz="2000" b="1" dirty="0"/>
                    </a:p>
                  </a:txBody>
                  <a:tcPr>
                    <a:solidFill>
                      <a:schemeClr val="bg1"/>
                    </a:solidFill>
                  </a:tcPr>
                </a:tc>
                <a:tc>
                  <a:txBody>
                    <a:bodyPr/>
                    <a:lstStyle/>
                    <a:p>
                      <a:r>
                        <a:rPr lang="en-US" sz="2000" b="1" dirty="0"/>
                        <a:t>Philosophy</a:t>
                      </a:r>
                    </a:p>
                  </a:txBody>
                  <a:tcPr>
                    <a:solidFill>
                      <a:schemeClr val="bg1"/>
                    </a:solidFill>
                  </a:tcPr>
                </a:tc>
                <a:tc>
                  <a:txBody>
                    <a:bodyPr/>
                    <a:lstStyle/>
                    <a:p>
                      <a:r>
                        <a:rPr lang="en-US" sz="2000" b="1" dirty="0"/>
                        <a:t>Method</a:t>
                      </a:r>
                      <a:r>
                        <a:rPr lang="en-US" dirty="0"/>
                        <a:t> </a:t>
                      </a:r>
                    </a:p>
                  </a:txBody>
                  <a:tcPr>
                    <a:solidFill>
                      <a:schemeClr val="bg1"/>
                    </a:solidFill>
                  </a:tcPr>
                </a:tc>
                <a:extLst>
                  <a:ext uri="{0D108BD9-81ED-4DB2-BD59-A6C34878D82A}">
                    <a16:rowId xmlns:a16="http://schemas.microsoft.com/office/drawing/2014/main" val="10000"/>
                  </a:ext>
                </a:extLst>
              </a:tr>
              <a:tr h="549531">
                <a:tc>
                  <a:txBody>
                    <a:bodyPr/>
                    <a:lstStyle/>
                    <a:p>
                      <a:r>
                        <a:rPr lang="en-US" sz="2000" dirty="0"/>
                        <a:t>Origin</a:t>
                      </a:r>
                    </a:p>
                  </a:txBody>
                  <a:tcPr>
                    <a:solidFill>
                      <a:schemeClr val="bg1"/>
                    </a:solidFill>
                  </a:tcPr>
                </a:tc>
                <a:tc>
                  <a:txBody>
                    <a:bodyPr/>
                    <a:lstStyle/>
                    <a:p>
                      <a:r>
                        <a:rPr lang="en-US" sz="2000" dirty="0"/>
                        <a:t>Neo-Platonism</a:t>
                      </a:r>
                    </a:p>
                  </a:txBody>
                  <a:tcPr>
                    <a:solidFill>
                      <a:schemeClr val="bg1"/>
                    </a:solidFill>
                  </a:tcPr>
                </a:tc>
                <a:tc>
                  <a:txBody>
                    <a:bodyPr/>
                    <a:lstStyle/>
                    <a:p>
                      <a:r>
                        <a:rPr lang="en-US" sz="2000" dirty="0"/>
                        <a:t>Allegorical Method</a:t>
                      </a:r>
                    </a:p>
                  </a:txBody>
                  <a:tcPr>
                    <a:solidFill>
                      <a:schemeClr val="bg1"/>
                    </a:solidFill>
                  </a:tcPr>
                </a:tc>
                <a:extLst>
                  <a:ext uri="{0D108BD9-81ED-4DB2-BD59-A6C34878D82A}">
                    <a16:rowId xmlns:a16="http://schemas.microsoft.com/office/drawing/2014/main" val="10001"/>
                  </a:ext>
                </a:extLst>
              </a:tr>
              <a:tr h="767838">
                <a:tc>
                  <a:txBody>
                    <a:bodyPr/>
                    <a:lstStyle/>
                    <a:p>
                      <a:r>
                        <a:rPr lang="en-US" sz="2000" dirty="0"/>
                        <a:t>Aquinas</a:t>
                      </a:r>
                    </a:p>
                  </a:txBody>
                  <a:tcPr>
                    <a:solidFill>
                      <a:schemeClr val="bg1"/>
                    </a:solidFill>
                  </a:tcPr>
                </a:tc>
                <a:tc>
                  <a:txBody>
                    <a:bodyPr/>
                    <a:lstStyle/>
                    <a:p>
                      <a:r>
                        <a:rPr lang="en-US" sz="2000" dirty="0"/>
                        <a:t>Aristotelianism</a:t>
                      </a:r>
                    </a:p>
                  </a:txBody>
                  <a:tcPr>
                    <a:solidFill>
                      <a:schemeClr val="bg1"/>
                    </a:solidFill>
                  </a:tcPr>
                </a:tc>
                <a:tc>
                  <a:txBody>
                    <a:bodyPr/>
                    <a:lstStyle/>
                    <a:p>
                      <a:r>
                        <a:rPr lang="en-US" sz="2000" dirty="0"/>
                        <a:t>Aristotelian Epistemology</a:t>
                      </a:r>
                    </a:p>
                  </a:txBody>
                  <a:tcPr>
                    <a:solidFill>
                      <a:schemeClr val="bg1"/>
                    </a:solidFill>
                  </a:tcPr>
                </a:tc>
                <a:extLst>
                  <a:ext uri="{0D108BD9-81ED-4DB2-BD59-A6C34878D82A}">
                    <a16:rowId xmlns:a16="http://schemas.microsoft.com/office/drawing/2014/main" val="10002"/>
                  </a:ext>
                </a:extLst>
              </a:tr>
              <a:tr h="549531">
                <a:tc>
                  <a:txBody>
                    <a:bodyPr/>
                    <a:lstStyle/>
                    <a:p>
                      <a:r>
                        <a:rPr lang="en-US" sz="2000" dirty="0"/>
                        <a:t>Reformation</a:t>
                      </a:r>
                    </a:p>
                  </a:txBody>
                  <a:tcPr>
                    <a:solidFill>
                      <a:schemeClr val="bg1"/>
                    </a:solidFill>
                  </a:tcPr>
                </a:tc>
                <a:tc>
                  <a:txBody>
                    <a:bodyPr/>
                    <a:lstStyle/>
                    <a:p>
                      <a:r>
                        <a:rPr lang="en-US" sz="2000" dirty="0"/>
                        <a:t>Sola Scriptura</a:t>
                      </a:r>
                    </a:p>
                  </a:txBody>
                  <a:tcPr>
                    <a:solidFill>
                      <a:schemeClr val="bg1"/>
                    </a:solidFill>
                  </a:tcPr>
                </a:tc>
                <a:tc>
                  <a:txBody>
                    <a:bodyPr/>
                    <a:lstStyle/>
                    <a:p>
                      <a:r>
                        <a:rPr lang="en-US" sz="2000" dirty="0"/>
                        <a:t>Bible Own Interpreter</a:t>
                      </a:r>
                    </a:p>
                  </a:txBody>
                  <a:tcPr>
                    <a:solidFill>
                      <a:schemeClr val="bg1"/>
                    </a:solidFill>
                  </a:tcPr>
                </a:tc>
                <a:extLst>
                  <a:ext uri="{0D108BD9-81ED-4DB2-BD59-A6C34878D82A}">
                    <a16:rowId xmlns:a16="http://schemas.microsoft.com/office/drawing/2014/main" val="10003"/>
                  </a:ext>
                </a:extLst>
              </a:tr>
              <a:tr h="767838">
                <a:tc>
                  <a:txBody>
                    <a:bodyPr/>
                    <a:lstStyle/>
                    <a:p>
                      <a:r>
                        <a:rPr lang="en-US" sz="2000" dirty="0"/>
                        <a:t>Historical Criticism</a:t>
                      </a:r>
                    </a:p>
                  </a:txBody>
                  <a:tcPr>
                    <a:solidFill>
                      <a:schemeClr val="bg1"/>
                    </a:solidFill>
                  </a:tcPr>
                </a:tc>
                <a:tc>
                  <a:txBody>
                    <a:bodyPr/>
                    <a:lstStyle/>
                    <a:p>
                      <a:r>
                        <a:rPr lang="en-US" sz="2000" dirty="0"/>
                        <a:t>Enlightenment</a:t>
                      </a:r>
                    </a:p>
                  </a:txBody>
                  <a:tcPr>
                    <a:solidFill>
                      <a:schemeClr val="bg1"/>
                    </a:solidFill>
                  </a:tcPr>
                </a:tc>
                <a:tc>
                  <a:txBody>
                    <a:bodyPr/>
                    <a:lstStyle/>
                    <a:p>
                      <a:r>
                        <a:rPr lang="en-US" sz="2000" dirty="0"/>
                        <a:t>Epistemological Autonomy</a:t>
                      </a:r>
                    </a:p>
                  </a:txBody>
                  <a:tcPr>
                    <a:solidFill>
                      <a:schemeClr val="bg1"/>
                    </a:solidFill>
                  </a:tcPr>
                </a:tc>
                <a:extLst>
                  <a:ext uri="{0D108BD9-81ED-4DB2-BD59-A6C34878D82A}">
                    <a16:rowId xmlns:a16="http://schemas.microsoft.com/office/drawing/2014/main" val="10004"/>
                  </a:ext>
                </a:extLst>
              </a:tr>
              <a:tr h="549531">
                <a:tc>
                  <a:txBody>
                    <a:bodyPr/>
                    <a:lstStyle/>
                    <a:p>
                      <a:r>
                        <a:rPr lang="en-US" sz="2000" dirty="0"/>
                        <a:t>Reader Response</a:t>
                      </a:r>
                    </a:p>
                  </a:txBody>
                  <a:tcPr>
                    <a:solidFill>
                      <a:schemeClr val="bg1"/>
                    </a:solidFill>
                  </a:tcPr>
                </a:tc>
                <a:tc>
                  <a:txBody>
                    <a:bodyPr/>
                    <a:lstStyle/>
                    <a:p>
                      <a:r>
                        <a:rPr lang="en-US" sz="2000" dirty="0"/>
                        <a:t>Post-Modernism</a:t>
                      </a:r>
                    </a:p>
                  </a:txBody>
                  <a:tcPr>
                    <a:solidFill>
                      <a:schemeClr val="bg1"/>
                    </a:solidFill>
                  </a:tcPr>
                </a:tc>
                <a:tc>
                  <a:txBody>
                    <a:bodyPr/>
                    <a:lstStyle/>
                    <a:p>
                      <a:r>
                        <a:rPr lang="en-US" sz="2000" dirty="0"/>
                        <a:t>Meaning Individualized</a:t>
                      </a:r>
                    </a:p>
                  </a:txBody>
                  <a:tcP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2322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609600" y="914400"/>
            <a:ext cx="7694611" cy="5029199"/>
          </a:xfrm>
          <a:prstGeom prst="rect">
            <a:avLst/>
          </a:prstGeom>
          <a:noFill/>
          <a:ln>
            <a:noFill/>
          </a:ln>
        </p:spPr>
      </p:pic>
      <p:sp>
        <p:nvSpPr>
          <p:cNvPr id="1471" name="Shape 1471"/>
          <p:cNvSpPr txBox="1"/>
          <p:nvPr/>
        </p:nvSpPr>
        <p:spPr>
          <a:xfrm>
            <a:off x="15240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latin typeface="Arial"/>
                <a:ea typeface="Arial"/>
                <a:cs typeface="Arial"/>
                <a:sym typeface="Arial"/>
              </a:rPr>
              <a:t>Historical Criticism</a:t>
            </a:r>
          </a:p>
        </p:txBody>
      </p:sp>
      <p:sp>
        <p:nvSpPr>
          <p:cNvPr id="5" name="Shape 1471"/>
          <p:cNvSpPr txBox="1"/>
          <p:nvPr/>
        </p:nvSpPr>
        <p:spPr>
          <a:xfrm>
            <a:off x="4343400" y="4572000"/>
            <a:ext cx="3124200" cy="12954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3200" b="1" dirty="0"/>
              <a:t>Philosophical</a:t>
            </a:r>
          </a:p>
          <a:p>
            <a:pPr marL="0" marR="0" lvl="0" indent="0" algn="ctr" rtl="0">
              <a:lnSpc>
                <a:spcPct val="100000"/>
              </a:lnSpc>
              <a:spcBef>
                <a:spcPts val="0"/>
              </a:spcBef>
              <a:spcAft>
                <a:spcPts val="0"/>
              </a:spcAft>
              <a:buClr>
                <a:srgbClr val="000000"/>
              </a:buClr>
              <a:buSzPct val="25000"/>
              <a:buFont typeface="Arial"/>
              <a:buNone/>
            </a:pPr>
            <a:r>
              <a:rPr lang="en-US" sz="3200" b="1" i="0" u="none" strike="noStrike" cap="none" baseline="0" dirty="0">
                <a:solidFill>
                  <a:srgbClr val="000000"/>
                </a:solidFill>
                <a:sym typeface="Arial"/>
              </a:rPr>
              <a:t>Theology</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Shape 1469"/>
          <p:cNvSpPr txBox="1"/>
          <p:nvPr/>
        </p:nvSpPr>
        <p:spPr>
          <a:xfrm>
            <a:off x="990600" y="1501775"/>
            <a:ext cx="2286000" cy="584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B26B02"/>
              </a:buClr>
              <a:buSzPct val="25000"/>
              <a:buFont typeface="Arial"/>
              <a:buNone/>
            </a:pPr>
            <a:r>
              <a:rPr lang="en-US" sz="3200" b="0" i="0" u="none" strike="noStrike" cap="none" baseline="0" dirty="0">
                <a:solidFill>
                  <a:srgbClr val="B26B02"/>
                </a:solidFill>
                <a:latin typeface="Arial"/>
                <a:ea typeface="Arial"/>
                <a:cs typeface="Arial"/>
                <a:sym typeface="Arial"/>
              </a:rPr>
              <a:t>Some…</a:t>
            </a:r>
          </a:p>
        </p:txBody>
      </p:sp>
      <p:pic>
        <p:nvPicPr>
          <p:cNvPr id="1470" name="Shape 1470"/>
          <p:cNvPicPr preferRelativeResize="0"/>
          <p:nvPr/>
        </p:nvPicPr>
        <p:blipFill rotWithShape="1">
          <a:blip r:embed="rId3"/>
          <a:srcRect t="3743" b="17770"/>
          <a:stretch/>
        </p:blipFill>
        <p:spPr>
          <a:xfrm>
            <a:off x="749300" y="976312"/>
            <a:ext cx="7694611" cy="5029199"/>
          </a:xfrm>
          <a:prstGeom prst="rect">
            <a:avLst/>
          </a:prstGeom>
          <a:noFill/>
          <a:ln>
            <a:noFill/>
          </a:ln>
        </p:spPr>
      </p:pic>
      <p:sp>
        <p:nvSpPr>
          <p:cNvPr id="1471" name="Shape 1471"/>
          <p:cNvSpPr txBox="1"/>
          <p:nvPr/>
        </p:nvSpPr>
        <p:spPr>
          <a:xfrm>
            <a:off x="1295400" y="4343400"/>
            <a:ext cx="6629400" cy="155575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800" b="1" i="0" u="none" strike="noStrike" cap="none" baseline="0" dirty="0">
                <a:solidFill>
                  <a:srgbClr val="000000"/>
                </a:solidFill>
                <a:sym typeface="Arial"/>
              </a:rPr>
              <a:t>Bible Re-interpreted</a:t>
            </a:r>
          </a:p>
          <a:p>
            <a:pPr lvl="0" algn="ctr">
              <a:buClr>
                <a:srgbClr val="000000"/>
              </a:buClr>
              <a:buSzPct val="25000"/>
            </a:pPr>
            <a:r>
              <a:rPr lang="en-US" sz="4800" b="1" dirty="0"/>
              <a:t>On The Sand </a:t>
            </a:r>
            <a:r>
              <a:rPr lang="en-US" sz="4800" b="1" i="1" u="sng" dirty="0">
                <a:solidFill>
                  <a:srgbClr val="C00000"/>
                </a:solidFill>
              </a:rPr>
              <a:t>Alone</a:t>
            </a:r>
            <a:endParaRPr lang="en-US" sz="4800" b="1" i="1" u="sng" strike="noStrike" cap="none" baseline="0" dirty="0">
              <a:solidFill>
                <a:srgbClr val="C00000"/>
              </a:solidFill>
              <a:sym typeface="Arial"/>
            </a:endParaRPr>
          </a:p>
        </p:txBody>
      </p:sp>
    </p:spTree>
    <p:extLst>
      <p:ext uri="{BB962C8B-B14F-4D97-AF65-F5344CB8AC3E}">
        <p14:creationId xmlns:p14="http://schemas.microsoft.com/office/powerpoint/2010/main" val="2646763802"/>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Shape 1445"/>
          <p:cNvSpPr txBox="1">
            <a:spLocks noGrp="1"/>
          </p:cNvSpPr>
          <p:nvPr>
            <p:ph type="body" idx="1"/>
          </p:nvPr>
        </p:nvSpPr>
        <p:spPr>
          <a:xfrm>
            <a:off x="687387" y="1587500"/>
            <a:ext cx="7812086" cy="44322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Those who intend to hold to a method which arises out of Scripture cannot safely apply the methods of contemporary criticism, for in so doing they place Scripture itself under external criteria.</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95"/>
        <p:cNvGrpSpPr/>
        <p:nvPr/>
      </p:nvGrpSpPr>
      <p:grpSpPr>
        <a:xfrm>
          <a:off x="0" y="0"/>
          <a:ext cx="0" cy="0"/>
          <a:chOff x="0" y="0"/>
          <a:chExt cx="0" cy="0"/>
        </a:xfrm>
      </p:grpSpPr>
      <p:sp>
        <p:nvSpPr>
          <p:cNvPr id="1496" name="Shape 149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endParaRPr lang="en-US" sz="5400" b="1" i="1" u="none" strike="noStrike" cap="none" baseline="0" dirty="0">
              <a:solidFill>
                <a:srgbClr val="C19859"/>
              </a:solidFill>
              <a:latin typeface="Arial"/>
              <a:ea typeface="Arial"/>
              <a:cs typeface="Arial"/>
              <a:sym typeface="Arial"/>
            </a:endParaRPr>
          </a:p>
        </p:txBody>
      </p:sp>
      <p:sp>
        <p:nvSpPr>
          <p:cNvPr id="1497" name="Shape 1497"/>
          <p:cNvSpPr txBox="1">
            <a:spLocks noGrp="1"/>
          </p:cNvSpPr>
          <p:nvPr>
            <p:ph type="body" idx="1"/>
          </p:nvPr>
        </p:nvSpPr>
        <p:spPr>
          <a:xfrm>
            <a:off x="687387" y="195421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Even if the conclusion of a scientific, historical, or philosophical argument were to affirm the authority of Scripture, that authority  would nonetheless rest upon the prior authority of the grounding principle.</a:t>
            </a:r>
          </a:p>
        </p:txBody>
      </p:sp>
    </p:spTree>
    <p:extLst>
      <p:ext uri="{BB962C8B-B14F-4D97-AF65-F5344CB8AC3E}">
        <p14:creationId xmlns:p14="http://schemas.microsoft.com/office/powerpoint/2010/main" val="1582426801"/>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Shape 1358"/>
          <p:cNvSpPr txBox="1">
            <a:spLocks noGrp="1"/>
          </p:cNvSpPr>
          <p:nvPr>
            <p:ph type="title"/>
          </p:nvPr>
        </p:nvSpPr>
        <p:spPr>
          <a:xfrm>
            <a:off x="685800" y="10175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59" name="Shape 1359"/>
          <p:cNvSpPr txBox="1">
            <a:spLocks noGrp="1"/>
          </p:cNvSpPr>
          <p:nvPr>
            <p:ph type="body" idx="1"/>
          </p:nvPr>
        </p:nvSpPr>
        <p:spPr>
          <a:xfrm>
            <a:off x="687387" y="2286001"/>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Natural continuity from nature to the world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Move within and presuppose the natural world order</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Historical-critical method</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Literary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b="0" i="0" u="none" strike="noStrike" cap="none" baseline="0" dirty="0">
                <a:solidFill>
                  <a:srgbClr val="EAEAEA"/>
                </a:solidFill>
                <a:latin typeface="Arial"/>
                <a:ea typeface="Arial"/>
                <a:cs typeface="Arial"/>
                <a:sym typeface="Arial"/>
              </a:rPr>
              <a:t>Form criticism</a:t>
            </a:r>
          </a:p>
          <a:p>
            <a:pPr marL="742950" marR="0" lvl="1" indent="-285750" algn="l" rtl="0">
              <a:lnSpc>
                <a:spcPct val="100000"/>
              </a:lnSpc>
              <a:spcBef>
                <a:spcPts val="360"/>
              </a:spcBef>
              <a:spcAft>
                <a:spcPts val="0"/>
              </a:spcAft>
              <a:buClr>
                <a:srgbClr val="887952"/>
              </a:buClr>
              <a:buSzPct val="100000"/>
              <a:buFont typeface="Arial"/>
              <a:buChar char="–"/>
            </a:pPr>
            <a:r>
              <a:rPr lang="en-US" sz="1800" dirty="0">
                <a:solidFill>
                  <a:srgbClr val="EAEAEA"/>
                </a:solidFill>
              </a:rPr>
              <a:t>Reader Response</a:t>
            </a:r>
            <a:endParaRPr sz="1800" b="0" i="0" u="none" strike="noStrike" cap="none" baseline="0" dirty="0">
              <a:solidFill>
                <a:srgbClr val="EAEAEA"/>
              </a:solidFill>
              <a:latin typeface="Arial"/>
              <a:ea typeface="Arial"/>
              <a:cs typeface="Arial"/>
              <a:sym typeface="Arial"/>
            </a:endParaRPr>
          </a:p>
        </p:txBody>
      </p:sp>
      <p:sp>
        <p:nvSpPr>
          <p:cNvPr id="2" name="Rectangle 1"/>
          <p:cNvSpPr/>
          <p:nvPr/>
        </p:nvSpPr>
        <p:spPr>
          <a:xfrm>
            <a:off x="4343400" y="4038600"/>
            <a:ext cx="3124200" cy="1354217"/>
          </a:xfrm>
          <a:prstGeom prst="rect">
            <a:avLst/>
          </a:prstGeom>
        </p:spPr>
        <p:txBody>
          <a:bodyPr wrap="square">
            <a:spAutoFit/>
          </a:bodyPr>
          <a:lstStyle/>
          <a:p>
            <a:pPr marL="742950" lvl="1" indent="-285750">
              <a:spcBef>
                <a:spcPts val="360"/>
              </a:spcBef>
              <a:buClr>
                <a:srgbClr val="887952"/>
              </a:buClr>
              <a:buSzPct val="100000"/>
              <a:buFont typeface="Arial"/>
              <a:buChar char="–"/>
            </a:pPr>
            <a:endParaRPr lang="en-US" sz="1800" dirty="0">
              <a:solidFill>
                <a:srgbClr val="EAEAEA"/>
              </a:solidFill>
            </a:endParaRPr>
          </a:p>
          <a:p>
            <a:pPr marL="742950" lvl="1" indent="-285750">
              <a:spcBef>
                <a:spcPts val="360"/>
              </a:spcBef>
              <a:buClr>
                <a:srgbClr val="887952"/>
              </a:buClr>
              <a:buSzPct val="100000"/>
              <a:buFont typeface="Arial"/>
              <a:buChar char="–"/>
            </a:pPr>
            <a:r>
              <a:rPr lang="en-US" sz="1800" dirty="0">
                <a:solidFill>
                  <a:srgbClr val="EAEAEA"/>
                </a:solidFill>
              </a:rPr>
              <a:t>Redaction criticism</a:t>
            </a:r>
          </a:p>
          <a:p>
            <a:pPr marL="742950" lvl="1" indent="-285750">
              <a:spcBef>
                <a:spcPts val="360"/>
              </a:spcBef>
              <a:buClr>
                <a:srgbClr val="887952"/>
              </a:buClr>
              <a:buSzPct val="100000"/>
              <a:buFont typeface="Arial"/>
              <a:buChar char="–"/>
            </a:pPr>
            <a:r>
              <a:rPr lang="en-US" sz="1800" dirty="0">
                <a:solidFill>
                  <a:srgbClr val="EAEAEA"/>
                </a:solidFill>
              </a:rPr>
              <a:t>Tradition criticism</a:t>
            </a:r>
          </a:p>
          <a:p>
            <a:pPr marL="742950" lvl="1" indent="-285750">
              <a:spcBef>
                <a:spcPts val="360"/>
              </a:spcBef>
              <a:buClr>
                <a:srgbClr val="EAEAEA"/>
              </a:buClr>
              <a:buSzPct val="100000"/>
              <a:buFont typeface="Arial"/>
              <a:buChar char="–"/>
            </a:pPr>
            <a:r>
              <a:rPr lang="en-US" sz="1800" dirty="0">
                <a:solidFill>
                  <a:srgbClr val="EAEAEA"/>
                </a:solidFill>
              </a:rPr>
              <a:t>Etcetera</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Shape 1450"/>
          <p:cNvSpPr txBox="1">
            <a:spLocks noGrp="1"/>
          </p:cNvSpPr>
          <p:nvPr>
            <p:ph type="title"/>
          </p:nvPr>
        </p:nvSpPr>
        <p:spPr>
          <a:xfrm>
            <a:off x="685800" y="8842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Summary of</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Theological Systems</a:t>
            </a:r>
          </a:p>
        </p:txBody>
      </p:sp>
      <p:sp>
        <p:nvSpPr>
          <p:cNvPr id="1451" name="Shape 1451"/>
          <p:cNvSpPr txBox="1">
            <a:spLocks noGrp="1"/>
          </p:cNvSpPr>
          <p:nvPr>
            <p:ph type="body" idx="1"/>
          </p:nvPr>
        </p:nvSpPr>
        <p:spPr>
          <a:xfrm>
            <a:off x="687387" y="2133600"/>
            <a:ext cx="7812086" cy="40766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Basic continuity from the natural to the religious</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It is possible to start with the natural world in the process of doing theology</a:t>
            </a:r>
          </a:p>
          <a:p>
            <a:pPr marL="342900" marR="0" lvl="0" indent="-342900" algn="l" rtl="0">
              <a:lnSpc>
                <a:spcPct val="100000"/>
              </a:lnSpc>
              <a:spcBef>
                <a:spcPts val="680"/>
              </a:spcBef>
              <a:spcAft>
                <a:spcPts val="0"/>
              </a:spcAft>
              <a:buClr>
                <a:srgbClr val="887952"/>
              </a:buClr>
              <a:buSzPct val="100000"/>
              <a:buFont typeface="Arial"/>
              <a:buChar char="▪"/>
            </a:pPr>
            <a:r>
              <a:rPr lang="en-US" sz="3400" b="0" i="0" u="none" strike="noStrike" cap="none" baseline="0" dirty="0">
                <a:solidFill>
                  <a:srgbClr val="EAEAEA"/>
                </a:solidFill>
                <a:latin typeface="Arial"/>
                <a:ea typeface="Arial"/>
                <a:cs typeface="Arial"/>
                <a:sym typeface="Arial"/>
              </a:rPr>
              <a:t>Predetermined notion of the nature of God based upon contemporary world views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Shape 1482"/>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C19859"/>
                </a:solidFill>
                <a:latin typeface="Arial"/>
                <a:ea typeface="Arial"/>
                <a:cs typeface="Arial"/>
                <a:sym typeface="Arial"/>
              </a:rPr>
              <a:t>Results of the</a:t>
            </a:r>
            <a:br>
              <a:rPr lang="en-US" sz="4800" b="1" i="1" u="none" strike="noStrike" cap="none" baseline="0" dirty="0">
                <a:solidFill>
                  <a:srgbClr val="C19859"/>
                </a:solidFill>
                <a:latin typeface="Arial"/>
                <a:ea typeface="Arial"/>
                <a:cs typeface="Arial"/>
                <a:sym typeface="Arial"/>
              </a:rPr>
            </a:br>
            <a:r>
              <a:rPr lang="en-US" sz="4800" b="1" i="1" u="none" strike="noStrike" cap="none" baseline="0" dirty="0">
                <a:solidFill>
                  <a:srgbClr val="C19859"/>
                </a:solidFill>
                <a:latin typeface="Arial"/>
                <a:ea typeface="Arial"/>
                <a:cs typeface="Arial"/>
                <a:sym typeface="Arial"/>
              </a:rPr>
              <a:t>Era of Enlightenment</a:t>
            </a:r>
          </a:p>
        </p:txBody>
      </p:sp>
      <p:sp>
        <p:nvSpPr>
          <p:cNvPr id="1483" name="Shape 1483"/>
          <p:cNvSpPr txBox="1">
            <a:spLocks noGrp="1"/>
          </p:cNvSpPr>
          <p:nvPr>
            <p:ph type="body" idx="1"/>
          </p:nvPr>
        </p:nvSpPr>
        <p:spPr>
          <a:xfrm>
            <a:off x="687387" y="2178051"/>
            <a:ext cx="7812086" cy="33083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God and the natural world is not to be determined by special revelation</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Knowledge of the natural world and God’s relation to it is determined and discovered by naturalistic methods rather than by divine revelation</a:t>
            </a:r>
          </a:p>
        </p:txBody>
      </p:sp>
      <p:sp>
        <p:nvSpPr>
          <p:cNvPr id="5" name="TextBox 4">
            <a:extLst>
              <a:ext uri="{FF2B5EF4-FFF2-40B4-BE49-F238E27FC236}">
                <a16:creationId xmlns:a16="http://schemas.microsoft.com/office/drawing/2014/main" id="{CDE17CE9-7985-47F9-B055-5990F4A93BDC}"/>
              </a:ext>
            </a:extLst>
          </p:cNvPr>
          <p:cNvSpPr txBox="1"/>
          <p:nvPr/>
        </p:nvSpPr>
        <p:spPr>
          <a:xfrm>
            <a:off x="2286000" y="3278243"/>
            <a:ext cx="4572000" cy="307777"/>
          </a:xfrm>
          <a:prstGeom prst="rect">
            <a:avLst/>
          </a:prstGeom>
          <a:noFill/>
        </p:spPr>
        <p:txBody>
          <a:bodyPr wrap="square">
            <a:spAutoFit/>
          </a:bodyPr>
          <a:lstStyle/>
          <a:p>
            <a:r>
              <a:rPr lang="en-US" b="0" i="0" dirty="0" err="1">
                <a:solidFill>
                  <a:srgbClr val="1B1B1B"/>
                </a:solidFill>
                <a:effectLst/>
                <a:latin typeface="Segoe UI Webfont"/>
              </a:rPr>
              <a:t>i</a:t>
            </a:r>
            <a:endParaRPr lang="en-US" dirty="0"/>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8"/>
        <p:cNvGrpSpPr/>
        <p:nvPr/>
      </p:nvGrpSpPr>
      <p:grpSpPr>
        <a:xfrm>
          <a:off x="0" y="0"/>
          <a:ext cx="0" cy="0"/>
          <a:chOff x="0" y="0"/>
          <a:chExt cx="0" cy="0"/>
        </a:xfrm>
      </p:grpSpPr>
      <p:sp>
        <p:nvSpPr>
          <p:cNvPr id="1489" name="Shape 148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C19859"/>
                </a:solidFill>
                <a:latin typeface="Arial"/>
                <a:ea typeface="Arial"/>
                <a:cs typeface="Arial"/>
                <a:sym typeface="Arial"/>
              </a:rPr>
              <a:t>Sola Scriptura</a:t>
            </a:r>
          </a:p>
        </p:txBody>
      </p:sp>
      <p:sp>
        <p:nvSpPr>
          <p:cNvPr id="1490" name="Shape 149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Takes seriously the self-claim of Scripture to be the authoritative word of God</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Starts with Scripture as the foundation for </a:t>
            </a:r>
            <a:r>
              <a:rPr lang="en-US" sz="3600" b="0" i="0" u="none" strike="noStrike" cap="none" baseline="0">
                <a:solidFill>
                  <a:srgbClr val="EAEAEA"/>
                </a:solidFill>
                <a:latin typeface="Arial"/>
                <a:ea typeface="Arial"/>
                <a:cs typeface="Arial"/>
                <a:sym typeface="Arial"/>
              </a:rPr>
              <a:t>the study of </a:t>
            </a:r>
            <a:r>
              <a:rPr lang="en-US" sz="3600" b="0" i="0" u="none" strike="noStrike" cap="none" baseline="0" dirty="0">
                <a:solidFill>
                  <a:srgbClr val="EAEAEA"/>
                </a:solidFill>
                <a:latin typeface="Arial"/>
                <a:ea typeface="Arial"/>
                <a:cs typeface="Arial"/>
                <a:sym typeface="Arial"/>
              </a:rPr>
              <a:t>theology and the natural world</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Shape 1365"/>
          <p:cNvSpPr txBox="1">
            <a:spLocks noGrp="1"/>
          </p:cNvSpPr>
          <p:nvPr>
            <p:ph type="title"/>
          </p:nvPr>
        </p:nvSpPr>
        <p:spPr>
          <a:xfrm>
            <a:off x="685800" y="935037"/>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66" name="Shape 1366"/>
          <p:cNvSpPr txBox="1">
            <a:spLocks noGrp="1"/>
          </p:cNvSpPr>
          <p:nvPr>
            <p:ph type="body" idx="1"/>
          </p:nvPr>
        </p:nvSpPr>
        <p:spPr>
          <a:xfrm>
            <a:off x="687387" y="2263775"/>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Accepts the norms of contemporary historical science as a means for studying Scripture</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It is a new “metaphysic” – a new</a:t>
            </a:r>
            <a:r>
              <a:rPr lang="en-US" sz="3600" b="0" i="0" u="none" strike="noStrike" cap="none" dirty="0">
                <a:solidFill>
                  <a:srgbClr val="EAEAEA"/>
                </a:solidFill>
                <a:latin typeface="Arial"/>
                <a:ea typeface="Arial"/>
                <a:cs typeface="Arial"/>
                <a:sym typeface="Arial"/>
              </a:rPr>
              <a:t> way to understand the world</a:t>
            </a:r>
            <a:endParaRPr lang="en-US"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Shape 13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1372" name="Shape 1372"/>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Old metaphysic</a:t>
            </a:r>
          </a:p>
          <a:p>
            <a:pPr marL="0" marR="0" lvl="0" indent="0" algn="ctr" rtl="0">
              <a:lnSpc>
                <a:spcPct val="100000"/>
              </a:lnSpc>
              <a:spcBef>
                <a:spcPts val="0"/>
              </a:spcBef>
              <a:spcAft>
                <a:spcPts val="0"/>
              </a:spcAft>
              <a:buClr>
                <a:srgbClr val="EAEAEA"/>
              </a:buClr>
              <a:buSzPct val="25000"/>
              <a:buFont typeface="Arial"/>
              <a:buNone/>
            </a:pPr>
            <a:r>
              <a:rPr lang="en-US" sz="2800" dirty="0">
                <a:solidFill>
                  <a:srgbClr val="EAEAEA"/>
                </a:solidFill>
              </a:rPr>
              <a:t>scholasticism</a:t>
            </a: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“What is rational is real”</a:t>
            </a:r>
          </a:p>
        </p:txBody>
      </p:sp>
      <p:sp>
        <p:nvSpPr>
          <p:cNvPr id="1373" name="Shape 1373"/>
          <p:cNvSpPr txBox="1">
            <a:spLocks noGrp="1"/>
          </p:cNvSpPr>
          <p:nvPr>
            <p:ph type="body" idx="2"/>
          </p:nvPr>
        </p:nvSpPr>
        <p:spPr>
          <a:xfrm>
            <a:off x="4668837" y="2057400"/>
            <a:ext cx="3830636" cy="39623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New metaphysic</a:t>
            </a:r>
          </a:p>
          <a:p>
            <a:pPr marL="0" marR="0" lvl="0" indent="177800" algn="l" rtl="0">
              <a:lnSpc>
                <a:spcPct val="100000"/>
              </a:lnSpc>
              <a:spcBef>
                <a:spcPts val="560"/>
              </a:spcBef>
              <a:spcAft>
                <a:spcPts val="0"/>
              </a:spcAft>
              <a:buClr>
                <a:srgbClr val="887952"/>
              </a:buClr>
              <a:buFont typeface="Arial"/>
              <a:buNone/>
            </a:pPr>
            <a:endParaRPr lang="en-US" sz="2800" b="0" i="0" u="none" strike="noStrike" cap="none" baseline="0" dirty="0">
              <a:solidFill>
                <a:srgbClr val="EAEAEA"/>
              </a:solidFill>
              <a:latin typeface="Arial"/>
              <a:ea typeface="Arial"/>
              <a:cs typeface="Arial"/>
              <a:sym typeface="Arial"/>
            </a:endParaRPr>
          </a:p>
          <a:p>
            <a:pPr marL="0" marR="0" lvl="0" indent="1778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“Only that which can be studied within the flow of history can be accepted as real”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Shape 1378"/>
          <p:cNvSpPr txBox="1">
            <a:spLocks noGrp="1"/>
          </p:cNvSpPr>
          <p:nvPr>
            <p:ph type="title"/>
          </p:nvPr>
        </p:nvSpPr>
        <p:spPr>
          <a:xfrm>
            <a:off x="685800" y="10937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C19859"/>
                </a:solidFill>
                <a:latin typeface="Arial"/>
                <a:ea typeface="Arial"/>
                <a:cs typeface="Arial"/>
                <a:sym typeface="Arial"/>
              </a:rPr>
              <a:t>Historical-Critical</a:t>
            </a:r>
            <a:br>
              <a:rPr lang="en-US" sz="4400" b="1" i="1" u="none" strike="noStrike" cap="none" baseline="0" dirty="0">
                <a:solidFill>
                  <a:srgbClr val="C19859"/>
                </a:solidFill>
                <a:latin typeface="Arial"/>
                <a:ea typeface="Arial"/>
                <a:cs typeface="Arial"/>
                <a:sym typeface="Arial"/>
              </a:rPr>
            </a:br>
            <a:r>
              <a:rPr lang="en-US" sz="4400" b="1" i="1" u="none" strike="noStrike" cap="none" baseline="0" dirty="0">
                <a:solidFill>
                  <a:srgbClr val="C19859"/>
                </a:solidFill>
                <a:latin typeface="Arial"/>
                <a:ea typeface="Arial"/>
                <a:cs typeface="Arial"/>
                <a:sym typeface="Arial"/>
              </a:rPr>
              <a:t>Biblical Interpretation</a:t>
            </a:r>
          </a:p>
        </p:txBody>
      </p:sp>
      <p:sp>
        <p:nvSpPr>
          <p:cNvPr id="1379" name="Shape 1379"/>
          <p:cNvSpPr txBox="1">
            <a:spLocks noGrp="1"/>
          </p:cNvSpPr>
          <p:nvPr>
            <p:ph type="body" idx="1"/>
          </p:nvPr>
        </p:nvSpPr>
        <p:spPr>
          <a:xfrm>
            <a:off x="687387" y="2362201"/>
            <a:ext cx="7812086" cy="4191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sym typeface="Arial"/>
              </a:rPr>
              <a:t>The norms of history and science are employed to determine the nature of the Bible and to test all of its truth claims.</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The method pre-supposes that the Bible is not the inspired Word of God.</a:t>
            </a:r>
            <a:r>
              <a:rPr lang="en-US" sz="3200" b="0" i="0" u="none" strike="noStrike" cap="none" baseline="0" dirty="0">
                <a:solidFill>
                  <a:srgbClr val="EAEAEA"/>
                </a:solidFill>
                <a:sym typeface="Arial"/>
              </a:rPr>
              <a:t>. Or</a:t>
            </a:r>
          </a:p>
          <a:p>
            <a:pPr marL="342900" marR="0" lvl="0" indent="-342900" algn="l" rtl="0">
              <a:lnSpc>
                <a:spcPct val="100000"/>
              </a:lnSpc>
              <a:spcBef>
                <a:spcPts val="0"/>
              </a:spcBef>
              <a:spcAft>
                <a:spcPts val="0"/>
              </a:spcAft>
              <a:buClr>
                <a:srgbClr val="887952"/>
              </a:buClr>
              <a:buSzPct val="100000"/>
              <a:buFont typeface="Arial"/>
              <a:buChar char="▪"/>
            </a:pPr>
            <a:r>
              <a:rPr lang="en-US" sz="3200" dirty="0">
                <a:solidFill>
                  <a:srgbClr val="EAEAEA"/>
                </a:solidFill>
              </a:rPr>
              <a:t>If the Bible is the Word of God, that will be determined by the method.</a:t>
            </a:r>
            <a:endParaRPr lang="en-US" sz="3200" b="0" i="0" u="none" strike="noStrike" cap="none" baseline="0" dirty="0">
              <a:solidFill>
                <a:srgbClr val="EAEAEA"/>
              </a:solidFil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7387" y="914400"/>
            <a:ext cx="7812086" cy="5105399"/>
          </a:xfrm>
        </p:spPr>
        <p:txBody>
          <a:bodyPr/>
          <a:lstStyle/>
          <a:p>
            <a:pPr marL="228600" lvl="0" indent="0">
              <a:buNone/>
            </a:pPr>
            <a:r>
              <a:rPr lang="en-US" sz="2800" dirty="0">
                <a:solidFill>
                  <a:srgbClr val="EAEAEA"/>
                </a:solidFill>
              </a:rPr>
              <a:t>Contrary to the claims of the Bible, in general, the historical critical method and its attendant methods:</a:t>
            </a:r>
          </a:p>
          <a:p>
            <a:pPr lvl="1">
              <a:buFont typeface="Arial" panose="020B0604020202020204" pitchFamily="34" charset="0"/>
              <a:buChar char="•"/>
            </a:pPr>
            <a:r>
              <a:rPr lang="en-US" sz="2800" dirty="0">
                <a:solidFill>
                  <a:srgbClr val="EAEAEA"/>
                </a:solidFill>
              </a:rPr>
              <a:t>pre-suppose that the Bible is not the inspired Word of God.</a:t>
            </a:r>
          </a:p>
          <a:p>
            <a:pPr lvl="1">
              <a:buFont typeface="Arial" panose="020B0604020202020204" pitchFamily="34" charset="0"/>
              <a:buChar char="•"/>
            </a:pPr>
            <a:r>
              <a:rPr lang="en-US" sz="2800" dirty="0">
                <a:solidFill>
                  <a:schemeClr val="bg1"/>
                </a:solidFill>
              </a:rPr>
              <a:t>assume that the Bible came by the will of man rather than by the will of God</a:t>
            </a:r>
          </a:p>
          <a:p>
            <a:pPr marL="228600" indent="0">
              <a:buNone/>
            </a:pPr>
            <a:r>
              <a:rPr lang="en-US" sz="2800" dirty="0">
                <a:solidFill>
                  <a:schemeClr val="bg1"/>
                </a:solidFill>
              </a:rPr>
              <a:t>As such, the Bible must be studied by the same methods as are applied to any other piece of literature.</a:t>
            </a:r>
          </a:p>
        </p:txBody>
      </p:sp>
    </p:spTree>
    <p:extLst>
      <p:ext uri="{BB962C8B-B14F-4D97-AF65-F5344CB8AC3E}">
        <p14:creationId xmlns:p14="http://schemas.microsoft.com/office/powerpoint/2010/main" val="1443505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4" name="Shape 1384"/>
          <p:cNvPicPr preferRelativeResize="0"/>
          <p:nvPr/>
        </p:nvPicPr>
        <p:blipFill rotWithShape="1">
          <a:blip r:embed="rId3"/>
          <a:srcRect/>
          <a:stretch/>
        </p:blipFill>
        <p:spPr>
          <a:xfrm>
            <a:off x="269875" y="0"/>
            <a:ext cx="8604249" cy="685800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389"/>
        <p:cNvGrpSpPr/>
        <p:nvPr/>
      </p:nvGrpSpPr>
      <p:grpSpPr>
        <a:xfrm>
          <a:off x="0" y="0"/>
          <a:ext cx="0" cy="0"/>
          <a:chOff x="0" y="0"/>
          <a:chExt cx="0" cy="0"/>
        </a:xfrm>
      </p:grpSpPr>
      <p:pic>
        <p:nvPicPr>
          <p:cNvPr id="1390" name="Shape 1390"/>
          <p:cNvPicPr preferRelativeResize="0"/>
          <p:nvPr/>
        </p:nvPicPr>
        <p:blipFill rotWithShape="1">
          <a:blip r:embed="rId3"/>
          <a:srcRect/>
          <a:stretch/>
        </p:blipFill>
        <p:spPr>
          <a:xfrm>
            <a:off x="111125" y="0"/>
            <a:ext cx="8924925" cy="684371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10444</TotalTime>
  <Words>1519</Words>
  <Application>Microsoft Macintosh PowerPoint</Application>
  <PresentationFormat>On-screen Show (4:3)</PresentationFormat>
  <Paragraphs>139</Paragraphs>
  <Slides>32</Slides>
  <Notes>27</Notes>
  <HiddenSlides>1</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41" baseType="lpstr">
      <vt:lpstr>Arial</vt:lpstr>
      <vt:lpstr>Segoe UI Webfont</vt:lpstr>
      <vt:lpstr>11_Presentation_-_Yes_Creation_1.0[1]</vt:lpstr>
      <vt:lpstr>12_Presentation_-_Yes_Creation_1.0[1]</vt:lpstr>
      <vt:lpstr>14_Presentation_-_Yes_Creation_1.0[1]</vt:lpstr>
      <vt:lpstr>17_Presentation_-_Yes_Creation_1.0[1]</vt:lpstr>
      <vt:lpstr>18_Presentation_-_Yes_Creation_1.0[1]</vt:lpstr>
      <vt:lpstr>13_Presentation_-_Yes_Creation_1.0[1]</vt:lpstr>
      <vt:lpstr>CorelDRAW</vt:lpstr>
      <vt:lpstr>The Biblical Foundation for Adventist Education</vt:lpstr>
      <vt:lpstr>History of Method in Biblical Studies</vt:lpstr>
      <vt:lpstr>Historical-Critical Biblical Interpretation</vt:lpstr>
      <vt:lpstr>Historical-Critical Biblical Interpretation</vt:lpstr>
      <vt:lpstr>PowerPoint Presentation</vt:lpstr>
      <vt:lpstr>Historical-Critical Biblical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on Higher Criticism</vt:lpstr>
      <vt:lpstr>PowerPoint Presentation</vt:lpstr>
      <vt:lpstr>PowerPoint Presentation</vt:lpstr>
      <vt:lpstr>Reader Response Criticism</vt:lpstr>
      <vt:lpstr>PowerPoint Presentation</vt:lpstr>
      <vt:lpstr>Critical Thinking </vt:lpstr>
      <vt:lpstr>PowerPoint Presentation</vt:lpstr>
      <vt:lpstr>PowerPoint Presentation</vt:lpstr>
      <vt:lpstr>PowerPoint Presentation</vt:lpstr>
      <vt:lpstr>Summary of Biblical-Critical Methods</vt:lpstr>
      <vt:lpstr>PowerPoint Presentation</vt:lpstr>
      <vt:lpstr>Comparing Methods of Interpretation</vt:lpstr>
      <vt:lpstr>PowerPoint Presentation</vt:lpstr>
      <vt:lpstr>PowerPoint Presentation</vt:lpstr>
      <vt:lpstr>PowerPoint Presentation</vt:lpstr>
      <vt:lpstr>PowerPoint Presentation</vt:lpstr>
      <vt:lpstr>Summary of Theological Systems</vt:lpstr>
      <vt:lpstr>Results of the Era of Enlightenment</vt:lpstr>
      <vt:lpstr>Sola Scriptura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Historical-Critical Biblical Interpretation</dc:title>
  <dc:creator>Trader</dc:creator>
  <cp:lastModifiedBy>Tennyson, Sharon</cp:lastModifiedBy>
  <cp:revision>66</cp:revision>
  <dcterms:modified xsi:type="dcterms:W3CDTF">2023-06-28T15:57:24Z</dcterms:modified>
</cp:coreProperties>
</file>