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10.xml" ContentType="application/vnd.openxmlformats-officedocument.theme+xml"/>
  <Override PartName="/ppt/slideLayouts/slideLayout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687" r:id="rId1"/>
    <p:sldMasterId id="2147483688" r:id="rId2"/>
    <p:sldMasterId id="2147483690" r:id="rId3"/>
    <p:sldMasterId id="2147483691" r:id="rId4"/>
    <p:sldMasterId id="2147483693" r:id="rId5"/>
    <p:sldMasterId id="2147483694" r:id="rId6"/>
    <p:sldMasterId id="2147483712" r:id="rId7"/>
    <p:sldMasterId id="2147483713" r:id="rId8"/>
    <p:sldMasterId id="2147483714" r:id="rId9"/>
    <p:sldMasterId id="2147483715" r:id="rId10"/>
    <p:sldMasterId id="2147483727" r:id="rId11"/>
  </p:sldMasterIdLst>
  <p:notesMasterIdLst>
    <p:notesMasterId r:id="rId120"/>
  </p:notesMasterIdLst>
  <p:sldIdLst>
    <p:sldId id="258" r:id="rId12"/>
    <p:sldId id="424" r:id="rId13"/>
    <p:sldId id="259" r:id="rId14"/>
    <p:sldId id="260" r:id="rId15"/>
    <p:sldId id="379" r:id="rId16"/>
    <p:sldId id="383" r:id="rId17"/>
    <p:sldId id="381" r:id="rId18"/>
    <p:sldId id="382" r:id="rId19"/>
    <p:sldId id="262" r:id="rId20"/>
    <p:sldId id="263" r:id="rId21"/>
    <p:sldId id="385" r:id="rId22"/>
    <p:sldId id="354" r:id="rId23"/>
    <p:sldId id="265" r:id="rId24"/>
    <p:sldId id="356" r:id="rId25"/>
    <p:sldId id="267" r:id="rId26"/>
    <p:sldId id="374" r:id="rId27"/>
    <p:sldId id="268" r:id="rId28"/>
    <p:sldId id="357" r:id="rId29"/>
    <p:sldId id="418" r:id="rId30"/>
    <p:sldId id="388" r:id="rId31"/>
    <p:sldId id="389" r:id="rId32"/>
    <p:sldId id="272" r:id="rId33"/>
    <p:sldId id="273" r:id="rId34"/>
    <p:sldId id="274" r:id="rId35"/>
    <p:sldId id="358" r:id="rId36"/>
    <p:sldId id="275" r:id="rId37"/>
    <p:sldId id="390" r:id="rId38"/>
    <p:sldId id="277" r:id="rId39"/>
    <p:sldId id="278" r:id="rId40"/>
    <p:sldId id="415" r:id="rId41"/>
    <p:sldId id="279" r:id="rId42"/>
    <p:sldId id="280" r:id="rId43"/>
    <p:sldId id="359" r:id="rId44"/>
    <p:sldId id="394" r:id="rId45"/>
    <p:sldId id="360" r:id="rId46"/>
    <p:sldId id="361" r:id="rId47"/>
    <p:sldId id="284" r:id="rId48"/>
    <p:sldId id="395" r:id="rId49"/>
    <p:sldId id="286" r:id="rId50"/>
    <p:sldId id="425" r:id="rId51"/>
    <p:sldId id="370" r:id="rId52"/>
    <p:sldId id="371" r:id="rId53"/>
    <p:sldId id="422" r:id="rId54"/>
    <p:sldId id="294" r:id="rId55"/>
    <p:sldId id="295" r:id="rId56"/>
    <p:sldId id="296" r:id="rId57"/>
    <p:sldId id="297" r:id="rId58"/>
    <p:sldId id="298" r:id="rId59"/>
    <p:sldId id="399" r:id="rId60"/>
    <p:sldId id="396" r:id="rId61"/>
    <p:sldId id="397" r:id="rId62"/>
    <p:sldId id="402" r:id="rId63"/>
    <p:sldId id="405" r:id="rId64"/>
    <p:sldId id="406" r:id="rId65"/>
    <p:sldId id="407" r:id="rId66"/>
    <p:sldId id="408" r:id="rId67"/>
    <p:sldId id="301" r:id="rId68"/>
    <p:sldId id="302" r:id="rId69"/>
    <p:sldId id="303" r:id="rId70"/>
    <p:sldId id="304" r:id="rId71"/>
    <p:sldId id="305" r:id="rId72"/>
    <p:sldId id="306" r:id="rId73"/>
    <p:sldId id="416" r:id="rId74"/>
    <p:sldId id="417" r:id="rId75"/>
    <p:sldId id="308" r:id="rId76"/>
    <p:sldId id="309" r:id="rId77"/>
    <p:sldId id="310" r:id="rId78"/>
    <p:sldId id="311" r:id="rId79"/>
    <p:sldId id="312" r:id="rId80"/>
    <p:sldId id="313" r:id="rId81"/>
    <p:sldId id="314" r:id="rId82"/>
    <p:sldId id="315" r:id="rId83"/>
    <p:sldId id="316" r:id="rId84"/>
    <p:sldId id="317" r:id="rId85"/>
    <p:sldId id="318" r:id="rId86"/>
    <p:sldId id="375" r:id="rId87"/>
    <p:sldId id="319" r:id="rId88"/>
    <p:sldId id="409" r:id="rId89"/>
    <p:sldId id="410" r:id="rId90"/>
    <p:sldId id="320" r:id="rId91"/>
    <p:sldId id="321" r:id="rId92"/>
    <p:sldId id="322" r:id="rId93"/>
    <p:sldId id="323" r:id="rId94"/>
    <p:sldId id="324" r:id="rId95"/>
    <p:sldId id="325" r:id="rId96"/>
    <p:sldId id="326" r:id="rId97"/>
    <p:sldId id="327" r:id="rId98"/>
    <p:sldId id="328" r:id="rId99"/>
    <p:sldId id="329" r:id="rId100"/>
    <p:sldId id="330" r:id="rId101"/>
    <p:sldId id="331" r:id="rId102"/>
    <p:sldId id="332" r:id="rId103"/>
    <p:sldId id="333" r:id="rId104"/>
    <p:sldId id="334" r:id="rId105"/>
    <p:sldId id="335" r:id="rId106"/>
    <p:sldId id="336" r:id="rId107"/>
    <p:sldId id="337" r:id="rId108"/>
    <p:sldId id="338" r:id="rId109"/>
    <p:sldId id="339" r:id="rId110"/>
    <p:sldId id="340" r:id="rId111"/>
    <p:sldId id="341" r:id="rId112"/>
    <p:sldId id="343" r:id="rId113"/>
    <p:sldId id="342" r:id="rId114"/>
    <p:sldId id="373" r:id="rId115"/>
    <p:sldId id="346" r:id="rId116"/>
    <p:sldId id="344" r:id="rId117"/>
    <p:sldId id="347" r:id="rId118"/>
    <p:sldId id="423" r:id="rId119"/>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6694"/>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E9BCBC4-B78A-44B1-829D-EB1226B9DB18}">
  <a:tblStyle styleId="{AE9BCBC4-B78A-44B1-829D-EB1226B9DB18}" styleName="Table_0"/>
  <a:tblStyle styleId="{4DE8FCA5-C4B0-4B7F-B9AA-1E881F5B2115}" styleName="Table_1"/>
  <a:tblStyle styleId="{071F9991-EB9E-4A43-B3C1-90695671C704}" styleName="Table_2"/>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10" autoAdjust="0"/>
    <p:restoredTop sz="75268" autoAdjust="0"/>
  </p:normalViewPr>
  <p:slideViewPr>
    <p:cSldViewPr>
      <p:cViewPr varScale="1">
        <p:scale>
          <a:sx n="70" d="100"/>
          <a:sy n="70" d="100"/>
        </p:scale>
        <p:origin x="2048" y="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slide" Target="slides/slide101.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slide" Target="slides/slide102.xml"/><Relationship Id="rId118" Type="http://schemas.openxmlformats.org/officeDocument/2006/relationships/slide" Target="slides/slide107.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slide" Target="slides/slide97.xml"/><Relationship Id="rId124" Type="http://schemas.openxmlformats.org/officeDocument/2006/relationships/tableStyles" Target="tableStyles.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119" Type="http://schemas.openxmlformats.org/officeDocument/2006/relationships/slide" Target="slides/slide108.xml"/><Relationship Id="rId44" Type="http://schemas.openxmlformats.org/officeDocument/2006/relationships/slide" Target="slides/slide33.xml"/><Relationship Id="rId60" Type="http://schemas.openxmlformats.org/officeDocument/2006/relationships/slide" Target="slides/slide49.xml"/><Relationship Id="rId65" Type="http://schemas.openxmlformats.org/officeDocument/2006/relationships/slide" Target="slides/slide54.xml"/><Relationship Id="rId81" Type="http://schemas.openxmlformats.org/officeDocument/2006/relationships/slide" Target="slides/slide70.xml"/><Relationship Id="rId86" Type="http://schemas.openxmlformats.org/officeDocument/2006/relationships/slide" Target="slides/slide7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0" Type="http://schemas.openxmlformats.org/officeDocument/2006/relationships/slideMaster" Target="slideMasters/slideMaster10.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dirty="0"/>
          </a:p>
        </p:txBody>
      </p:sp>
      <p:sp>
        <p:nvSpPr>
          <p:cNvPr id="3" name="Shape 3"/>
          <p:cNvSpPr txBox="1">
            <a:spLocks noGrp="1"/>
          </p:cNvSpPr>
          <p:nvPr>
            <p:ph type="dt" idx="10"/>
          </p:nvPr>
        </p:nvSpPr>
        <p:spPr>
          <a:xfrm>
            <a:off x="3884612" y="0"/>
            <a:ext cx="2971799" cy="45720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dirty="0"/>
          </a:p>
        </p:txBody>
      </p:sp>
      <p:sp>
        <p:nvSpPr>
          <p:cNvPr id="4" name="Shape 4"/>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rnd">
            <a:solidFill>
              <a:srgbClr val="000000"/>
            </a:solidFill>
            <a:prstDash val="solid"/>
            <a:miter/>
            <a:headEnd type="none" w="med" len="med"/>
            <a:tailEnd type="none" w="med" len="med"/>
          </a:ln>
        </p:spPr>
      </p:sp>
      <p:sp>
        <p:nvSpPr>
          <p:cNvPr id="5" name="Shape 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6" name="Shape 6"/>
          <p:cNvSpPr txBox="1">
            <a:spLocks noGrp="1"/>
          </p:cNvSpPr>
          <p:nvPr>
            <p:ph type="ftr" idx="11"/>
          </p:nvPr>
        </p:nvSpPr>
        <p:spPr>
          <a:xfrm>
            <a:off x="0" y="8685211"/>
            <a:ext cx="2971799" cy="45720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dirty="0"/>
          </a:p>
        </p:txBody>
      </p:sp>
      <p:sp>
        <p:nvSpPr>
          <p:cNvPr id="7" name="Shape 7"/>
          <p:cNvSpPr txBox="1">
            <a:spLocks noGrp="1"/>
          </p:cNvSpPr>
          <p:nvPr>
            <p:ph type="sldNum" idx="12"/>
          </p:nvPr>
        </p:nvSpPr>
        <p:spPr>
          <a:xfrm>
            <a:off x="3884612" y="8685211"/>
            <a:ext cx="2971799" cy="457200"/>
          </a:xfrm>
          <a:prstGeom prst="rect">
            <a:avLst/>
          </a:prstGeom>
          <a:noFill/>
          <a:ln>
            <a:noFill/>
          </a:ln>
        </p:spPr>
        <p:txBody>
          <a:bodyPr lIns="91425" tIns="91425" rIns="91425" bIns="91425" anchor="b" anchorCtr="0"/>
          <a:lstStyle>
            <a:lvl1pPr marL="0" marR="0" indent="0" algn="r" rtl="0">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dirty="0"/>
          </a:p>
        </p:txBody>
      </p:sp>
    </p:spTree>
    <p:extLst>
      <p:ext uri="{BB962C8B-B14F-4D97-AF65-F5344CB8AC3E}">
        <p14:creationId xmlns:p14="http://schemas.microsoft.com/office/powerpoint/2010/main" val="133204472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arch.aol.com/aol/image?q=School+of+athens&amp;s_chn=wm_t19&amp;v_t=webmail-searchbox"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Shape 3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88" name="Shape 38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endParaRPr lang="en-US" sz="1800" b="1" i="0" u="none" strike="noStrike" cap="none" baseline="0" dirty="0"/>
          </a:p>
        </p:txBody>
      </p:sp>
      <p:sp>
        <p:nvSpPr>
          <p:cNvPr id="389" name="Shape 38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200" b="0" i="0" u="none" strike="noStrike" cap="none" baseline="0" dirty="0"/>
              <a:t>*</a:t>
            </a:r>
          </a:p>
        </p:txBody>
      </p:sp>
    </p:spTree>
    <p:extLst>
      <p:ext uri="{BB962C8B-B14F-4D97-AF65-F5344CB8AC3E}">
        <p14:creationId xmlns:p14="http://schemas.microsoft.com/office/powerpoint/2010/main" val="24188850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Shape 4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36" name="Shape 43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In our culture, that world view is built upon the unmovable successes of reason, science, and mathematics and experience and in so doing, we fail to recognize that we have just made them the foundation of our life.  Human kind in one way or another becomes the authority.</a:t>
            </a:r>
          </a:p>
          <a:p>
            <a:pPr marL="0" marR="0" lvl="0" indent="0" algn="l" rtl="0">
              <a:spcBef>
                <a:spcPts val="0"/>
              </a:spcBef>
              <a:buSzPct val="25000"/>
              <a:buFont typeface="Arial"/>
              <a:buNone/>
            </a:pPr>
            <a:endParaRPr lang="en-US" sz="1800" b="0" i="0" u="none" strike="noStrike" cap="none" baseline="0" dirty="0"/>
          </a:p>
        </p:txBody>
      </p:sp>
      <p:sp>
        <p:nvSpPr>
          <p:cNvPr id="437" name="Shape 43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48909501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Shape 10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1080" name="Shape 10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67443969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Shape 109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1098" name="Shape 10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6530396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Shape 10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91" name="Shape 109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Aquinas’s God began to take on the character of the Unmoved Mover of Aristotle (click) instead of the active God of the Bible. (click)  The Bible, while considered the supreme authority, (click) became encased within the philosophy of the age.</a:t>
            </a:r>
          </a:p>
          <a:p>
            <a:pPr marL="0" marR="0" lvl="0" indent="0" algn="l" rtl="0">
              <a:spcBef>
                <a:spcPts val="0"/>
              </a:spcBef>
              <a:buSzPct val="25000"/>
              <a:buFont typeface="Arial"/>
              <a:buNone/>
            </a:pPr>
            <a:endParaRPr lang="en-US" sz="1800" b="0" i="0" u="none" strike="noStrike" cap="none" baseline="0" dirty="0"/>
          </a:p>
          <a:p>
            <a:pPr marL="0" marR="0" lvl="0" indent="0" algn="l" rtl="0">
              <a:spcBef>
                <a:spcPts val="0"/>
              </a:spcBef>
              <a:buSzPct val="25000"/>
              <a:buFont typeface="Arial"/>
              <a:buNone/>
            </a:pPr>
            <a:r>
              <a:rPr lang="en-US" sz="1800" b="1" i="0" u="none" strike="noStrike" cap="none" baseline="0" dirty="0"/>
              <a:t>We will want to envelop scripture with the current philosophy with whatever we choose above for Origen.</a:t>
            </a:r>
          </a:p>
          <a:p>
            <a:pPr marL="0" marR="0" lvl="0" indent="0" algn="l" rtl="0">
              <a:spcBef>
                <a:spcPts val="0"/>
              </a:spcBef>
              <a:buSzPct val="25000"/>
              <a:buFont typeface="Arial"/>
              <a:buNone/>
            </a:pPr>
            <a:r>
              <a:rPr lang="en-US" sz="1800" b="1" i="0" u="none" strike="noStrike" cap="none" baseline="0" dirty="0"/>
              <a:t>Ed:  let me know which idea from above you prefer – waiting on David</a:t>
            </a:r>
          </a:p>
          <a:p>
            <a:pPr marL="0" marR="0" lvl="0" indent="0" algn="l" rtl="0">
              <a:spcBef>
                <a:spcPts val="0"/>
              </a:spcBef>
              <a:buSzPct val="25000"/>
              <a:buFont typeface="Arial"/>
              <a:buNone/>
            </a:pPr>
            <a:endParaRPr lang="en-US" sz="1800" b="1" i="0" u="none" strike="noStrike" cap="none" baseline="0" dirty="0"/>
          </a:p>
          <a:p>
            <a:pPr marL="0" marR="0" lvl="0" indent="0" algn="l" rtl="0">
              <a:spcBef>
                <a:spcPts val="0"/>
              </a:spcBef>
              <a:buSzPct val="25000"/>
              <a:buFont typeface="Arial"/>
              <a:buNone/>
            </a:pPr>
            <a:r>
              <a:rPr lang="en-US" sz="1800" b="1" i="0" u="none" strike="noStrike" cap="none" baseline="0" dirty="0"/>
              <a:t>I don’t see the options.</a:t>
            </a:r>
          </a:p>
          <a:p>
            <a:pPr marL="0" marR="0" lvl="0" indent="0" algn="l" rtl="0">
              <a:spcBef>
                <a:spcPts val="0"/>
              </a:spcBef>
              <a:buSzPct val="25000"/>
              <a:buFont typeface="Arial"/>
              <a:buNone/>
            </a:pPr>
            <a:endParaRPr lang="en-US" sz="1800" b="1" i="0" u="none" strike="noStrike" cap="none" baseline="0" dirty="0"/>
          </a:p>
          <a:p>
            <a:pPr marL="0" marR="0" lvl="0" indent="0" algn="l" rtl="0">
              <a:spcBef>
                <a:spcPts val="0"/>
              </a:spcBef>
              <a:buSzPct val="25000"/>
              <a:buFont typeface="Arial"/>
              <a:buNone/>
            </a:pPr>
            <a:r>
              <a:rPr lang="en-US" sz="1800" b="1" i="0" u="none" strike="noStrike" cap="none" baseline="0" dirty="0"/>
              <a:t>Whatever we decide above – will do here.</a:t>
            </a:r>
          </a:p>
        </p:txBody>
      </p:sp>
      <p:sp>
        <p:nvSpPr>
          <p:cNvPr id="1092" name="Shape 109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93561049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SzPct val="25000"/>
              <a:buFont typeface="Arial"/>
              <a:buNone/>
            </a:pPr>
            <a:r>
              <a:rPr lang="en-US" sz="1200" b="0" i="0" u="none" strike="noStrike" cap="none" baseline="0" dirty="0"/>
              <a:t>Summary – please make a slide</a:t>
            </a:r>
          </a:p>
          <a:p>
            <a:pPr marL="0" marR="0" lvl="0" indent="0" algn="l" rtl="0">
              <a:spcBef>
                <a:spcPts val="0"/>
              </a:spcBef>
              <a:buSzPct val="25000"/>
              <a:buFont typeface="Arial"/>
              <a:buNone/>
            </a:pPr>
            <a:r>
              <a:rPr lang="en-US" sz="1200" b="0" i="0" u="none" strike="noStrike" cap="none" baseline="0" dirty="0"/>
              <a:t>The epistemology of Aristotle was foundational</a:t>
            </a:r>
          </a:p>
          <a:p>
            <a:pPr marL="0" marR="0" lvl="0" indent="0" algn="l" rtl="0">
              <a:spcBef>
                <a:spcPts val="0"/>
              </a:spcBef>
              <a:buSzPct val="25000"/>
              <a:buFont typeface="Arial"/>
              <a:buNone/>
            </a:pPr>
            <a:r>
              <a:rPr lang="en-US" sz="1200" b="0" i="0" u="none" strike="noStrike" cap="none" baseline="0" dirty="0"/>
              <a:t>This was used as the basis for method in theology</a:t>
            </a:r>
          </a:p>
          <a:p>
            <a:pPr marL="0" marR="0" lvl="0" indent="0" algn="l" rtl="0">
              <a:spcBef>
                <a:spcPts val="0"/>
              </a:spcBef>
              <a:buSzPct val="25000"/>
              <a:buFont typeface="Arial"/>
              <a:buNone/>
            </a:pPr>
            <a:r>
              <a:rPr lang="en-US" sz="1200" b="0" i="0" u="none" strike="noStrike" cap="none" baseline="0" dirty="0"/>
              <a:t>Theology became an expression of the philosophy of Aristotle.</a:t>
            </a:r>
          </a:p>
          <a:p>
            <a:pPr marL="0" marR="0" lvl="0" indent="0" algn="l" rtl="0">
              <a:spcBef>
                <a:spcPts val="0"/>
              </a:spcBef>
              <a:buFont typeface="Arial"/>
              <a:buNone/>
            </a:pPr>
            <a:endParaRPr lang="en-US" sz="1200" b="0" i="0" u="none" strike="noStrike" cap="none" baseline="0" dirty="0"/>
          </a:p>
          <a:p>
            <a:endParaRPr lang="en-US" dirty="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55234738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Shape 11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21" name="Shape 112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dirty="0"/>
          </a:p>
        </p:txBody>
      </p:sp>
      <p:sp>
        <p:nvSpPr>
          <p:cNvPr id="1122" name="Shape 112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Clr>
                <a:srgbClr val="000000"/>
              </a:buClr>
              <a:buSzPct val="25000"/>
              <a:buFont typeface="Arial"/>
              <a:buNone/>
            </a:pPr>
            <a:r>
              <a:rPr lang="en-US" sz="1800" b="0" i="0" u="none" strike="noStrike" cap="none" baseline="0" dirty="0">
                <a:solidFill>
                  <a:srgbClr val="000000"/>
                </a:solidFill>
                <a:latin typeface="Arial"/>
                <a:ea typeface="Arial"/>
                <a:cs typeface="Arial"/>
                <a:sym typeface="Arial"/>
              </a:rPr>
              <a:t>*</a:t>
            </a:r>
          </a:p>
        </p:txBody>
      </p:sp>
    </p:spTree>
    <p:extLst>
      <p:ext uri="{BB962C8B-B14F-4D97-AF65-F5344CB8AC3E}">
        <p14:creationId xmlns:p14="http://schemas.microsoft.com/office/powerpoint/2010/main" val="26993770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Shape 110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marL="0" marR="0" lvl="0" indent="0" algn="l" rtl="0">
              <a:spcBef>
                <a:spcPts val="0"/>
              </a:spcBef>
              <a:buSzPct val="25000"/>
              <a:buFont typeface="Arial"/>
              <a:buNone/>
            </a:pPr>
            <a:endParaRPr b="1" dirty="0"/>
          </a:p>
        </p:txBody>
      </p:sp>
      <p:sp>
        <p:nvSpPr>
          <p:cNvPr id="1107" name="Shape 11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76298266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Shape 11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28" name="Shape 112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Note to myself – the natural world provided the structure  for understanding reality and thus for understanding theology.  This was the basic world view.  </a:t>
            </a:r>
          </a:p>
          <a:p>
            <a:pPr>
              <a:spcBef>
                <a:spcPts val="0"/>
              </a:spcBef>
              <a:buNone/>
            </a:pPr>
            <a:endParaRPr sz="1800" b="0" i="0" u="none" strike="noStrike" cap="none" baseline="0" dirty="0"/>
          </a:p>
        </p:txBody>
      </p:sp>
      <p:sp>
        <p:nvSpPr>
          <p:cNvPr id="1129" name="Shape 112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200" b="0" i="0" u="none" strike="noStrike" cap="none" baseline="0" dirty="0"/>
              <a:t>*</a:t>
            </a:r>
          </a:p>
        </p:txBody>
      </p:sp>
    </p:spTree>
    <p:extLst>
      <p:ext uri="{BB962C8B-B14F-4D97-AF65-F5344CB8AC3E}">
        <p14:creationId xmlns:p14="http://schemas.microsoft.com/office/powerpoint/2010/main" val="22590697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Shape 111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b="1" dirty="0"/>
          </a:p>
        </p:txBody>
      </p:sp>
      <p:sp>
        <p:nvSpPr>
          <p:cNvPr id="1115" name="Shape 11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783415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Shape 4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36" name="Shape 43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Notes – Humankind in one way or another becomes the foundation, the authority for our understanding of the universe including God, origins, ourselves, our destiny, etc.</a:t>
            </a:r>
          </a:p>
          <a:p>
            <a:pPr marL="0" marR="0" lvl="0" indent="0" algn="l" rtl="0">
              <a:spcBef>
                <a:spcPts val="0"/>
              </a:spcBef>
              <a:buSzPct val="25000"/>
              <a:buFont typeface="Arial"/>
              <a:buNone/>
            </a:pPr>
            <a:endParaRPr lang="en-US" sz="1800" b="1" i="0" u="none" strike="noStrike" cap="none" baseline="0" dirty="0"/>
          </a:p>
          <a:p>
            <a:pPr marL="0" marR="0" lvl="0" indent="0" algn="l" rtl="0">
              <a:spcBef>
                <a:spcPts val="0"/>
              </a:spcBef>
              <a:buFont typeface="Arial"/>
              <a:buNone/>
            </a:pPr>
            <a:endParaRPr sz="1800" b="1" i="0" u="none" strike="noStrike" cap="none" baseline="0" dirty="0"/>
          </a:p>
          <a:p>
            <a:pPr>
              <a:spcBef>
                <a:spcPts val="0"/>
              </a:spcBef>
              <a:buNone/>
            </a:pPr>
            <a:endParaRPr sz="1800" b="1" i="0" u="none" strike="noStrike" cap="none" baseline="0" dirty="0"/>
          </a:p>
        </p:txBody>
      </p:sp>
      <p:sp>
        <p:nvSpPr>
          <p:cNvPr id="437" name="Shape 43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582387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Shape 4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42" name="Shape 44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rgbClr val="000000"/>
              </a:buClr>
              <a:buSzPct val="25000"/>
              <a:buFont typeface="Arial"/>
              <a:buNone/>
            </a:pPr>
            <a:r>
              <a:rPr lang="en-US" sz="1800" b="0" i="0" u="none" strike="noStrike" cap="none" baseline="0" dirty="0">
                <a:solidFill>
                  <a:srgbClr val="000000"/>
                </a:solidFill>
              </a:rPr>
              <a:t>This seminar will call for a paradigm shift from humanism… that is, some aspect of humanity as the basis for what we know, believe, understand to God’s Word as that foundation.</a:t>
            </a:r>
          </a:p>
        </p:txBody>
      </p:sp>
      <p:sp>
        <p:nvSpPr>
          <p:cNvPr id="443" name="Shape 44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944676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Shape 4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50" name="Shape 45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…to biblical thinking.</a:t>
            </a:r>
          </a:p>
          <a:p>
            <a:pPr marL="0" marR="0" lvl="0" indent="0" algn="l" rtl="0">
              <a:spcBef>
                <a:spcPts val="0"/>
              </a:spcBef>
              <a:buFont typeface="Arial"/>
              <a:buNone/>
            </a:pPr>
            <a:endParaRPr sz="1800" b="0" i="0" u="none" strike="noStrike" cap="none" baseline="0" dirty="0"/>
          </a:p>
        </p:txBody>
      </p:sp>
      <p:sp>
        <p:nvSpPr>
          <p:cNvPr id="451" name="Shape 45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794271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Shape 4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58" name="Shape 45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rgbClr val="000000"/>
              </a:buClr>
              <a:buSzPct val="25000"/>
              <a:buFont typeface="Arial"/>
              <a:buNone/>
            </a:pPr>
            <a:r>
              <a:rPr lang="en-US" sz="1800" b="0" i="0" u="none" strike="noStrike" cap="none" baseline="0" dirty="0">
                <a:solidFill>
                  <a:srgbClr val="000000"/>
                </a:solidFill>
              </a:rPr>
              <a:t>We will only attempt a brief tour of the history of philosophy and theology and we will discuss the implications of the Bible and the writings of E. G. White for foundations for our understanding of the world.</a:t>
            </a:r>
          </a:p>
          <a:p>
            <a:pPr>
              <a:spcBef>
                <a:spcPts val="0"/>
              </a:spcBef>
              <a:buNone/>
            </a:pPr>
            <a:endParaRPr sz="1800" b="0" i="0" u="none" strike="noStrike" cap="none" baseline="0" dirty="0">
              <a:solidFill>
                <a:srgbClr val="000000"/>
              </a:solidFill>
            </a:endParaRPr>
          </a:p>
        </p:txBody>
      </p:sp>
      <p:sp>
        <p:nvSpPr>
          <p:cNvPr id="459" name="Shape 45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200" b="0" i="0" u="none" strike="noStrike" cap="none" baseline="0" dirty="0"/>
              <a:t>*</a:t>
            </a:r>
          </a:p>
        </p:txBody>
      </p:sp>
    </p:spTree>
    <p:extLst>
      <p:ext uri="{BB962C8B-B14F-4D97-AF65-F5344CB8AC3E}">
        <p14:creationId xmlns:p14="http://schemas.microsoft.com/office/powerpoint/2010/main" val="1247599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See presentations</a:t>
            </a:r>
            <a:r>
              <a:rPr lang="en-US" b="1" baseline="0" dirty="0"/>
              <a:t> by Dr. JoAnn Davidson and Dr. Richard Davidson</a:t>
            </a:r>
            <a:endParaRPr lang="en-US" b="1" dirty="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11927433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Shape 4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65" name="Shape 46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First of all – Some Terminology</a:t>
            </a:r>
          </a:p>
          <a:p>
            <a:pPr marL="0" marR="0" lvl="0" indent="0" algn="l" rtl="0">
              <a:spcBef>
                <a:spcPts val="0"/>
              </a:spcBef>
              <a:buSzPct val="25000"/>
              <a:buFont typeface="Arial"/>
              <a:buNone/>
            </a:pPr>
            <a:r>
              <a:rPr lang="en-US" sz="1800" b="0" i="0" u="none" strike="noStrike" cap="none" baseline="0" dirty="0"/>
              <a:t>Ectceteraism – a manufactured term for any system which has its foundation in humankind.</a:t>
            </a:r>
          </a:p>
        </p:txBody>
      </p:sp>
      <p:sp>
        <p:nvSpPr>
          <p:cNvPr id="466" name="Shape 46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200" b="0" i="0" u="none" strike="noStrike" cap="none" baseline="0" dirty="0"/>
              <a:t>*</a:t>
            </a:r>
          </a:p>
        </p:txBody>
      </p:sp>
    </p:spTree>
    <p:extLst>
      <p:ext uri="{BB962C8B-B14F-4D97-AF65-F5344CB8AC3E}">
        <p14:creationId xmlns:p14="http://schemas.microsoft.com/office/powerpoint/2010/main" val="2187049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Shape 4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72" name="Shape 47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endParaRPr lang="en-US" sz="1800" b="1" i="0" u="none" strike="noStrike" cap="none" baseline="0" dirty="0"/>
          </a:p>
        </p:txBody>
      </p:sp>
      <p:sp>
        <p:nvSpPr>
          <p:cNvPr id="473" name="Shape 47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200" b="0" i="0" u="none" strike="noStrike" cap="none" baseline="0" dirty="0"/>
              <a:t>*</a:t>
            </a:r>
          </a:p>
        </p:txBody>
      </p:sp>
    </p:spTree>
    <p:extLst>
      <p:ext uri="{BB962C8B-B14F-4D97-AF65-F5344CB8AC3E}">
        <p14:creationId xmlns:p14="http://schemas.microsoft.com/office/powerpoint/2010/main" val="21537291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u="none" kern="1200" dirty="0">
                <a:solidFill>
                  <a:schemeClr val="tx1"/>
                </a:solidFill>
                <a:effectLst/>
                <a:latin typeface="+mn-lt"/>
                <a:ea typeface="+mn-ea"/>
                <a:cs typeface="+mn-cs"/>
                <a:hlinkClick r:id="rId3"/>
              </a:rPr>
              <a:t>The School of Athens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u="none" kern="1200" dirty="0">
                <a:solidFill>
                  <a:schemeClr val="tx1"/>
                </a:solidFill>
                <a:effectLst/>
                <a:latin typeface="+mn-lt"/>
                <a:ea typeface="+mn-ea"/>
                <a:cs typeface="+mn-cs"/>
                <a:hlinkClick r:id="rId3"/>
              </a:rPr>
              <a:t>add description of picture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u="none" kern="1200" dirty="0">
                <a:solidFill>
                  <a:schemeClr val="tx1"/>
                </a:solidFill>
                <a:effectLst/>
                <a:latin typeface="+mn-lt"/>
                <a:ea typeface="+mn-ea"/>
                <a:cs typeface="+mn-cs"/>
                <a:hlinkClick r:id="rId3"/>
              </a:rPr>
              <a:t>Including – in Vatican – yet figures are primarily Greek philosophers.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3"/>
              </a:rPr>
              <a:t>http://search.aol.com/aol/image?q=School+of+athens&amp;s_chn=wm_t19&amp;v_t=webmail-searchbox</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dirty="0"/>
              <a:t>(picture from Museos</a:t>
            </a:r>
            <a:r>
              <a:rPr lang="en-US" baseline="0" dirty="0"/>
              <a:t> Vatican's)</a:t>
            </a:r>
            <a:endParaRPr lang="en-US" dirty="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12537427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Shape 4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80" name="Shape 4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The early church was dominated by Neo-Platonic world-view thinking. The universe was ordered by a hierarchy, from perfect eternal forms to earthly imperfect instances of these forms. </a:t>
            </a:r>
          </a:p>
          <a:p>
            <a:pPr marL="0" marR="0" lvl="0" indent="0" algn="l" rtl="0">
              <a:spcBef>
                <a:spcPts val="0"/>
              </a:spcBef>
              <a:buSzPct val="25000"/>
              <a:buFont typeface="Arial"/>
              <a:buNone/>
            </a:pPr>
            <a:endParaRPr lang="en-US" sz="1800" b="1" i="0" u="none" strike="noStrike" cap="none" baseline="0" dirty="0">
              <a:solidFill>
                <a:srgbClr val="7030A0"/>
              </a:solidFill>
            </a:endParaRPr>
          </a:p>
        </p:txBody>
      </p:sp>
      <p:sp>
        <p:nvSpPr>
          <p:cNvPr id="481" name="Shape 48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863936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Shape 39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394" name="Shape 3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1598976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Shape 4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80" name="Shape 4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rgbClr val="000000"/>
              </a:buClr>
              <a:buSzPct val="25000"/>
              <a:buFont typeface="Arial"/>
              <a:buNone/>
            </a:pPr>
            <a:r>
              <a:rPr lang="en-US" sz="1800" b="0" i="0" u="none" strike="noStrike" cap="none" baseline="0" dirty="0">
                <a:solidFill>
                  <a:srgbClr val="000000"/>
                </a:solidFill>
              </a:rPr>
              <a:t>The really real was not the material, but the eternal forms.  </a:t>
            </a:r>
          </a:p>
          <a:p>
            <a:pPr marL="0" marR="0" lvl="0" indent="0" algn="l" rtl="0">
              <a:spcBef>
                <a:spcPts val="0"/>
              </a:spcBef>
              <a:buClr>
                <a:srgbClr val="000000"/>
              </a:buClr>
              <a:buSzPct val="25000"/>
              <a:buFont typeface="Arial"/>
              <a:buNone/>
            </a:pPr>
            <a:r>
              <a:rPr lang="en-US" sz="1800" b="0" i="0" u="none" strike="noStrike" cap="none" baseline="0" dirty="0">
                <a:solidFill>
                  <a:srgbClr val="000000"/>
                </a:solidFill>
              </a:rPr>
              <a:t>Neo-Platonism was formative for the theology of the Early Christian period. The idea of the natural immortality of the soul was brought into the unsuspecting church; </a:t>
            </a:r>
          </a:p>
        </p:txBody>
      </p:sp>
      <p:sp>
        <p:nvSpPr>
          <p:cNvPr id="481" name="Shape 48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40060559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97" name="Shape 49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Knowledge emanated from the eternal forms through the hierarchy of being, </a:t>
            </a:r>
          </a:p>
          <a:p>
            <a:pPr marL="0" marR="0" lvl="0" indent="0" algn="l" rtl="0">
              <a:spcBef>
                <a:spcPts val="0"/>
              </a:spcBef>
              <a:buSzPct val="25000"/>
              <a:buFont typeface="Arial"/>
              <a:buNone/>
            </a:pPr>
            <a:endParaRPr lang="en-US" sz="1800" b="0" i="0" u="none" strike="noStrike" cap="none" baseline="0" dirty="0"/>
          </a:p>
          <a:p>
            <a:pPr marL="0" marR="0" lvl="0" indent="0" algn="l" rtl="0">
              <a:spcBef>
                <a:spcPts val="0"/>
              </a:spcBef>
              <a:buSzPct val="25000"/>
              <a:buFont typeface="Arial"/>
              <a:buNone/>
            </a:pPr>
            <a:r>
              <a:rPr lang="en-US" sz="1800" b="0" i="0" u="none" strike="noStrike" cap="none" baseline="0" dirty="0"/>
              <a:t> </a:t>
            </a:r>
          </a:p>
          <a:p>
            <a:pPr>
              <a:spcBef>
                <a:spcPts val="0"/>
              </a:spcBef>
              <a:buNone/>
            </a:pPr>
            <a:endParaRPr sz="1800" b="0" i="0" u="none" strike="noStrike" cap="none" baseline="0" dirty="0"/>
          </a:p>
        </p:txBody>
      </p:sp>
      <p:sp>
        <p:nvSpPr>
          <p:cNvPr id="498" name="Shape 49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26122577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Shape 5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06" name="Shape 50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and the goal of earthly instances was to return to the eternal form. </a:t>
            </a:r>
          </a:p>
          <a:p>
            <a:pPr marL="0" marR="0" lvl="0" indent="0" algn="l" rtl="0">
              <a:spcBef>
                <a:spcPts val="0"/>
              </a:spcBef>
              <a:buSzPct val="25000"/>
              <a:buFont typeface="Arial"/>
              <a:buNone/>
            </a:pPr>
            <a:endParaRPr lang="en-US" sz="1800" b="0" i="0" u="none" strike="noStrike" cap="none" baseline="0" dirty="0"/>
          </a:p>
          <a:p>
            <a:pPr marL="0" marR="0" lvl="0" indent="0" algn="l" rtl="0">
              <a:spcBef>
                <a:spcPts val="0"/>
              </a:spcBef>
              <a:buSzPct val="25000"/>
              <a:buFont typeface="Arial"/>
              <a:buNone/>
            </a:pPr>
            <a:endParaRPr sz="1800" b="1" i="0" u="none" strike="noStrike" cap="none" baseline="0" dirty="0"/>
          </a:p>
        </p:txBody>
      </p:sp>
      <p:sp>
        <p:nvSpPr>
          <p:cNvPr id="507" name="Shape 50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20833608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Shape 5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15" name="Shape 51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rgbClr val="000000"/>
              </a:buClr>
              <a:buSzPct val="25000"/>
              <a:buFont typeface="Arial"/>
              <a:buNone/>
            </a:pPr>
            <a:r>
              <a:rPr lang="en-US" sz="1800" b="0" i="0" u="none" strike="noStrike" cap="none" baseline="0" dirty="0">
                <a:solidFill>
                  <a:srgbClr val="000000"/>
                </a:solidFill>
              </a:rPr>
              <a:t>The goal of life – of all earthly being -  was to return to and be re-united with the eternal form from which it came</a:t>
            </a:r>
            <a:r>
              <a:rPr lang="en-US" sz="1800" b="1" i="0" u="none" strike="noStrike" cap="none" baseline="0" dirty="0">
                <a:solidFill>
                  <a:srgbClr val="000000"/>
                </a:solidFill>
              </a:rPr>
              <a:t>.  </a:t>
            </a:r>
          </a:p>
        </p:txBody>
      </p:sp>
      <p:sp>
        <p:nvSpPr>
          <p:cNvPr id="516" name="Shape 51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9957908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Shape 5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15" name="Shape 51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rgbClr val="000000"/>
              </a:buClr>
              <a:buSzPct val="25000"/>
              <a:buFont typeface="Arial"/>
              <a:buNone/>
            </a:pPr>
            <a:r>
              <a:rPr lang="en-US" sz="1800" b="0" i="0" u="none" strike="noStrike" cap="none" baseline="0" dirty="0">
                <a:solidFill>
                  <a:srgbClr val="000000"/>
                </a:solidFill>
              </a:rPr>
              <a:t>The goal of life – of all earthly being -  was to return to and be re-united with the eternal form from which it came</a:t>
            </a:r>
            <a:r>
              <a:rPr lang="en-US" sz="1800" b="1" i="0" u="none" strike="noStrike" cap="none" baseline="0" dirty="0">
                <a:solidFill>
                  <a:srgbClr val="000000"/>
                </a:solidFill>
              </a:rPr>
              <a:t>.  </a:t>
            </a:r>
            <a:endParaRPr lang="en-US" sz="1800" b="0" i="0" u="none" strike="noStrike" cap="none" baseline="0" dirty="0">
              <a:solidFill>
                <a:srgbClr val="000000"/>
              </a:solidFill>
            </a:endParaRPr>
          </a:p>
        </p:txBody>
      </p:sp>
      <p:sp>
        <p:nvSpPr>
          <p:cNvPr id="516" name="Shape 51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4486712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Shape 52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522" name="Shape 5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4207054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Shape 5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15" name="Shape 51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rgbClr val="000000"/>
              </a:buClr>
              <a:buSzPct val="25000"/>
              <a:buFont typeface="Arial"/>
              <a:buNone/>
            </a:pPr>
            <a:r>
              <a:rPr lang="en-US" sz="1800" b="0" i="0" u="none" strike="noStrike" cap="none" baseline="0" dirty="0">
                <a:solidFill>
                  <a:srgbClr val="000000"/>
                </a:solidFill>
              </a:rPr>
              <a:t>Since the body was not the essence of reality, the material body was of less consequence.  It was the soul that mattered.  The soul was eternal since it came from the eternal form and would return to it.  Since the soul partook of the essence of the universe, and since essence was eternal, the soul was immortal.</a:t>
            </a:r>
          </a:p>
          <a:p>
            <a:pPr marL="0" marR="0" lvl="0" indent="0" algn="l" rtl="0">
              <a:spcBef>
                <a:spcPts val="0"/>
              </a:spcBef>
              <a:buClr>
                <a:srgbClr val="000000"/>
              </a:buClr>
              <a:buSzPct val="25000"/>
              <a:buFont typeface="Arial"/>
              <a:buNone/>
            </a:pPr>
            <a:endParaRPr lang="en-US" sz="1800" b="0" i="0" u="none" strike="noStrike" cap="none" baseline="0" dirty="0">
              <a:solidFill>
                <a:srgbClr val="000000"/>
              </a:solidFill>
            </a:endParaRPr>
          </a:p>
        </p:txBody>
      </p:sp>
      <p:sp>
        <p:nvSpPr>
          <p:cNvPr id="516" name="Shape 51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5442459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Shape 53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538" name="Shape 5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1283470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Shape 5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48" name="Shape 54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rgbClr val="000000"/>
              </a:buClr>
              <a:buSzPct val="25000"/>
              <a:buFont typeface="Arial"/>
              <a:buNone/>
            </a:pPr>
            <a:r>
              <a:rPr lang="en-US" sz="1800" b="0" i="0" u="none" strike="noStrike" cap="none" baseline="0" dirty="0">
                <a:solidFill>
                  <a:srgbClr val="000000"/>
                </a:solidFill>
              </a:rPr>
              <a:t>Thus Mary, the Church and the saints were essential intermediaries to our relation with God.</a:t>
            </a:r>
          </a:p>
          <a:p>
            <a:pPr>
              <a:spcBef>
                <a:spcPts val="0"/>
              </a:spcBef>
              <a:buNone/>
            </a:pPr>
            <a:endParaRPr sz="1800" b="1" i="0" u="none" strike="noStrike" cap="none" baseline="0" dirty="0">
              <a:solidFill>
                <a:srgbClr val="000000"/>
              </a:solidFill>
            </a:endParaRPr>
          </a:p>
        </p:txBody>
      </p:sp>
      <p:sp>
        <p:nvSpPr>
          <p:cNvPr id="549" name="Shape 54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4635580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Origen – from Alexandria, a Greek city with Neo-Platonic</a:t>
            </a:r>
            <a:r>
              <a:rPr lang="en-US" baseline="0" dirty="0"/>
              <a:t> world view – </a:t>
            </a:r>
          </a:p>
          <a:p>
            <a:r>
              <a:rPr lang="en-US" baseline="0" dirty="0"/>
              <a:t>Converted to Christianity, brought his world view with him.</a:t>
            </a: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prstClr val="white"/>
                </a:solidFill>
                <a:latin typeface="Calibri"/>
                <a:ea typeface="+mn-ea"/>
                <a:cs typeface="+mn-cs"/>
              </a:rPr>
              <a:t>Reference:  Origen, Illustration from "Les Vrais Portraits Et Vies Des Hommes Illustres" by André Thévet</a:t>
            </a:r>
            <a:endParaRPr lang="en-US" sz="1200" kern="1200" dirty="0">
              <a:solidFill>
                <a:prstClr val="white"/>
              </a:solidFill>
              <a:latin typeface="Calibri"/>
              <a:ea typeface="+mn-ea"/>
              <a:cs typeface="+mn-cs"/>
            </a:endParaRPr>
          </a:p>
          <a:p>
            <a:endParaRPr lang="en-US" b="0" dirty="0"/>
          </a:p>
        </p:txBody>
      </p:sp>
      <p:sp>
        <p:nvSpPr>
          <p:cNvPr id="4" name="Slide Number Placeholder 3"/>
          <p:cNvSpPr>
            <a:spLocks noGrp="1"/>
          </p:cNvSpPr>
          <p:nvPr>
            <p:ph type="sldNum" sz="quarter" idx="10"/>
          </p:nvPr>
        </p:nvSpPr>
        <p:spPr/>
        <p:txBody>
          <a:bodyPr/>
          <a:lstStyle/>
          <a:p>
            <a:fld id="{45358787-24C3-477A-9B41-4F68154F686D}" type="slidenum">
              <a:rPr lang="en-US" smtClean="0">
                <a:solidFill>
                  <a:prstClr val="black"/>
                </a:solidFill>
                <a:latin typeface="Calibri"/>
              </a:rPr>
              <a:pPr/>
              <a:t>29</a:t>
            </a:fld>
            <a:endParaRPr lang="en-US" dirty="0">
              <a:solidFill>
                <a:prstClr val="black"/>
              </a:solidFill>
              <a:latin typeface="Calibri"/>
            </a:endParaRPr>
          </a:p>
        </p:txBody>
      </p:sp>
    </p:spTree>
    <p:extLst>
      <p:ext uri="{BB962C8B-B14F-4D97-AF65-F5344CB8AC3E}">
        <p14:creationId xmlns:p14="http://schemas.microsoft.com/office/powerpoint/2010/main" val="3719594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00" name="Shape 40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Epistemology is the path we take. Our destination is determined by our epistemology. It also determines the destiny of our students.</a:t>
            </a:r>
          </a:p>
        </p:txBody>
      </p:sp>
      <p:sp>
        <p:nvSpPr>
          <p:cNvPr id="401" name="Shape 40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22351868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Shape 5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60" name="Shape 56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Origen was strongly influenced by his time, especially by Neo-Platonism and its attendant method--the allegorical method of interpretation introduced by the Jew, Philo as a method for the study of the Old Testament was broadened to include the New Testament writings.</a:t>
            </a:r>
          </a:p>
          <a:p>
            <a:pPr>
              <a:spcBef>
                <a:spcPts val="0"/>
              </a:spcBef>
              <a:buNone/>
            </a:pPr>
            <a:endParaRPr sz="1800" b="0" i="0" u="none" strike="noStrike" cap="none" baseline="0" dirty="0"/>
          </a:p>
        </p:txBody>
      </p:sp>
      <p:sp>
        <p:nvSpPr>
          <p:cNvPr id="561" name="Shape 56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9542537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Shape 5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67" name="Shape 56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1" i="0" u="none" strike="noStrike" cap="none" baseline="0" dirty="0"/>
              <a:t>There might be some way of depicting this</a:t>
            </a:r>
          </a:p>
          <a:p>
            <a:pPr marL="0" marR="0" lvl="0" indent="0" algn="l" rtl="0">
              <a:spcBef>
                <a:spcPts val="0"/>
              </a:spcBef>
              <a:buSzPct val="25000"/>
              <a:buFont typeface="Arial"/>
              <a:buNone/>
            </a:pPr>
            <a:r>
              <a:rPr lang="en-US" sz="1800" b="0" i="0" u="none" strike="noStrike" cap="none" baseline="0" dirty="0"/>
              <a:t>Ed:  see next slide for my idea of how to depict this.  In the notes section it tells you where to click.  Put it in presentation mode to see the animation.</a:t>
            </a:r>
          </a:p>
        </p:txBody>
      </p:sp>
      <p:sp>
        <p:nvSpPr>
          <p:cNvPr id="568" name="Shape 56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200" b="0" i="0" u="none" strike="noStrike" cap="none" baseline="0" dirty="0"/>
              <a:t>*</a:t>
            </a:r>
          </a:p>
        </p:txBody>
      </p:sp>
    </p:spTree>
    <p:extLst>
      <p:ext uri="{BB962C8B-B14F-4D97-AF65-F5344CB8AC3E}">
        <p14:creationId xmlns:p14="http://schemas.microsoft.com/office/powerpoint/2010/main" val="39868240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a:solidFill>
                  <a:srgbClr val="EAEAEA"/>
                </a:solidFill>
                <a:latin typeface="+mn-lt"/>
                <a:ea typeface="Arial"/>
                <a:cs typeface="Arial"/>
                <a:sym typeface="Arial"/>
              </a:rPr>
              <a:t>As we have seen, (click) Neo-Platonism  held to the dual concept of eternal realities and their reflection in earthly forms.  (click) This influenced their understanding and interpretation of literature. (click)  Literature  had four possible meaning ranging from  a literal meaning, through and more importantly(click) an allegorical or spiritual interpretation.</a:t>
            </a:r>
          </a:p>
          <a:p>
            <a:r>
              <a:rPr lang="en-US" b="1" dirty="0"/>
              <a:t>If possible, re-arrange so that text is on the left</a:t>
            </a:r>
            <a:r>
              <a:rPr lang="en-US" b="1" baseline="0" dirty="0"/>
              <a:t> going to the right is the literal at the bottom and allegorical at the top.</a:t>
            </a:r>
          </a:p>
          <a:p>
            <a:r>
              <a:rPr lang="en-US" b="0" baseline="0" dirty="0"/>
              <a:t>Ed:  I’m not sure what you’re saying here. I’ll try something on the next slide, but let me know if you want something different.</a:t>
            </a:r>
            <a:endParaRPr lang="en-US" b="0" dirty="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18652672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a:solidFill>
                  <a:srgbClr val="EAEAEA"/>
                </a:solidFill>
                <a:latin typeface="+mn-lt"/>
                <a:ea typeface="Arial"/>
                <a:cs typeface="Arial"/>
                <a:sym typeface="Arial"/>
              </a:rPr>
              <a:t>As we have seen, Neo-Platonism  held to the dual concept of eternal realities and their reflection in earthly forms.  (click) This influenced their understanding and interpretation of literature. (click)  Literature  had four possible meaning ranging from  a literal meaning, through and more importantly(click) an allegorical or spiritual interpretation.</a:t>
            </a:r>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18652672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Shape 5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75" name="Shape 57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Origen’s concept of Scripture (click) paralleled the secular, Neo-Platonic concept (click) of the nature of literature (click)</a:t>
            </a:r>
          </a:p>
          <a:p>
            <a:pPr marL="0" marR="0" lvl="0" indent="0" algn="l" rtl="0">
              <a:spcBef>
                <a:spcPts val="0"/>
              </a:spcBef>
              <a:buSzPct val="25000"/>
              <a:buFont typeface="Arial"/>
              <a:buNone/>
            </a:pPr>
            <a:endParaRPr lang="en-US" sz="1800" b="0" i="0" u="none" strike="noStrike" cap="none" baseline="0" dirty="0"/>
          </a:p>
          <a:p>
            <a:pPr marL="0" marR="0" lvl="0" indent="0" algn="l" rtl="0">
              <a:spcBef>
                <a:spcPts val="0"/>
              </a:spcBef>
              <a:buSzPct val="25000"/>
              <a:buFont typeface="Arial"/>
              <a:buNone/>
            </a:pPr>
            <a:r>
              <a:rPr lang="en-US" sz="1800" b="1" i="0" u="none" strike="noStrike" cap="none" baseline="0" dirty="0"/>
              <a:t>Notice statue of Plato  http://www.wisegeek.org/what-is-the-allegory-of-the-cave.htm</a:t>
            </a:r>
          </a:p>
          <a:p>
            <a:pPr marL="0" marR="0" lvl="0" indent="0" algn="l" rtl="0">
              <a:spcBef>
                <a:spcPts val="0"/>
              </a:spcBef>
              <a:buFont typeface="Arial"/>
              <a:buNone/>
            </a:pPr>
            <a:endParaRPr sz="1800" b="0" i="0" u="none" strike="noStrike" cap="none" baseline="0" dirty="0"/>
          </a:p>
          <a:p>
            <a:pPr marL="0" marR="0" lvl="0" indent="0" algn="l" rtl="0">
              <a:spcBef>
                <a:spcPts val="0"/>
              </a:spcBef>
              <a:buSzPct val="25000"/>
              <a:buFont typeface="Arial"/>
              <a:buNone/>
            </a:pPr>
            <a:r>
              <a:rPr lang="en-US" sz="1800" b="1" i="0" u="none" strike="noStrike" cap="none" baseline="0" dirty="0"/>
              <a:t>I don’t know if there is some way of depicting Neo-Platonism.  I think this illustration conflicts with the latter one where enlightenment theology reflects man’s self concept.  </a:t>
            </a:r>
          </a:p>
          <a:p>
            <a:pPr marL="0" marR="0" lvl="0" indent="0" algn="l" rtl="0">
              <a:spcBef>
                <a:spcPts val="0"/>
              </a:spcBef>
              <a:buSzPct val="25000"/>
              <a:buFont typeface="Arial"/>
              <a:buNone/>
            </a:pPr>
            <a:r>
              <a:rPr lang="en-US" sz="1800" b="1" i="0" u="none" strike="noStrike" cap="none" baseline="0" dirty="0"/>
              <a:t>Might be something in Plato that will give us some ideas – the shadow in the cave??</a:t>
            </a:r>
          </a:p>
          <a:p>
            <a:pPr marL="0" marR="0" lvl="0" indent="0" algn="l" rtl="0">
              <a:spcBef>
                <a:spcPts val="0"/>
              </a:spcBef>
              <a:buSzPct val="25000"/>
              <a:buFont typeface="Arial"/>
              <a:buNone/>
            </a:pPr>
            <a:endParaRPr lang="en-US" sz="1800" b="1" i="0" u="none" strike="noStrike" cap="none" baseline="0" dirty="0"/>
          </a:p>
          <a:p>
            <a:pPr marL="0" marR="0" lvl="0" indent="0" algn="l" rtl="0">
              <a:spcBef>
                <a:spcPts val="0"/>
              </a:spcBef>
              <a:buSzPct val="25000"/>
              <a:buFont typeface="Arial"/>
              <a:buNone/>
            </a:pPr>
            <a:r>
              <a:rPr lang="en-US" sz="1800" b="1" i="0" u="none" strike="noStrike" cap="none" baseline="0" dirty="0"/>
              <a:t>Let’s keep this in case we can use it http://us.yhs4.search.yahoo.com/yhs/search;_ylt=A0LEV7oX6MtTpEYAaM2l87UF?p=plato%2C+shadoes+in+the+cave&amp;fr=sfp&amp;fr2=&amp;type=W3i_SP%2C203%2C0_0%2CStartPage%2C20140207%2C20033%2C0%2C25%2C0&amp;hspart=w3i&amp;hsimp=yhs-syctransfer&amp;iscqry=</a:t>
            </a:r>
          </a:p>
          <a:p>
            <a:pPr marL="0" marR="0" lvl="0" indent="0" algn="l" rtl="0">
              <a:spcBef>
                <a:spcPts val="0"/>
              </a:spcBef>
              <a:buSzPct val="25000"/>
              <a:buFont typeface="Arial"/>
              <a:buNone/>
            </a:pPr>
            <a:endParaRPr lang="en-US" sz="1800" b="1" i="0" u="none" strike="noStrike" cap="none" baseline="0" dirty="0"/>
          </a:p>
          <a:p>
            <a:pPr marL="0" marR="0" lvl="0" indent="0" algn="l" rtl="0">
              <a:spcBef>
                <a:spcPts val="0"/>
              </a:spcBef>
              <a:buSzPct val="25000"/>
              <a:buFont typeface="Arial"/>
              <a:buNone/>
            </a:pPr>
            <a:r>
              <a:rPr lang="en-US" sz="1800" b="1" i="0" u="none" strike="noStrike" cap="none" baseline="0" dirty="0"/>
              <a:t>http://en.wikipedia.org/wiki/Allegory_of_the_Cave</a:t>
            </a:r>
          </a:p>
          <a:p>
            <a:pPr marL="0" marR="0" lvl="0" indent="0" algn="l" rtl="0">
              <a:spcBef>
                <a:spcPts val="0"/>
              </a:spcBef>
              <a:buSzPct val="25000"/>
              <a:buFont typeface="Arial"/>
              <a:buNone/>
            </a:pPr>
            <a:endParaRPr lang="en-US" sz="1800" b="1" i="0" u="none" strike="noStrike" cap="none" baseline="0" dirty="0"/>
          </a:p>
          <a:p>
            <a:pPr marL="0" marR="0" lvl="0" indent="0" algn="l" rtl="0">
              <a:spcBef>
                <a:spcPts val="0"/>
              </a:spcBef>
              <a:buSzPct val="25000"/>
              <a:buFont typeface="Arial"/>
              <a:buNone/>
            </a:pPr>
            <a:r>
              <a:rPr lang="en-US" sz="1800" b="1" i="0" u="none" strike="noStrike" cap="none" baseline="0" dirty="0"/>
              <a:t>http://www.historyguide.org/intellect/allegory.html</a:t>
            </a:r>
          </a:p>
          <a:p>
            <a:pPr marL="0" marR="0" lvl="0" indent="0" algn="l" rtl="0">
              <a:spcBef>
                <a:spcPts val="0"/>
              </a:spcBef>
              <a:buSzPct val="25000"/>
              <a:buFont typeface="Arial"/>
              <a:buNone/>
            </a:pPr>
            <a:endParaRPr lang="en-US" sz="1800" b="1" i="0" u="none" strike="noStrike" cap="none" baseline="0" dirty="0"/>
          </a:p>
          <a:p>
            <a:pPr marL="0" marR="0" lvl="0" indent="0" algn="l" rtl="0">
              <a:spcBef>
                <a:spcPts val="0"/>
              </a:spcBef>
              <a:buSzPct val="25000"/>
              <a:buFont typeface="Arial"/>
              <a:buNone/>
            </a:pPr>
            <a:r>
              <a:rPr lang="en-US" sz="1800" b="1" i="0" u="none" strike="noStrike" cap="none" baseline="0" dirty="0"/>
              <a:t>https://www.youtube.com/watch?v=K_7W-Bmu3wo</a:t>
            </a:r>
          </a:p>
          <a:p>
            <a:pPr marL="0" marR="0" lvl="0" indent="0" algn="l" rtl="0">
              <a:spcBef>
                <a:spcPts val="0"/>
              </a:spcBef>
              <a:buSzPct val="25000"/>
              <a:buFont typeface="Arial"/>
              <a:buNone/>
            </a:pPr>
            <a:endParaRPr lang="en-US" sz="1800" b="1" i="0" u="none" strike="noStrike" cap="none" baseline="0" dirty="0"/>
          </a:p>
          <a:p>
            <a:pPr marL="0" marR="0" lvl="0" indent="0" algn="l" rtl="0">
              <a:spcBef>
                <a:spcPts val="0"/>
              </a:spcBef>
              <a:buSzPct val="25000"/>
              <a:buFont typeface="Arial"/>
              <a:buNone/>
            </a:pPr>
            <a:r>
              <a:rPr lang="en-US" sz="1800" b="1" i="0" u="none" strike="noStrike" cap="none" baseline="0" dirty="0"/>
              <a:t>http://www.wisegeek.org/what-is-the-allegory-of-the-cave.htm</a:t>
            </a:r>
          </a:p>
        </p:txBody>
      </p:sp>
      <p:sp>
        <p:nvSpPr>
          <p:cNvPr id="576" name="Shape 57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1866698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a:t>…namely that there are four basic levels of meaning, for all practical purposes, summarized as two—the literal, and the figurative, allegorical, or spiritual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cap="none" baseline="0" dirty="0"/>
          </a:p>
          <a:p>
            <a:endParaRPr lang="en-US" dirty="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17508811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Shape 6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01" name="Shape 60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When a literal meaning would be out of harmony with that which is worthy of God, would make an interpretation impossible (based upon the contemporary thinking of the age), or when a literal meaning would not otherwise be in harmony with other passages of Scripture… then one must seek an allegorical meaning</a:t>
            </a:r>
          </a:p>
          <a:p>
            <a:pPr>
              <a:spcBef>
                <a:spcPts val="0"/>
              </a:spcBef>
              <a:buNone/>
            </a:pPr>
            <a:endParaRPr sz="1800" b="0" i="0" u="none" strike="noStrike" cap="none" baseline="0" dirty="0"/>
          </a:p>
        </p:txBody>
      </p:sp>
      <p:sp>
        <p:nvSpPr>
          <p:cNvPr id="602" name="Shape 60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5567499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17508811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Shape 6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20" name="Shape 62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Origin’s  intention was to use the Bible as the authority for his theology.</a:t>
            </a:r>
          </a:p>
        </p:txBody>
      </p:sp>
      <p:sp>
        <p:nvSpPr>
          <p:cNvPr id="621" name="Shape 62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3998142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Shape 6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28" name="Shape 62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But because he accepted uncritically the hermeneutics of his time, the Bible became a neo-platonic book.</a:t>
            </a:r>
          </a:p>
        </p:txBody>
      </p:sp>
      <p:sp>
        <p:nvSpPr>
          <p:cNvPr id="629" name="Shape 629"/>
          <p:cNvSpPr txBox="1"/>
          <p:nvPr/>
        </p:nvSpPr>
        <p:spPr>
          <a:xfrm>
            <a:off x="3884612" y="8685211"/>
            <a:ext cx="2971799" cy="457200"/>
          </a:xfrm>
          <a:prstGeom prst="rect">
            <a:avLst/>
          </a:prstGeom>
          <a:noFill/>
          <a:ln>
            <a:noFill/>
          </a:ln>
        </p:spPr>
        <p:txBody>
          <a:bodyPr lIns="91425" tIns="45700" rIns="91425" bIns="45700" anchor="b" anchorCtr="0">
            <a:noAutofit/>
          </a:bodyPr>
          <a:lstStyle/>
          <a:p>
            <a:pPr algn="r">
              <a:buSzPct val="25000"/>
              <a:buFont typeface="Arial"/>
              <a:buNone/>
            </a:pPr>
            <a:r>
              <a:rPr lang="en-US" sz="1800" dirty="0"/>
              <a:t>*</a:t>
            </a:r>
          </a:p>
        </p:txBody>
      </p:sp>
    </p:spTree>
    <p:extLst>
      <p:ext uri="{BB962C8B-B14F-4D97-AF65-F5344CB8AC3E}">
        <p14:creationId xmlns:p14="http://schemas.microsoft.com/office/powerpoint/2010/main" val="1884402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00" name="Shape 40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endParaRPr lang="en-US" sz="1800" b="0" i="0" u="none" strike="noStrike" cap="none" baseline="0" dirty="0"/>
          </a:p>
        </p:txBody>
      </p:sp>
      <p:sp>
        <p:nvSpPr>
          <p:cNvPr id="401" name="Shape 40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28223037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21847217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bg1"/>
                </a:solidFill>
              </a:rPr>
              <a:t>Ed – EGW quote - compromise</a:t>
            </a:r>
          </a:p>
          <a:p>
            <a:endParaRPr lang="en-US" dirty="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21847217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txBox="1"/>
          <p:nvPr/>
        </p:nvSpPr>
        <p:spPr>
          <a:xfrm>
            <a:off x="3884612" y="8685211"/>
            <a:ext cx="2971799" cy="457200"/>
          </a:xfrm>
          <a:prstGeom prst="rect">
            <a:avLst/>
          </a:prstGeom>
          <a:noFill/>
          <a:ln>
            <a:noFill/>
          </a:ln>
        </p:spPr>
        <p:txBody>
          <a:bodyPr lIns="91425" tIns="45700" rIns="91425" bIns="45700" anchor="b" anchorCtr="0">
            <a:noAutofit/>
          </a:bodyPr>
          <a:lstStyle/>
          <a:p>
            <a:pPr algn="r">
              <a:buSzPct val="25000"/>
              <a:buFont typeface="Arial"/>
              <a:buNone/>
            </a:pPr>
            <a:r>
              <a:rPr lang="en-US" sz="1800" dirty="0"/>
              <a:t>*</a:t>
            </a:r>
          </a:p>
        </p:txBody>
      </p:sp>
      <p:sp>
        <p:nvSpPr>
          <p:cNvPr id="165" name="Shape 1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6" name="Shape 16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lang="en-US" b="1" dirty="0"/>
          </a:p>
        </p:txBody>
      </p:sp>
    </p:spTree>
    <p:extLst>
      <p:ext uri="{BB962C8B-B14F-4D97-AF65-F5344CB8AC3E}">
        <p14:creationId xmlns:p14="http://schemas.microsoft.com/office/powerpoint/2010/main" val="17536153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Shape 6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81" name="Shape 68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a:t>A basic change in concept of the authority of Scripture took place in the middle ages. (click for picture of Bible) Up to that point, theologians intended, in spite of their Platonism, to be Biblically faithful to Scripture.  (click for philosophy statue)  However, with the introduction of Aristotle in the eleventh century, the authority of philosophy became more predominant, (click to remove Bible) and at times replaced that of Scripture altogether.</a:t>
            </a:r>
          </a:p>
        </p:txBody>
      </p:sp>
      <p:sp>
        <p:nvSpPr>
          <p:cNvPr id="682" name="Shape 68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7499751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Shape 68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688" name="Shape 6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6843790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Shape 69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dirty="0"/>
              <a:t>Ed:  Do you want an</a:t>
            </a:r>
            <a:r>
              <a:rPr lang="en-US" baseline="0" dirty="0"/>
              <a:t> introductory slide for Anselm with timeline/century and picture? If so, what century?</a:t>
            </a:r>
            <a:endParaRPr dirty="0"/>
          </a:p>
        </p:txBody>
      </p:sp>
      <p:sp>
        <p:nvSpPr>
          <p:cNvPr id="694" name="Shape 6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9422064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Shape 69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700" name="Shape 7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7341415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Shape 7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07" name="Shape 70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The ontological argument for the existence of God arose out of a definition of God:  God is a being than which nothing greater can be conceived. </a:t>
            </a:r>
          </a:p>
          <a:p>
            <a:pPr marL="0" marR="0" lvl="0" indent="0" algn="l" rtl="0">
              <a:spcBef>
                <a:spcPts val="0"/>
              </a:spcBef>
              <a:buSzPct val="25000"/>
              <a:buFont typeface="Arial"/>
              <a:buNone/>
            </a:pPr>
            <a:endParaRPr lang="en-US" sz="1800" b="0" i="0" u="none" strike="noStrike" cap="none" baseline="0" dirty="0"/>
          </a:p>
        </p:txBody>
      </p:sp>
      <p:sp>
        <p:nvSpPr>
          <p:cNvPr id="708" name="Shape 70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7240270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a:t>
            </a:r>
            <a:r>
              <a:rPr lang="en-US" baseline="0" dirty="0"/>
              <a:t> is the greatest being.  (click for bar and bubble) It is not possible for anything greater (above the line) to exist…</a:t>
            </a:r>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9788243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Shape 7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07" name="Shape 70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r>
              <a:rPr lang="en-US" sz="1800" b="0" i="0" u="none" strike="noStrike" cap="none" baseline="0" dirty="0"/>
              <a:t>Even the fool who says in his heart there is no God has in his mind the idea of the greatest being.</a:t>
            </a:r>
            <a:endParaRPr sz="1800" b="0" i="0" u="none" strike="noStrike" cap="none" baseline="0" dirty="0"/>
          </a:p>
        </p:txBody>
      </p:sp>
      <p:sp>
        <p:nvSpPr>
          <p:cNvPr id="708" name="Shape 70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697953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Shape 4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12" name="Shape 41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This in turn has implications for our self understanding, the purpose of our existence, our knowledge of the world in which we live, our concept of what the universe is like, and finally, who God is. </a:t>
            </a:r>
          </a:p>
        </p:txBody>
      </p:sp>
      <p:sp>
        <p:nvSpPr>
          <p:cNvPr id="413" name="Shape 41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7783096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Shape 7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07" name="Shape 70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The question is whether such a being exists in reality.</a:t>
            </a:r>
          </a:p>
          <a:p>
            <a:pPr marL="0" marR="0" lvl="0" indent="0" algn="l" rtl="0">
              <a:spcBef>
                <a:spcPts val="0"/>
              </a:spcBef>
              <a:buFont typeface="Arial"/>
              <a:buNone/>
            </a:pPr>
            <a:endParaRPr sz="1800" b="0" i="0" u="none" strike="noStrike" cap="none" baseline="0" dirty="0"/>
          </a:p>
        </p:txBody>
      </p:sp>
      <p:sp>
        <p:nvSpPr>
          <p:cNvPr id="708" name="Shape 70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9405084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EAEAEA"/>
                </a:solidFill>
              </a:rPr>
              <a:t>To deny existence to this greatest being would be a contradiction in terms</a:t>
            </a:r>
            <a:endParaRPr lang="en-US" dirty="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9788243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EAEAEA"/>
                </a:solidFill>
              </a:rPr>
              <a:t>For if such</a:t>
            </a:r>
            <a:r>
              <a:rPr lang="en-US" sz="1200" baseline="0" dirty="0">
                <a:solidFill>
                  <a:srgbClr val="EAEAEA"/>
                </a:solidFill>
              </a:rPr>
              <a:t> an object does not exist…</a:t>
            </a:r>
            <a:endParaRPr lang="en-US" dirty="0"/>
          </a:p>
          <a:p>
            <a:endParaRPr lang="en-US" dirty="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9788243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EAEAEA"/>
                </a:solidFill>
              </a:rPr>
              <a:t>then we CAN think of another being which is greater by reason of existence than the being of which nothing greater can be conceived.</a:t>
            </a:r>
            <a:endParaRPr lang="en-US" dirty="0"/>
          </a:p>
          <a:p>
            <a:endParaRPr lang="en-US" dirty="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9788243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9788243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SzPct val="25000"/>
              <a:buFont typeface="Arial"/>
              <a:buNone/>
            </a:pPr>
            <a:r>
              <a:rPr lang="en-US" sz="1200" b="0" i="0" u="none" strike="noStrike" cap="none" baseline="0" dirty="0"/>
              <a:t>Such a conclusion would be contradictory and absurd. Therefore the being of which nothing greater can be conceived must exist in reality.</a:t>
            </a:r>
          </a:p>
          <a:p>
            <a:pPr>
              <a:spcBef>
                <a:spcPts val="0"/>
              </a:spcBef>
              <a:buNone/>
            </a:pPr>
            <a:endParaRPr lang="en-US" sz="1200" b="0" i="0" u="none" strike="noStrike" cap="none" baseline="0" dirty="0"/>
          </a:p>
          <a:p>
            <a:endParaRPr lang="en-US" dirty="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9788243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Shape 7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34" name="Shape 73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Anselm’s argument was framed within a thought world which assumed a necessary relationship between thought processes and reality. (click) What is conceivable of necessity exists in reality and in God</a:t>
            </a:r>
          </a:p>
          <a:p>
            <a:pPr>
              <a:spcBef>
                <a:spcPts val="0"/>
              </a:spcBef>
              <a:buNone/>
            </a:pPr>
            <a:endParaRPr sz="1800" b="0" i="0" u="none" strike="noStrike" cap="none" baseline="0" dirty="0"/>
          </a:p>
        </p:txBody>
      </p:sp>
      <p:sp>
        <p:nvSpPr>
          <p:cNvPr id="735" name="Shape 735"/>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8924301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Shape 7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41" name="Shape 74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Have picture of the thinker– and representation of God – above.</a:t>
            </a:r>
          </a:p>
          <a:p>
            <a:pPr marL="0" marR="0" lvl="0" indent="0" algn="l" rtl="0">
              <a:spcBef>
                <a:spcPts val="0"/>
              </a:spcBef>
              <a:buSzPct val="25000"/>
              <a:buFont typeface="Arial"/>
              <a:buNone/>
            </a:pPr>
            <a:r>
              <a:rPr lang="en-US" sz="1800" b="0" i="0" u="none" strike="noStrike" cap="none" baseline="0" dirty="0"/>
              <a:t>Can we somehow use the representation of God that you have in slide 30 in place of God.</a:t>
            </a:r>
          </a:p>
          <a:p>
            <a:pPr marL="0" marR="0" lvl="0" indent="0" algn="l" rtl="0">
              <a:spcBef>
                <a:spcPts val="0"/>
              </a:spcBef>
              <a:buSzPct val="25000"/>
              <a:buFont typeface="Arial"/>
              <a:buNone/>
            </a:pPr>
            <a:r>
              <a:rPr lang="en-US" sz="1800" b="0" i="0" u="none" strike="noStrike" cap="none" baseline="0" dirty="0"/>
              <a:t>Ed:  At least at one point, the representation of God on slide 30 was this picture of heaven/clouds.  Is this what you meant?</a:t>
            </a:r>
          </a:p>
          <a:p>
            <a:pPr marL="0" marR="0" lvl="0" indent="0" algn="l" rtl="0">
              <a:spcBef>
                <a:spcPts val="0"/>
              </a:spcBef>
              <a:buSzPct val="25000"/>
              <a:buFont typeface="Arial"/>
              <a:buNone/>
            </a:pPr>
            <a:r>
              <a:rPr lang="en-US" sz="1800" b="1" i="0" u="none" strike="noStrike" cap="none" baseline="0" dirty="0"/>
              <a:t>Was thinking of Zeus</a:t>
            </a:r>
          </a:p>
        </p:txBody>
      </p:sp>
      <p:sp>
        <p:nvSpPr>
          <p:cNvPr id="742" name="Shape 74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200" b="0" i="0" u="none" strike="noStrike" cap="none" baseline="0" dirty="0"/>
              <a:t>*</a:t>
            </a:r>
          </a:p>
        </p:txBody>
      </p:sp>
    </p:spTree>
    <p:extLst>
      <p:ext uri="{BB962C8B-B14F-4D97-AF65-F5344CB8AC3E}">
        <p14:creationId xmlns:p14="http://schemas.microsoft.com/office/powerpoint/2010/main" val="24602384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Shape 7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48" name="Shape 74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dirty="0"/>
          </a:p>
        </p:txBody>
      </p:sp>
      <p:sp>
        <p:nvSpPr>
          <p:cNvPr id="749" name="Shape 74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2335102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Shape 7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56" name="Shape 75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dirty="0"/>
          </a:p>
        </p:txBody>
      </p:sp>
      <p:sp>
        <p:nvSpPr>
          <p:cNvPr id="757" name="Shape 75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958739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Shape 4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12" name="Shape 41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When our epistemology changes…(click)</a:t>
            </a:r>
          </a:p>
        </p:txBody>
      </p:sp>
      <p:sp>
        <p:nvSpPr>
          <p:cNvPr id="413" name="Shape 41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6490120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Shape 76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
        <p:nvSpPr>
          <p:cNvPr id="763" name="Shape 7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64" name="Shape 76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dirty="0"/>
          </a:p>
        </p:txBody>
      </p:sp>
      <p:sp>
        <p:nvSpPr>
          <p:cNvPr id="765" name="Shape 765"/>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3342454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Shape 77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
        <p:nvSpPr>
          <p:cNvPr id="771" name="Shape 7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72" name="Shape 77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r>
              <a:rPr lang="en-US" dirty="0"/>
              <a:t>Who is the God of design.  Apart from the Bible, there are many answers to that question.  Philosophically, it is impossible to discern between them.</a:t>
            </a:r>
            <a:endParaRPr dirty="0"/>
          </a:p>
        </p:txBody>
      </p:sp>
      <p:sp>
        <p:nvSpPr>
          <p:cNvPr id="773" name="Shape 77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7247820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a:t>Scholasticism of the Middle Ages was dominated by Aristotelian philosophy and its understanding of the natural world.</a:t>
            </a:r>
          </a:p>
          <a:p>
            <a:endParaRPr lang="en-US" b="0" dirty="0"/>
          </a:p>
        </p:txBody>
      </p:sp>
      <p:sp>
        <p:nvSpPr>
          <p:cNvPr id="4" name="Slide Number Placeholder 3"/>
          <p:cNvSpPr>
            <a:spLocks noGrp="1"/>
          </p:cNvSpPr>
          <p:nvPr>
            <p:ph type="sldNum" sz="quarter" idx="10"/>
          </p:nvPr>
        </p:nvSpPr>
        <p:spPr/>
        <p:txBody>
          <a:bodyPr/>
          <a:lstStyle/>
          <a:p>
            <a:fld id="{45358787-24C3-477A-9B41-4F68154F686D}" type="slidenum">
              <a:rPr lang="en-US" smtClean="0">
                <a:solidFill>
                  <a:prstClr val="black"/>
                </a:solidFill>
                <a:latin typeface="Calibri"/>
              </a:rPr>
              <a:pPr/>
              <a:t>62</a:t>
            </a:fld>
            <a:endParaRPr lang="en-US" dirty="0">
              <a:solidFill>
                <a:prstClr val="black"/>
              </a:solidFill>
              <a:latin typeface="Calibri"/>
            </a:endParaRPr>
          </a:p>
        </p:txBody>
      </p:sp>
    </p:spTree>
    <p:extLst>
      <p:ext uri="{BB962C8B-B14F-4D97-AF65-F5344CB8AC3E}">
        <p14:creationId xmlns:p14="http://schemas.microsoft.com/office/powerpoint/2010/main" val="37195947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a:solidFill>
                  <a:schemeClr val="bg1"/>
                </a:solidFill>
              </a:rPr>
              <a:t>Artwork:  An altarpiece in Ascoli Piceno, Italy, by Carlo Crivelli</a:t>
            </a:r>
            <a:endParaRPr lang="en-US" dirty="0"/>
          </a:p>
          <a:p>
            <a:endParaRPr lang="en-US" b="0" dirty="0"/>
          </a:p>
        </p:txBody>
      </p:sp>
      <p:sp>
        <p:nvSpPr>
          <p:cNvPr id="4" name="Slide Number Placeholder 3"/>
          <p:cNvSpPr>
            <a:spLocks noGrp="1"/>
          </p:cNvSpPr>
          <p:nvPr>
            <p:ph type="sldNum" sz="quarter" idx="10"/>
          </p:nvPr>
        </p:nvSpPr>
        <p:spPr/>
        <p:txBody>
          <a:bodyPr/>
          <a:lstStyle/>
          <a:p>
            <a:fld id="{45358787-24C3-477A-9B41-4F68154F686D}" type="slidenum">
              <a:rPr lang="en-US" smtClean="0">
                <a:solidFill>
                  <a:prstClr val="black"/>
                </a:solidFill>
                <a:latin typeface="Calibri"/>
              </a:rPr>
              <a:pPr/>
              <a:t>63</a:t>
            </a:fld>
            <a:endParaRPr lang="en-US" dirty="0">
              <a:solidFill>
                <a:prstClr val="black"/>
              </a:solidFill>
              <a:latin typeface="Calibri"/>
            </a:endParaRPr>
          </a:p>
        </p:txBody>
      </p:sp>
    </p:spTree>
    <p:extLst>
      <p:ext uri="{BB962C8B-B14F-4D97-AF65-F5344CB8AC3E}">
        <p14:creationId xmlns:p14="http://schemas.microsoft.com/office/powerpoint/2010/main" val="37195947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Shape 7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93" name="Shape 79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Thomas Aquinas represents the most developed theology of the middle ages.  For Him, the task of the theologian was to synthesize the truths of nature, i.e., the philosophy of Aristotle (who obviously rightly described the nature of the natural world) with the spiritual insight of the Bible.  His model was the Bible AND the natural world.</a:t>
            </a:r>
          </a:p>
          <a:p>
            <a:pPr marL="0" marR="0" lvl="0" indent="0" algn="l" rtl="0">
              <a:spcBef>
                <a:spcPts val="0"/>
              </a:spcBef>
              <a:buFont typeface="Arial"/>
              <a:buNone/>
            </a:pPr>
            <a:endParaRPr sz="1800" b="0" i="0" u="none" strike="noStrike" cap="none" baseline="0" dirty="0"/>
          </a:p>
          <a:p>
            <a:pPr marL="0" marR="0" lvl="0" indent="0" algn="l" rtl="0">
              <a:spcBef>
                <a:spcPts val="0"/>
              </a:spcBef>
              <a:buFont typeface="Arial"/>
              <a:buNone/>
            </a:pPr>
            <a:endParaRPr sz="1800" b="1" i="0" u="none" strike="noStrike" cap="none" baseline="0" dirty="0"/>
          </a:p>
          <a:p>
            <a:pPr marL="0" marR="0" lvl="0" indent="0" algn="l" rtl="0">
              <a:spcBef>
                <a:spcPts val="0"/>
              </a:spcBef>
              <a:buSzPct val="25000"/>
              <a:buFont typeface="Arial"/>
              <a:buNone/>
            </a:pPr>
            <a:endParaRPr lang="en-US" sz="1800" b="1" i="0" u="none" strike="noStrike" cap="none" baseline="0" dirty="0"/>
          </a:p>
        </p:txBody>
      </p:sp>
      <p:sp>
        <p:nvSpPr>
          <p:cNvPr id="794" name="Shape 794"/>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5428688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Shape 8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02" name="Shape 80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Thus Aquinas was within AND PART OF THE DEVELOPMENT OF the tradition of the Roman Catholic Church, where theology was of necessity based on the Bible AND nature, tradition, the pope, church councils, and philosophy.</a:t>
            </a:r>
          </a:p>
        </p:txBody>
      </p:sp>
      <p:sp>
        <p:nvSpPr>
          <p:cNvPr id="803" name="Shape 80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25746798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Shape 8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09" name="Shape 8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Revelation is given a primary role in the development of theology.  Revelation is a gift communicated to the prophets and comes to us through Scripture.  Revelation brings spiritual truths which would not otherwise be available by the exercise of human reason.  Revelation provides the fundamental principles of theology which are not subject to debate nor capable of rational demonstration.</a:t>
            </a:r>
          </a:p>
        </p:txBody>
      </p:sp>
      <p:sp>
        <p:nvSpPr>
          <p:cNvPr id="810" name="Shape 81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5104625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Shape 8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17" name="Shape 81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The fundamental propositions of Scripture are the starting point or presuppositions of theological thinking.</a:t>
            </a:r>
          </a:p>
          <a:p>
            <a:pPr marL="0" marR="0" lvl="0" indent="0" algn="l" rtl="0">
              <a:spcBef>
                <a:spcPts val="0"/>
              </a:spcBef>
              <a:buFont typeface="Arial"/>
              <a:buNone/>
            </a:pPr>
            <a:endParaRPr sz="1800" b="0" i="0" u="none" strike="noStrike" cap="none" baseline="0" dirty="0"/>
          </a:p>
          <a:p>
            <a:pPr>
              <a:spcBef>
                <a:spcPts val="0"/>
              </a:spcBef>
              <a:buNone/>
            </a:pPr>
            <a:endParaRPr sz="1800" b="0" i="0" u="none" strike="noStrike" cap="none" baseline="0" dirty="0"/>
          </a:p>
        </p:txBody>
      </p:sp>
      <p:sp>
        <p:nvSpPr>
          <p:cNvPr id="818" name="Shape 81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5150113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Shape 82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824" name="Shape 8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9790972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Shape 8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30" name="Shape 83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dirty="0"/>
          </a:p>
        </p:txBody>
      </p:sp>
      <p:sp>
        <p:nvSpPr>
          <p:cNvPr id="831" name="Shape 83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200" b="0" i="0" u="none" strike="noStrike" cap="none" baseline="0" dirty="0"/>
              <a:t>*</a:t>
            </a:r>
          </a:p>
        </p:txBody>
      </p:sp>
    </p:spTree>
    <p:extLst>
      <p:ext uri="{BB962C8B-B14F-4D97-AF65-F5344CB8AC3E}">
        <p14:creationId xmlns:p14="http://schemas.microsoft.com/office/powerpoint/2010/main" val="1570112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itchFamily="34" charset="0"/>
              </a:rPr>
              <a:t>… our concept of the universe, of ourselves, and of God changes as well.</a:t>
            </a:r>
          </a:p>
        </p:txBody>
      </p:sp>
      <p:sp>
        <p:nvSpPr>
          <p:cNvPr id="4" name="Slide Number Placeholder 3"/>
          <p:cNvSpPr>
            <a:spLocks noGrp="1"/>
          </p:cNvSpPr>
          <p:nvPr>
            <p:ph type="sldNum" sz="quarter" idx="5"/>
          </p:nvPr>
        </p:nvSpPr>
        <p:spPr/>
        <p:txBody>
          <a:bodyPr/>
          <a:lstStyle/>
          <a:p>
            <a:pPr>
              <a:defRPr/>
            </a:pPr>
            <a:fld id="{A21DD4E9-24E2-4F28-8637-D34637E9EE06}" type="slidenum">
              <a:rPr lang="en-US" smtClean="0"/>
              <a:pPr>
                <a:defRPr/>
              </a:pPr>
              <a:t>7</a:t>
            </a:fld>
            <a:endParaRPr lang="en-US" dirty="0"/>
          </a:p>
        </p:txBody>
      </p:sp>
    </p:spTree>
    <p:extLst>
      <p:ext uri="{BB962C8B-B14F-4D97-AF65-F5344CB8AC3E}">
        <p14:creationId xmlns:p14="http://schemas.microsoft.com/office/powerpoint/2010/main" val="221472449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Shape 8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39" name="Shape 83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The fundamental propositions of Scripture are the starting point or presuppositions of theological thinking.</a:t>
            </a:r>
          </a:p>
        </p:txBody>
      </p:sp>
      <p:sp>
        <p:nvSpPr>
          <p:cNvPr id="840" name="Shape 84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40430495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Shape 8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50" name="Shape 85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Aquinas accepted the epistemology of Aristotle, (click) that knowledge is based upon what the senses perceive.  The senses provide data which, (click) when interpreted by reason, (click) yields knowledge.</a:t>
            </a:r>
          </a:p>
        </p:txBody>
      </p:sp>
      <p:sp>
        <p:nvSpPr>
          <p:cNvPr id="851" name="Shape 85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3492797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Shape 8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60" name="Shape 86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Aquinas furthermore went beyond Aristotle (click) by indicating that faith is also a road to truth.  Thus, both reason and faith provided means of obtaining knowledge of God and the universe</a:t>
            </a:r>
          </a:p>
        </p:txBody>
      </p:sp>
      <p:sp>
        <p:nvSpPr>
          <p:cNvPr id="861" name="Shape 86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20172274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Shape 8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70" name="Shape 87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Since Revelation and the natural world have their source in the creation of God, they are in harmony with one another</a:t>
            </a:r>
            <a:r>
              <a:rPr lang="en-US" sz="1800" b="1" i="0" u="none" strike="noStrike" cap="none" baseline="0" dirty="0"/>
              <a:t>.  </a:t>
            </a:r>
            <a:endParaRPr lang="en-US" sz="1800" b="0" i="0" u="none" strike="noStrike" cap="none" baseline="0" dirty="0"/>
          </a:p>
        </p:txBody>
      </p:sp>
      <p:sp>
        <p:nvSpPr>
          <p:cNvPr id="871" name="Shape 87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8165547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Shape 8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82" name="Shape 88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400" b="0" i="0" u="none" strike="noStrike" cap="none" baseline="0" dirty="0"/>
              <a:t>Human reason operating within the natural world is essentially independent of revelation,  It is an adequate and self-sufficient instrument and operates upon its own laws in obtaining truth within the world of man’s natural experience as well as within limited aspects of the spiritual realm.</a:t>
            </a:r>
          </a:p>
          <a:p>
            <a:pPr>
              <a:spcBef>
                <a:spcPts val="0"/>
              </a:spcBef>
              <a:buNone/>
            </a:pPr>
            <a:endParaRPr sz="1800" b="0" i="0" u="none" strike="noStrike" cap="none" baseline="0" dirty="0"/>
          </a:p>
        </p:txBody>
      </p:sp>
      <p:sp>
        <p:nvSpPr>
          <p:cNvPr id="883" name="Shape 88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9700398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21629631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Shape 8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96" name="Shape 89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Both revelation and reason bring knowledge to mankind.  </a:t>
            </a:r>
            <a:endParaRPr lang="en-US" sz="1800" b="1" i="0" u="none" strike="noStrike" cap="none" baseline="0" dirty="0"/>
          </a:p>
        </p:txBody>
      </p:sp>
      <p:sp>
        <p:nvSpPr>
          <p:cNvPr id="897" name="Shape 89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124356823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Shape 8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96" name="Shape 89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Revelation is given, </a:t>
            </a:r>
            <a:endParaRPr lang="en-US" sz="1800" b="1" i="0" u="none" strike="noStrike" cap="none" baseline="0" dirty="0"/>
          </a:p>
        </p:txBody>
      </p:sp>
      <p:sp>
        <p:nvSpPr>
          <p:cNvPr id="897" name="Shape 89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75688746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Shape 8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96" name="Shape 89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whereas reason brings knowledge by interpreting of the data of the senses.</a:t>
            </a:r>
          </a:p>
          <a:p>
            <a:pPr marL="0" marR="0" lvl="0" indent="0" algn="l" rtl="0">
              <a:spcBef>
                <a:spcPts val="0"/>
              </a:spcBef>
              <a:buSzPct val="25000"/>
              <a:buFont typeface="Arial"/>
              <a:buNone/>
            </a:pPr>
            <a:endParaRPr lang="en-US" sz="1800" b="1" i="0" u="none" strike="noStrike" cap="none" baseline="0" dirty="0"/>
          </a:p>
        </p:txBody>
      </p:sp>
      <p:sp>
        <p:nvSpPr>
          <p:cNvPr id="897" name="Shape 89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47858602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Shape 9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10" name="Shape 91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Revelation does not come from reason but is given in accordance with reason. It does not alter man’s natural reason except by bringing what reason contains to fuller perception.</a:t>
            </a:r>
          </a:p>
        </p:txBody>
      </p:sp>
      <p:sp>
        <p:nvSpPr>
          <p:cNvPr id="911" name="Shape 91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524540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Shape 4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21" name="Shape 42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rgbClr val="000000"/>
              </a:buClr>
              <a:buSzPct val="25000"/>
              <a:buFont typeface="Arial"/>
              <a:buNone/>
            </a:pPr>
            <a:r>
              <a:rPr lang="en-US" sz="1800" b="0" i="0" u="none" strike="noStrike" cap="none" baseline="0" dirty="0">
                <a:solidFill>
                  <a:srgbClr val="000000"/>
                </a:solidFill>
              </a:rPr>
              <a:t>We live in a world that is bombarded from all sides with many differing world views, with humanistic ways of thinking. From the classroom, to the news media, to television programs, to everyday life in the work place, we are taught to think humanistically. </a:t>
            </a:r>
          </a:p>
          <a:p>
            <a:pPr>
              <a:spcBef>
                <a:spcPts val="0"/>
              </a:spcBef>
              <a:buNone/>
            </a:pPr>
            <a:endParaRPr sz="1800" b="0" i="0" u="none" strike="noStrike" cap="none" baseline="0" dirty="0"/>
          </a:p>
        </p:txBody>
      </p:sp>
      <p:sp>
        <p:nvSpPr>
          <p:cNvPr id="422" name="Shape 42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419886988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Shape 9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24" name="Shape 92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The fact that revelation brings something new into the sphere of reason does not mean that there is a contradiction between reason and revelation.  Revelation does not imply any correction of the structure which characterizes the work of reason.</a:t>
            </a:r>
          </a:p>
          <a:p>
            <a:pPr>
              <a:spcBef>
                <a:spcPts val="0"/>
              </a:spcBef>
              <a:buNone/>
            </a:pPr>
            <a:endParaRPr sz="1800" b="0" i="0" u="none" strike="noStrike" cap="none" baseline="0" dirty="0"/>
          </a:p>
        </p:txBody>
      </p:sp>
      <p:sp>
        <p:nvSpPr>
          <p:cNvPr id="925" name="Shape 925"/>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90352775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Shape 9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38" name="Shape 9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The new knowledge which is given in revelation is an extension of the knowledge gained through reason.</a:t>
            </a:r>
          </a:p>
        </p:txBody>
      </p:sp>
      <p:sp>
        <p:nvSpPr>
          <p:cNvPr id="939" name="Shape 93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249701500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Shape 9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50" name="Shape 95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Since all truth comes from one source, there is order and harmony within all knowledge. Thus, although revelation and reason deal with different (although not unrelated) realms of truth and although there are limits to the human mind, there is nonetheless only one truth.</a:t>
            </a:r>
          </a:p>
          <a:p>
            <a:pPr>
              <a:spcBef>
                <a:spcPts val="0"/>
              </a:spcBef>
              <a:buNone/>
            </a:pPr>
            <a:endParaRPr sz="1800" b="0" i="0" u="none" strike="noStrike" cap="none" baseline="0" dirty="0"/>
          </a:p>
        </p:txBody>
      </p:sp>
      <p:sp>
        <p:nvSpPr>
          <p:cNvPr id="951" name="Shape 95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429055504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Shape 9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62" name="Shape 9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God is the origin of both nature and revelation; therefore reason and faith have their source in God and cannot be in conflict with each other.</a:t>
            </a:r>
          </a:p>
        </p:txBody>
      </p:sp>
      <p:sp>
        <p:nvSpPr>
          <p:cNvPr id="963" name="Shape 96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57970442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Shape 9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71" name="Shape 97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God has given both the first principles of thought in the natural world and the articles of faith in the revealed world. (click) If there were any conflict between faith and reason, it would mean that God was acting falsely by intending to deceive man.</a:t>
            </a:r>
          </a:p>
        </p:txBody>
      </p:sp>
      <p:sp>
        <p:nvSpPr>
          <p:cNvPr id="972" name="Shape 97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58879379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Shape 97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978" name="Shape 9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29757537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Shape 9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84" name="Shape 98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dirty="0"/>
          </a:p>
        </p:txBody>
      </p:sp>
      <p:sp>
        <p:nvSpPr>
          <p:cNvPr id="985" name="Shape 985"/>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41688728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Shape 9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91" name="Shape 99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Faith does not negate what is brought about by reason but actually presupposes the rational structure.</a:t>
            </a:r>
          </a:p>
        </p:txBody>
      </p:sp>
      <p:sp>
        <p:nvSpPr>
          <p:cNvPr id="992" name="Shape 992"/>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25015477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Shape 9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97" name="Shape 99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endParaRPr lang="en-US" sz="1800" b="0" i="0" u="none" strike="noStrike" cap="none" baseline="0" dirty="0"/>
          </a:p>
        </p:txBody>
      </p:sp>
      <p:sp>
        <p:nvSpPr>
          <p:cNvPr id="998" name="Shape 99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251611764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Shape 100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1003" name="Shape 10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067005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Shape 4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27" name="Shape 42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r>
              <a:rPr lang="en-US" sz="1800" b="0" i="0" u="none" strike="noStrike" cap="none" baseline="0" dirty="0"/>
              <a:t>We seek a rock solid foundation upon which to base our knowledge.</a:t>
            </a:r>
            <a:endParaRPr sz="1800" b="0" i="0" u="none" strike="noStrike" cap="none" baseline="0" dirty="0"/>
          </a:p>
        </p:txBody>
      </p:sp>
      <p:sp>
        <p:nvSpPr>
          <p:cNvPr id="428" name="Shape 42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412698663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Shape 100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1008" name="Shape 10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51025507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Shape 10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13" name="Shape 101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r>
              <a:rPr lang="en-US" b="1" dirty="0"/>
              <a:t>Will</a:t>
            </a:r>
            <a:r>
              <a:rPr lang="en-US" b="1" baseline="0" dirty="0"/>
              <a:t> leave as is – is a summary of what has gone before.</a:t>
            </a:r>
            <a:endParaRPr b="1" dirty="0"/>
          </a:p>
        </p:txBody>
      </p:sp>
      <p:sp>
        <p:nvSpPr>
          <p:cNvPr id="1014" name="Shape 1014"/>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Clr>
                <a:srgbClr val="000000"/>
              </a:buClr>
              <a:buSzPct val="25000"/>
              <a:buFont typeface="Arial"/>
              <a:buNone/>
            </a:pPr>
            <a:r>
              <a:rPr lang="en-US" sz="1800" b="0" i="0" u="none" strike="noStrike" cap="none" baseline="0" dirty="0">
                <a:solidFill>
                  <a:srgbClr val="000000"/>
                </a:solidFill>
                <a:latin typeface="Arial"/>
                <a:ea typeface="Arial"/>
                <a:cs typeface="Arial"/>
                <a:sym typeface="Arial"/>
              </a:rPr>
              <a:t>*</a:t>
            </a:r>
          </a:p>
        </p:txBody>
      </p:sp>
    </p:spTree>
    <p:extLst>
      <p:ext uri="{BB962C8B-B14F-4D97-AF65-F5344CB8AC3E}">
        <p14:creationId xmlns:p14="http://schemas.microsoft.com/office/powerpoint/2010/main" val="297826748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Shape 102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b="1" dirty="0"/>
          </a:p>
        </p:txBody>
      </p:sp>
      <p:sp>
        <p:nvSpPr>
          <p:cNvPr id="1021" name="Shape 10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37174198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Shape 10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28" name="Shape 102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400" b="0" i="0" u="none" strike="noStrike" cap="none" baseline="0" dirty="0"/>
              <a:t>The purpose of theology is to determine and express through the use of reason illuminated by faith the meaning and significance of the supernatural knowledge of God given in Scripture in order to reconstruct in a rational and human way the truth which God has been pleased to give in Scripture.</a:t>
            </a:r>
          </a:p>
          <a:p>
            <a:pPr marL="0" marR="0" lvl="0" indent="0" algn="l" rtl="0">
              <a:spcBef>
                <a:spcPts val="0"/>
              </a:spcBef>
              <a:buSzPct val="25000"/>
              <a:buFont typeface="Arial"/>
              <a:buNone/>
            </a:pPr>
            <a:endParaRPr lang="en-US" sz="1400" b="0" i="0" u="none" strike="noStrike" cap="none" baseline="0" dirty="0"/>
          </a:p>
          <a:p>
            <a:pPr marL="0" marR="0" lvl="0" indent="0" algn="l" rtl="0">
              <a:spcBef>
                <a:spcPts val="0"/>
              </a:spcBef>
              <a:buSzPct val="25000"/>
              <a:buFont typeface="Arial"/>
              <a:buNone/>
            </a:pPr>
            <a:r>
              <a:rPr lang="en-US" sz="1400" b="1" i="0" u="none" strike="noStrike" cap="none" baseline="0" dirty="0"/>
              <a:t>I will have to think about how best to show the inter-relationship.</a:t>
            </a:r>
          </a:p>
        </p:txBody>
      </p:sp>
      <p:sp>
        <p:nvSpPr>
          <p:cNvPr id="1029" name="Shape 102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46870607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Shape 10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37" name="Shape 103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Revelation as communicated in Scripture expresses the content of faith and is therefore the starting point for and presupposition of the work of the theologian.</a:t>
            </a:r>
          </a:p>
        </p:txBody>
      </p:sp>
      <p:sp>
        <p:nvSpPr>
          <p:cNvPr id="1038" name="Shape 103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280505005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Shape 10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46" name="Shape 104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Reason provides the basic philosophical structure within which the truths of revelation are organized.</a:t>
            </a:r>
          </a:p>
        </p:txBody>
      </p:sp>
      <p:sp>
        <p:nvSpPr>
          <p:cNvPr id="1047" name="Shape 104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6458496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Shape 10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55" name="Shape 105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600" b="0" i="0" u="none" strike="noStrike" cap="none" baseline="0" dirty="0"/>
              <a:t>The content of Scripture is normative in that it provides the basic materials to be interpreted and sets the limits to the philosophical system.  (click) Reason, which is independent of revelation since it operates upon its own principles, is used to establish the structure within which the content of revelation is expressed.  It is reason which gives unity and order to the system of ideas.</a:t>
            </a:r>
          </a:p>
        </p:txBody>
      </p:sp>
      <p:sp>
        <p:nvSpPr>
          <p:cNvPr id="1056" name="Shape 105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Font typeface="Arial"/>
              <a:buNone/>
            </a:pPr>
            <a:r>
              <a:rPr lang="en-US" sz="1800" b="0" i="0" u="none" strike="noStrike" cap="none" baseline="0" dirty="0">
                <a:latin typeface="Arial"/>
                <a:ea typeface="Arial"/>
                <a:cs typeface="Arial"/>
                <a:sym typeface="Arial"/>
              </a:rPr>
              <a:t>*</a:t>
            </a:r>
          </a:p>
        </p:txBody>
      </p:sp>
    </p:spTree>
    <p:extLst>
      <p:ext uri="{BB962C8B-B14F-4D97-AF65-F5344CB8AC3E}">
        <p14:creationId xmlns:p14="http://schemas.microsoft.com/office/powerpoint/2010/main" val="314147040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Shape 106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1062" name="Shape 10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96683261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Shape 106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1068" name="Shape 10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22050799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Shape 107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1074" name="Shape 10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599939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2"/>
        <p:cNvGrpSpPr/>
        <p:nvPr/>
      </p:nvGrpSpPr>
      <p:grpSpPr>
        <a:xfrm>
          <a:off x="0" y="0"/>
          <a:ext cx="0" cy="0"/>
          <a:chOff x="0" y="0"/>
          <a:chExt cx="0" cy="0"/>
        </a:xfrm>
      </p:grpSpPr>
      <p:sp>
        <p:nvSpPr>
          <p:cNvPr id="93" name="Shape 93"/>
          <p:cNvSpPr txBox="1">
            <a:spLocks noGrp="1"/>
          </p:cNvSpPr>
          <p:nvPr>
            <p:ph type="ctrTitle"/>
          </p:nvPr>
        </p:nvSpPr>
        <p:spPr>
          <a:xfrm>
            <a:off x="685800" y="2129511"/>
            <a:ext cx="7772400" cy="1471836"/>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94" name="Shape 94"/>
          <p:cNvSpPr txBox="1">
            <a:spLocks noGrp="1"/>
          </p:cNvSpPr>
          <p:nvPr>
            <p:ph type="subTitle" idx="1"/>
          </p:nvPr>
        </p:nvSpPr>
        <p:spPr>
          <a:xfrm>
            <a:off x="1371600" y="3886835"/>
            <a:ext cx="6400799" cy="1750978"/>
          </a:xfrm>
          <a:prstGeom prst="rect">
            <a:avLst/>
          </a:prstGeom>
          <a:noFill/>
          <a:ln>
            <a:noFill/>
          </a:ln>
        </p:spPr>
        <p:txBody>
          <a:bodyPr lIns="91425" tIns="91425" rIns="91425" bIns="91425" anchor="t" anchorCtr="0"/>
          <a:lstStyle>
            <a:lvl1pPr marL="0" marR="0" indent="0" algn="ctr" rtl="0">
              <a:spcBef>
                <a:spcPts val="720"/>
              </a:spcBef>
              <a:spcAft>
                <a:spcPts val="0"/>
              </a:spcAft>
              <a:buClr>
                <a:srgbClr val="887952"/>
              </a:buClr>
              <a:buFont typeface="Arial"/>
              <a:buNone/>
              <a:defRPr/>
            </a:lvl1pPr>
            <a:lvl2pPr marL="457200" marR="0" indent="0" algn="ctr" rtl="0">
              <a:spcBef>
                <a:spcPts val="720"/>
              </a:spcBef>
              <a:spcAft>
                <a:spcPts val="0"/>
              </a:spcAft>
              <a:buClr>
                <a:srgbClr val="887952"/>
              </a:buClr>
              <a:buFont typeface="Arial"/>
              <a:buNone/>
              <a:defRPr/>
            </a:lvl2pPr>
            <a:lvl3pPr marL="914400" marR="0" indent="0" algn="ctr" rtl="0">
              <a:spcBef>
                <a:spcPts val="720"/>
              </a:spcBef>
              <a:spcAft>
                <a:spcPts val="0"/>
              </a:spcAft>
              <a:buClr>
                <a:srgbClr val="887952"/>
              </a:buClr>
              <a:buFont typeface="Arial"/>
              <a:buNone/>
              <a:defRPr/>
            </a:lvl3pPr>
            <a:lvl4pPr marL="1371600" marR="0" indent="0" algn="ctr" rtl="0">
              <a:spcBef>
                <a:spcPts val="720"/>
              </a:spcBef>
              <a:spcAft>
                <a:spcPts val="0"/>
              </a:spcAft>
              <a:buClr>
                <a:srgbClr val="887952"/>
              </a:buClr>
              <a:buFont typeface="Arial"/>
              <a:buNone/>
              <a:defRPr/>
            </a:lvl4pPr>
            <a:lvl5pPr marL="1828800" marR="0" indent="0" algn="ctr" rtl="0">
              <a:spcBef>
                <a:spcPts val="720"/>
              </a:spcBef>
              <a:spcAft>
                <a:spcPts val="0"/>
              </a:spcAft>
              <a:buClr>
                <a:srgbClr val="887952"/>
              </a:buClr>
              <a:buFont typeface="Arial"/>
              <a:buNone/>
              <a:defRPr/>
            </a:lvl5pPr>
            <a:lvl6pPr marL="2286000" marR="0" indent="0" algn="ctr" rtl="0">
              <a:spcBef>
                <a:spcPts val="720"/>
              </a:spcBef>
              <a:spcAft>
                <a:spcPts val="0"/>
              </a:spcAft>
              <a:buClr>
                <a:srgbClr val="887952"/>
              </a:buClr>
              <a:buFont typeface="Arial"/>
              <a:buNone/>
              <a:defRPr/>
            </a:lvl6pPr>
            <a:lvl7pPr marL="2743200" marR="0" indent="0" algn="ctr" rtl="0">
              <a:spcBef>
                <a:spcPts val="720"/>
              </a:spcBef>
              <a:spcAft>
                <a:spcPts val="0"/>
              </a:spcAft>
              <a:buClr>
                <a:srgbClr val="887952"/>
              </a:buClr>
              <a:buFont typeface="Arial"/>
              <a:buNone/>
              <a:defRPr/>
            </a:lvl7pPr>
            <a:lvl8pPr marL="3200400" marR="0" indent="0" algn="ctr" rtl="0">
              <a:spcBef>
                <a:spcPts val="720"/>
              </a:spcBef>
              <a:spcAft>
                <a:spcPts val="0"/>
              </a:spcAft>
              <a:buClr>
                <a:srgbClr val="887952"/>
              </a:buClr>
              <a:buFont typeface="Arial"/>
              <a:buNone/>
              <a:defRPr/>
            </a:lvl8pPr>
            <a:lvl9pPr marL="3657600" marR="0" indent="0" algn="ctr" rtl="0">
              <a:spcBef>
                <a:spcPts val="720"/>
              </a:spcBef>
              <a:spcAft>
                <a:spcPts val="0"/>
              </a:spcAft>
              <a:buClr>
                <a:srgbClr val="887952"/>
              </a:buClr>
              <a:buFont typeface="Arial"/>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23136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58701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1643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59200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356167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070280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829357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868618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73408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37474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104" name="Shape 104"/>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indent="-114300" algn="l" rtl="0">
              <a:spcBef>
                <a:spcPts val="720"/>
              </a:spcBef>
              <a:spcAft>
                <a:spcPts val="0"/>
              </a:spcAft>
              <a:buClr>
                <a:srgbClr val="887952"/>
              </a:buClr>
              <a:buFont typeface="Arial"/>
              <a:buChar char="▪"/>
              <a:defRPr/>
            </a:lvl1pPr>
            <a:lvl2pPr marL="742950" indent="-57150" algn="l" rtl="0">
              <a:spcBef>
                <a:spcPts val="720"/>
              </a:spcBef>
              <a:spcAft>
                <a:spcPts val="0"/>
              </a:spcAft>
              <a:buClr>
                <a:srgbClr val="887952"/>
              </a:buClr>
              <a:buFont typeface="Arial"/>
              <a:buChar char="–"/>
              <a:defRPr/>
            </a:lvl2pPr>
            <a:lvl3pPr marL="1143000" indent="0" algn="l" rtl="0">
              <a:spcBef>
                <a:spcPts val="720"/>
              </a:spcBef>
              <a:spcAft>
                <a:spcPts val="0"/>
              </a:spcAft>
              <a:buClr>
                <a:srgbClr val="887952"/>
              </a:buClr>
              <a:buFont typeface="Arial"/>
              <a:buChar char="•"/>
              <a:defRPr/>
            </a:lvl3pPr>
            <a:lvl4pPr marL="1600200" indent="0" algn="l" rtl="0">
              <a:spcBef>
                <a:spcPts val="720"/>
              </a:spcBef>
              <a:spcAft>
                <a:spcPts val="0"/>
              </a:spcAft>
              <a:buClr>
                <a:srgbClr val="887952"/>
              </a:buClr>
              <a:buFont typeface="Arial"/>
              <a:buChar char="–"/>
              <a:defRPr/>
            </a:lvl4pPr>
            <a:lvl5pPr marL="2057400" indent="0" algn="l" rtl="0">
              <a:spcBef>
                <a:spcPts val="720"/>
              </a:spcBef>
              <a:spcAft>
                <a:spcPts val="0"/>
              </a:spcAft>
              <a:buClr>
                <a:srgbClr val="887952"/>
              </a:buClr>
              <a:buFont typeface="Arial"/>
              <a:buChar char="»"/>
              <a:defRPr/>
            </a:lvl5pPr>
            <a:lvl6pPr marL="2514600" indent="0" algn="l" rtl="0">
              <a:spcBef>
                <a:spcPts val="720"/>
              </a:spcBef>
              <a:spcAft>
                <a:spcPts val="0"/>
              </a:spcAft>
              <a:buClr>
                <a:srgbClr val="887952"/>
              </a:buClr>
              <a:buFont typeface="Arial"/>
              <a:buChar char="»"/>
              <a:defRPr/>
            </a:lvl6pPr>
            <a:lvl7pPr marL="2971800" indent="0" algn="l" rtl="0">
              <a:spcBef>
                <a:spcPts val="720"/>
              </a:spcBef>
              <a:spcAft>
                <a:spcPts val="0"/>
              </a:spcAft>
              <a:buClr>
                <a:srgbClr val="887952"/>
              </a:buClr>
              <a:buFont typeface="Arial"/>
              <a:buChar char="»"/>
              <a:defRPr/>
            </a:lvl7pPr>
            <a:lvl8pPr marL="3429000" indent="0" algn="l" rtl="0">
              <a:spcBef>
                <a:spcPts val="720"/>
              </a:spcBef>
              <a:spcAft>
                <a:spcPts val="0"/>
              </a:spcAft>
              <a:buClr>
                <a:srgbClr val="887952"/>
              </a:buClr>
              <a:buFont typeface="Arial"/>
              <a:buChar char="»"/>
              <a:defRPr/>
            </a:lvl8pPr>
            <a:lvl9pPr marL="3886200" indent="0" algn="l" rtl="0">
              <a:spcBef>
                <a:spcPts val="720"/>
              </a:spcBef>
              <a:spcAft>
                <a:spcPts val="0"/>
              </a:spcAft>
              <a:buClr>
                <a:srgbClr val="887952"/>
              </a:buClr>
              <a:buFont typeface="Arial"/>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1CC70-DF2C-432A-8BCD-6B0FD7EFB9EE}" type="datetimeFigureOut">
              <a:rPr lang="en-US">
                <a:solidFill>
                  <a:prstClr val="black">
                    <a:tint val="75000"/>
                  </a:prstClr>
                </a:solidFill>
              </a:rPr>
              <a:pPr/>
              <a:t>6/29/23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A92BD23-1BA7-4640-9468-1D4A3576752A}"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22258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3"/>
        <p:cNvGrpSpPr/>
        <p:nvPr/>
      </p:nvGrpSpPr>
      <p:grpSpPr>
        <a:xfrm>
          <a:off x="0" y="0"/>
          <a:ext cx="0" cy="0"/>
          <a:chOff x="0" y="0"/>
          <a:chExt cx="0" cy="0"/>
        </a:xfrm>
      </p:grpSpPr>
    </p:spTree>
    <p:extLst>
      <p:ext uri="{BB962C8B-B14F-4D97-AF65-F5344CB8AC3E}">
        <p14:creationId xmlns:p14="http://schemas.microsoft.com/office/powerpoint/2010/main" val="2369085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124" name="Shape 124"/>
          <p:cNvSpPr txBox="1">
            <a:spLocks noGrp="1"/>
          </p:cNvSpPr>
          <p:nvPr>
            <p:ph type="body" idx="1"/>
          </p:nvPr>
        </p:nvSpPr>
        <p:spPr>
          <a:xfrm>
            <a:off x="687387" y="2057611"/>
            <a:ext cx="3829050" cy="3962964"/>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5" name="Shape 125"/>
          <p:cNvSpPr txBox="1">
            <a:spLocks noGrp="1"/>
          </p:cNvSpPr>
          <p:nvPr>
            <p:ph type="body" idx="2"/>
          </p:nvPr>
        </p:nvSpPr>
        <p:spPr>
          <a:xfrm>
            <a:off x="4668855" y="2057611"/>
            <a:ext cx="3830636" cy="3962964"/>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457200" y="274912"/>
            <a:ext cx="8229600" cy="1141942"/>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5" name="Shape 135"/>
          <p:cNvSpPr txBox="1">
            <a:spLocks noGrp="1"/>
          </p:cNvSpPr>
          <p:nvPr>
            <p:ph type="body" idx="1"/>
          </p:nvPr>
        </p:nvSpPr>
        <p:spPr>
          <a:xfrm>
            <a:off x="457200" y="1535279"/>
            <a:ext cx="4040187" cy="638642"/>
          </a:xfrm>
          <a:prstGeom prst="rect">
            <a:avLst/>
          </a:prstGeom>
          <a:noFill/>
          <a:ln>
            <a:noFill/>
          </a:ln>
        </p:spPr>
        <p:txBody>
          <a:bodyPr lIns="91425" tIns="91425" rIns="91425" bIns="91425" anchor="b"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Arial"/>
              <a:buNone/>
              <a:defRPr/>
            </a:lvl6pPr>
            <a:lvl7pPr marL="2743200" indent="0" rtl="0">
              <a:spcBef>
                <a:spcPts val="0"/>
              </a:spcBef>
              <a:buFont typeface="Arial"/>
              <a:buNone/>
              <a:defRPr/>
            </a:lvl7pPr>
            <a:lvl8pPr marL="3200400" indent="0" rtl="0">
              <a:spcBef>
                <a:spcPts val="0"/>
              </a:spcBef>
              <a:buFont typeface="Arial"/>
              <a:buNone/>
              <a:defRPr/>
            </a:lvl8pPr>
            <a:lvl9pPr marL="3657600" indent="0" rtl="0">
              <a:spcBef>
                <a:spcPts val="0"/>
              </a:spcBef>
              <a:buFont typeface="Arial"/>
              <a:buNone/>
              <a:defRPr/>
            </a:lvl9pPr>
          </a:lstStyle>
          <a:p>
            <a:endParaRPr/>
          </a:p>
        </p:txBody>
      </p:sp>
      <p:sp>
        <p:nvSpPr>
          <p:cNvPr id="136" name="Shape 136"/>
          <p:cNvSpPr txBox="1">
            <a:spLocks noGrp="1"/>
          </p:cNvSpPr>
          <p:nvPr>
            <p:ph type="body" idx="2"/>
          </p:nvPr>
        </p:nvSpPr>
        <p:spPr>
          <a:xfrm>
            <a:off x="457200" y="2173919"/>
            <a:ext cx="4040187" cy="395239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7" name="Shape 137"/>
          <p:cNvSpPr txBox="1">
            <a:spLocks noGrp="1"/>
          </p:cNvSpPr>
          <p:nvPr>
            <p:ph type="body" idx="3"/>
          </p:nvPr>
        </p:nvSpPr>
        <p:spPr>
          <a:xfrm>
            <a:off x="4645032" y="1535279"/>
            <a:ext cx="4041774" cy="638642"/>
          </a:xfrm>
          <a:prstGeom prst="rect">
            <a:avLst/>
          </a:prstGeom>
          <a:noFill/>
          <a:ln>
            <a:noFill/>
          </a:ln>
        </p:spPr>
        <p:txBody>
          <a:bodyPr lIns="91425" tIns="91425" rIns="91425" bIns="91425" anchor="b"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Arial"/>
              <a:buNone/>
              <a:defRPr/>
            </a:lvl6pPr>
            <a:lvl7pPr marL="2743200" indent="0" rtl="0">
              <a:spcBef>
                <a:spcPts val="0"/>
              </a:spcBef>
              <a:buFont typeface="Arial"/>
              <a:buNone/>
              <a:defRPr/>
            </a:lvl7pPr>
            <a:lvl8pPr marL="3200400" indent="0" rtl="0">
              <a:spcBef>
                <a:spcPts val="0"/>
              </a:spcBef>
              <a:buFont typeface="Arial"/>
              <a:buNone/>
              <a:defRPr/>
            </a:lvl8pPr>
            <a:lvl9pPr marL="3657600" indent="0" rtl="0">
              <a:spcBef>
                <a:spcPts val="0"/>
              </a:spcBef>
              <a:buFont typeface="Arial"/>
              <a:buNone/>
              <a:defRPr/>
            </a:lvl9pPr>
          </a:lstStyle>
          <a:p>
            <a:endParaRPr/>
          </a:p>
        </p:txBody>
      </p:sp>
      <p:sp>
        <p:nvSpPr>
          <p:cNvPr id="138" name="Shape 138"/>
          <p:cNvSpPr txBox="1">
            <a:spLocks noGrp="1"/>
          </p:cNvSpPr>
          <p:nvPr>
            <p:ph type="body" idx="4"/>
          </p:nvPr>
        </p:nvSpPr>
        <p:spPr>
          <a:xfrm>
            <a:off x="4645032" y="2173919"/>
            <a:ext cx="4041774" cy="395239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55"/>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63"/>
        <p:cNvGrpSpPr/>
        <p:nvPr/>
      </p:nvGrpSpPr>
      <p:grpSpPr>
        <a:xfrm>
          <a:off x="0" y="0"/>
          <a:ext cx="0" cy="0"/>
          <a:chOff x="0" y="0"/>
          <a:chExt cx="0" cy="0"/>
        </a:xfrm>
      </p:grpSpPr>
      <p:sp>
        <p:nvSpPr>
          <p:cNvPr id="164" name="Shape 164"/>
          <p:cNvSpPr txBox="1">
            <a:spLocks noGrp="1"/>
          </p:cNvSpPr>
          <p:nvPr>
            <p:ph type="title"/>
          </p:nvPr>
        </p:nvSpPr>
        <p:spPr>
          <a:xfrm>
            <a:off x="457218" y="272801"/>
            <a:ext cx="3008313" cy="116308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65" name="Shape 165"/>
          <p:cNvSpPr txBox="1">
            <a:spLocks noGrp="1"/>
          </p:cNvSpPr>
          <p:nvPr>
            <p:ph type="body" idx="1"/>
          </p:nvPr>
        </p:nvSpPr>
        <p:spPr>
          <a:xfrm>
            <a:off x="3575050" y="272797"/>
            <a:ext cx="5111750" cy="585351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66" name="Shape 166"/>
          <p:cNvSpPr txBox="1">
            <a:spLocks noGrp="1"/>
          </p:cNvSpPr>
          <p:nvPr>
            <p:ph type="body" idx="2"/>
          </p:nvPr>
        </p:nvSpPr>
        <p:spPr>
          <a:xfrm>
            <a:off x="457218" y="1435905"/>
            <a:ext cx="3008313" cy="4690422"/>
          </a:xfrm>
          <a:prstGeom prst="rect">
            <a:avLst/>
          </a:prstGeom>
          <a:noFill/>
          <a:ln>
            <a:noFill/>
          </a:ln>
        </p:spPr>
        <p:txBody>
          <a:bodyPr lIns="91425" tIns="91425" rIns="91425" bIns="91425" anchor="t"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Arial"/>
              <a:buNone/>
              <a:defRPr/>
            </a:lvl6pPr>
            <a:lvl7pPr marL="2743200" indent="0" rtl="0">
              <a:spcBef>
                <a:spcPts val="0"/>
              </a:spcBef>
              <a:buFont typeface="Arial"/>
              <a:buNone/>
              <a:defRPr/>
            </a:lvl7pPr>
            <a:lvl8pPr marL="3200400" indent="0" rtl="0">
              <a:spcBef>
                <a:spcPts val="0"/>
              </a:spcBef>
              <a:buFont typeface="Arial"/>
              <a:buNone/>
              <a:defRPr/>
            </a:lvl8pPr>
            <a:lvl9pPr marL="3657600" indent="0" rtl="0">
              <a:spcBef>
                <a:spcPts val="0"/>
              </a:spcBef>
              <a:buFont typeface="Arial"/>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348"/>
        <p:cNvGrpSpPr/>
        <p:nvPr/>
      </p:nvGrpSpPr>
      <p:grpSpPr>
        <a:xfrm>
          <a:off x="0" y="0"/>
          <a:ext cx="0" cy="0"/>
          <a:chOff x="0" y="0"/>
          <a:chExt cx="0" cy="0"/>
        </a:xfrm>
      </p:grpSpPr>
      <p:sp>
        <p:nvSpPr>
          <p:cNvPr id="349" name="Shape 349"/>
          <p:cNvSpPr txBox="1">
            <a:spLocks noGrp="1"/>
          </p:cNvSpPr>
          <p:nvPr>
            <p:ph type="ctrTitle"/>
          </p:nvPr>
        </p:nvSpPr>
        <p:spPr>
          <a:xfrm>
            <a:off x="685800" y="2129511"/>
            <a:ext cx="7772400" cy="1471836"/>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350" name="Shape 350"/>
          <p:cNvSpPr txBox="1">
            <a:spLocks noGrp="1"/>
          </p:cNvSpPr>
          <p:nvPr>
            <p:ph type="subTitle" idx="1"/>
          </p:nvPr>
        </p:nvSpPr>
        <p:spPr>
          <a:xfrm>
            <a:off x="1371600" y="3886835"/>
            <a:ext cx="6400799" cy="1750978"/>
          </a:xfrm>
          <a:prstGeom prst="rect">
            <a:avLst/>
          </a:prstGeom>
          <a:noFill/>
          <a:ln>
            <a:noFill/>
          </a:ln>
        </p:spPr>
        <p:txBody>
          <a:bodyPr lIns="91425" tIns="91425" rIns="91425" bIns="91425" anchor="t" anchorCtr="0"/>
          <a:lstStyle>
            <a:lvl1pPr marL="0" marR="0" indent="0" algn="ctr" rtl="0">
              <a:spcBef>
                <a:spcPts val="720"/>
              </a:spcBef>
              <a:spcAft>
                <a:spcPts val="0"/>
              </a:spcAft>
              <a:buClr>
                <a:srgbClr val="887952"/>
              </a:buClr>
              <a:buFont typeface="Arial"/>
              <a:buNone/>
              <a:defRPr/>
            </a:lvl1pPr>
            <a:lvl2pPr marL="457200" marR="0" indent="0" algn="ctr" rtl="0">
              <a:spcBef>
                <a:spcPts val="720"/>
              </a:spcBef>
              <a:spcAft>
                <a:spcPts val="0"/>
              </a:spcAft>
              <a:buClr>
                <a:srgbClr val="887952"/>
              </a:buClr>
              <a:buFont typeface="Arial"/>
              <a:buNone/>
              <a:defRPr/>
            </a:lvl2pPr>
            <a:lvl3pPr marL="914400" marR="0" indent="0" algn="ctr" rtl="0">
              <a:spcBef>
                <a:spcPts val="720"/>
              </a:spcBef>
              <a:spcAft>
                <a:spcPts val="0"/>
              </a:spcAft>
              <a:buClr>
                <a:srgbClr val="887952"/>
              </a:buClr>
              <a:buFont typeface="Arial"/>
              <a:buNone/>
              <a:defRPr/>
            </a:lvl3pPr>
            <a:lvl4pPr marL="1371600" marR="0" indent="0" algn="ctr" rtl="0">
              <a:spcBef>
                <a:spcPts val="720"/>
              </a:spcBef>
              <a:spcAft>
                <a:spcPts val="0"/>
              </a:spcAft>
              <a:buClr>
                <a:srgbClr val="887952"/>
              </a:buClr>
              <a:buFont typeface="Arial"/>
              <a:buNone/>
              <a:defRPr/>
            </a:lvl4pPr>
            <a:lvl5pPr marL="1828800" marR="0" indent="0" algn="ctr" rtl="0">
              <a:spcBef>
                <a:spcPts val="720"/>
              </a:spcBef>
              <a:spcAft>
                <a:spcPts val="0"/>
              </a:spcAft>
              <a:buClr>
                <a:srgbClr val="887952"/>
              </a:buClr>
              <a:buFont typeface="Arial"/>
              <a:buNone/>
              <a:defRPr/>
            </a:lvl5pPr>
            <a:lvl6pPr marL="2286000" marR="0" indent="0" algn="ctr" rtl="0">
              <a:spcBef>
                <a:spcPts val="720"/>
              </a:spcBef>
              <a:spcAft>
                <a:spcPts val="0"/>
              </a:spcAft>
              <a:buClr>
                <a:srgbClr val="887952"/>
              </a:buClr>
              <a:buFont typeface="Arial"/>
              <a:buNone/>
              <a:defRPr/>
            </a:lvl6pPr>
            <a:lvl7pPr marL="2743200" marR="0" indent="0" algn="ctr" rtl="0">
              <a:spcBef>
                <a:spcPts val="720"/>
              </a:spcBef>
              <a:spcAft>
                <a:spcPts val="0"/>
              </a:spcAft>
              <a:buClr>
                <a:srgbClr val="887952"/>
              </a:buClr>
              <a:buFont typeface="Arial"/>
              <a:buNone/>
              <a:defRPr/>
            </a:lvl7pPr>
            <a:lvl8pPr marL="3200400" marR="0" indent="0" algn="ctr" rtl="0">
              <a:spcBef>
                <a:spcPts val="720"/>
              </a:spcBef>
              <a:spcAft>
                <a:spcPts val="0"/>
              </a:spcAft>
              <a:buClr>
                <a:srgbClr val="887952"/>
              </a:buClr>
              <a:buFont typeface="Arial"/>
              <a:buNone/>
              <a:defRPr/>
            </a:lvl8pPr>
            <a:lvl9pPr marL="3657600" marR="0" indent="0" algn="ctr" rtl="0">
              <a:spcBef>
                <a:spcPts val="720"/>
              </a:spcBef>
              <a:spcAft>
                <a:spcPts val="0"/>
              </a:spcAft>
              <a:buClr>
                <a:srgbClr val="887952"/>
              </a:buClr>
              <a:buFont typeface="Arial"/>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360" name="Shape 360"/>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indent="-114300" algn="l" rtl="0">
              <a:spcBef>
                <a:spcPts val="720"/>
              </a:spcBef>
              <a:spcAft>
                <a:spcPts val="0"/>
              </a:spcAft>
              <a:buClr>
                <a:srgbClr val="887952"/>
              </a:buClr>
              <a:buFont typeface="Arial"/>
              <a:buChar char="▪"/>
              <a:defRPr/>
            </a:lvl1pPr>
            <a:lvl2pPr marL="742950" indent="-57150" algn="l" rtl="0">
              <a:spcBef>
                <a:spcPts val="720"/>
              </a:spcBef>
              <a:spcAft>
                <a:spcPts val="0"/>
              </a:spcAft>
              <a:buClr>
                <a:srgbClr val="887952"/>
              </a:buClr>
              <a:buFont typeface="Arial"/>
              <a:buChar char="–"/>
              <a:defRPr/>
            </a:lvl2pPr>
            <a:lvl3pPr marL="1143000" indent="0" algn="l" rtl="0">
              <a:spcBef>
                <a:spcPts val="720"/>
              </a:spcBef>
              <a:spcAft>
                <a:spcPts val="0"/>
              </a:spcAft>
              <a:buClr>
                <a:srgbClr val="887952"/>
              </a:buClr>
              <a:buFont typeface="Arial"/>
              <a:buChar char="•"/>
              <a:defRPr/>
            </a:lvl3pPr>
            <a:lvl4pPr marL="1600200" indent="0" algn="l" rtl="0">
              <a:spcBef>
                <a:spcPts val="720"/>
              </a:spcBef>
              <a:spcAft>
                <a:spcPts val="0"/>
              </a:spcAft>
              <a:buClr>
                <a:srgbClr val="887952"/>
              </a:buClr>
              <a:buFont typeface="Arial"/>
              <a:buChar char="–"/>
              <a:defRPr/>
            </a:lvl4pPr>
            <a:lvl5pPr marL="2057400" indent="0" algn="l" rtl="0">
              <a:spcBef>
                <a:spcPts val="720"/>
              </a:spcBef>
              <a:spcAft>
                <a:spcPts val="0"/>
              </a:spcAft>
              <a:buClr>
                <a:srgbClr val="887952"/>
              </a:buClr>
              <a:buFont typeface="Arial"/>
              <a:buChar char="»"/>
              <a:defRPr/>
            </a:lvl5pPr>
            <a:lvl6pPr marL="2514600" indent="0" algn="l" rtl="0">
              <a:spcBef>
                <a:spcPts val="720"/>
              </a:spcBef>
              <a:spcAft>
                <a:spcPts val="0"/>
              </a:spcAft>
              <a:buClr>
                <a:srgbClr val="887952"/>
              </a:buClr>
              <a:buFont typeface="Arial"/>
              <a:buChar char="»"/>
              <a:defRPr/>
            </a:lvl6pPr>
            <a:lvl7pPr marL="2971800" indent="0" algn="l" rtl="0">
              <a:spcBef>
                <a:spcPts val="720"/>
              </a:spcBef>
              <a:spcAft>
                <a:spcPts val="0"/>
              </a:spcAft>
              <a:buClr>
                <a:srgbClr val="887952"/>
              </a:buClr>
              <a:buFont typeface="Arial"/>
              <a:buChar char="»"/>
              <a:defRPr/>
            </a:lvl7pPr>
            <a:lvl8pPr marL="3429000" indent="0" algn="l" rtl="0">
              <a:spcBef>
                <a:spcPts val="720"/>
              </a:spcBef>
              <a:spcAft>
                <a:spcPts val="0"/>
              </a:spcAft>
              <a:buClr>
                <a:srgbClr val="887952"/>
              </a:buClr>
              <a:buFont typeface="Arial"/>
              <a:buChar char="»"/>
              <a:defRPr/>
            </a:lvl8pPr>
            <a:lvl9pPr marL="3886200" indent="0" algn="l" rtl="0">
              <a:spcBef>
                <a:spcPts val="720"/>
              </a:spcBef>
              <a:spcAft>
                <a:spcPts val="0"/>
              </a:spcAft>
              <a:buClr>
                <a:srgbClr val="887952"/>
              </a:buClr>
              <a:buFont typeface="Arial"/>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68"/>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10.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5"/>
        <p:cNvGrpSpPr/>
        <p:nvPr/>
      </p:nvGrpSpPr>
      <p:grpSpPr>
        <a:xfrm>
          <a:off x="0" y="0"/>
          <a:ext cx="0" cy="0"/>
          <a:chOff x="0" y="0"/>
          <a:chExt cx="0" cy="0"/>
        </a:xfrm>
      </p:grpSpPr>
      <p:sp>
        <p:nvSpPr>
          <p:cNvPr id="86" name="Shape 86"/>
          <p:cNvSpPr txBox="1"/>
          <p:nvPr/>
        </p:nvSpPr>
        <p:spPr>
          <a:xfrm>
            <a:off x="685800" y="838200"/>
            <a:ext cx="7772400" cy="5181600"/>
          </a:xfrm>
          <a:prstGeom prst="rect">
            <a:avLst/>
          </a:prstGeom>
          <a:noFill/>
          <a:ln w="28575" cap="rnd">
            <a:solidFill>
              <a:srgbClr val="47474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87" name="Shape 87"/>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88" name="Shape 88"/>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marR="0" indent="-114300" algn="l" rtl="0">
              <a:spcBef>
                <a:spcPts val="720"/>
              </a:spcBef>
              <a:spcAft>
                <a:spcPts val="0"/>
              </a:spcAft>
              <a:buClr>
                <a:srgbClr val="887952"/>
              </a:buClr>
              <a:buFont typeface="Arial"/>
              <a:buChar char="▪"/>
              <a:defRPr/>
            </a:lvl1pPr>
            <a:lvl2pPr marL="742950" marR="0" indent="-57150" algn="l" rtl="0">
              <a:spcBef>
                <a:spcPts val="720"/>
              </a:spcBef>
              <a:spcAft>
                <a:spcPts val="0"/>
              </a:spcAft>
              <a:buClr>
                <a:srgbClr val="887952"/>
              </a:buClr>
              <a:buFont typeface="Arial"/>
              <a:buChar char="–"/>
              <a:defRPr/>
            </a:lvl2pPr>
            <a:lvl3pPr marL="1143000" marR="0" indent="0" algn="l" rtl="0">
              <a:spcBef>
                <a:spcPts val="720"/>
              </a:spcBef>
              <a:spcAft>
                <a:spcPts val="0"/>
              </a:spcAft>
              <a:buClr>
                <a:srgbClr val="887952"/>
              </a:buClr>
              <a:buFont typeface="Arial"/>
              <a:buChar char="•"/>
              <a:defRPr/>
            </a:lvl3pPr>
            <a:lvl4pPr marL="1600200" marR="0" indent="0" algn="l" rtl="0">
              <a:spcBef>
                <a:spcPts val="720"/>
              </a:spcBef>
              <a:spcAft>
                <a:spcPts val="0"/>
              </a:spcAft>
              <a:buClr>
                <a:srgbClr val="887952"/>
              </a:buClr>
              <a:buFont typeface="Arial"/>
              <a:buChar char="–"/>
              <a:defRPr/>
            </a:lvl4pPr>
            <a:lvl5pPr marL="2057400" marR="0" indent="0" algn="l" rtl="0">
              <a:spcBef>
                <a:spcPts val="720"/>
              </a:spcBef>
              <a:spcAft>
                <a:spcPts val="0"/>
              </a:spcAft>
              <a:buClr>
                <a:srgbClr val="887952"/>
              </a:buClr>
              <a:buFont typeface="Arial"/>
              <a:buChar char="»"/>
              <a:defRPr/>
            </a:lvl5pPr>
            <a:lvl6pPr marL="2514600" marR="0" indent="0" algn="l" rtl="0">
              <a:spcBef>
                <a:spcPts val="720"/>
              </a:spcBef>
              <a:spcAft>
                <a:spcPts val="0"/>
              </a:spcAft>
              <a:buClr>
                <a:srgbClr val="887952"/>
              </a:buClr>
              <a:buFont typeface="Arial"/>
              <a:buChar char="»"/>
              <a:defRPr/>
            </a:lvl6pPr>
            <a:lvl7pPr marL="2971800" marR="0" indent="0" algn="l" rtl="0">
              <a:spcBef>
                <a:spcPts val="720"/>
              </a:spcBef>
              <a:spcAft>
                <a:spcPts val="0"/>
              </a:spcAft>
              <a:buClr>
                <a:srgbClr val="887952"/>
              </a:buClr>
              <a:buFont typeface="Arial"/>
              <a:buChar char="»"/>
              <a:defRPr/>
            </a:lvl7pPr>
            <a:lvl8pPr marL="3429000" marR="0" indent="0" algn="l" rtl="0">
              <a:spcBef>
                <a:spcPts val="720"/>
              </a:spcBef>
              <a:spcAft>
                <a:spcPts val="0"/>
              </a:spcAft>
              <a:buClr>
                <a:srgbClr val="887952"/>
              </a:buClr>
              <a:buFont typeface="Arial"/>
              <a:buChar char="»"/>
              <a:defRPr/>
            </a:lvl8pPr>
            <a:lvl9pPr marL="3886200" marR="0" indent="0" algn="l" rtl="0">
              <a:spcBef>
                <a:spcPts val="720"/>
              </a:spcBef>
              <a:spcAft>
                <a:spcPts val="0"/>
              </a:spcAft>
              <a:buClr>
                <a:srgbClr val="887952"/>
              </a:buClr>
              <a:buFont typeface="Arial"/>
              <a:buChar char="»"/>
              <a:defRPr/>
            </a:lvl9pPr>
          </a:lstStyle>
          <a:p>
            <a:endParaRPr/>
          </a:p>
        </p:txBody>
      </p:sp>
      <p:sp>
        <p:nvSpPr>
          <p:cNvPr id="89" name="Shape 89"/>
          <p:cNvSpPr txBox="1">
            <a:spLocks noGrp="1"/>
          </p:cNvSpPr>
          <p:nvPr>
            <p:ph type="dt" idx="10"/>
          </p:nvPr>
        </p:nvSpPr>
        <p:spPr>
          <a:xfrm>
            <a:off x="457200" y="6356350"/>
            <a:ext cx="2133599"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90" name="Shape 90"/>
          <p:cNvSpPr txBox="1">
            <a:spLocks noGrp="1"/>
          </p:cNvSpPr>
          <p:nvPr>
            <p:ph type="ftr" idx="11"/>
          </p:nvPr>
        </p:nvSpPr>
        <p:spPr>
          <a:xfrm>
            <a:off x="3124200" y="6356350"/>
            <a:ext cx="2895600"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91" name="Shape 91"/>
          <p:cNvSpPr txBox="1">
            <a:spLocks noGrp="1"/>
          </p:cNvSpPr>
          <p:nvPr>
            <p:ph type="sldNum" idx="12"/>
          </p:nvPr>
        </p:nvSpPr>
        <p:spPr>
          <a:xfrm>
            <a:off x="6553200" y="6356350"/>
            <a:ext cx="2133599" cy="366711"/>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11CC70-DF2C-432A-8BCD-6B0FD7EFB9EE}" type="datetimeFigureOut">
              <a:rPr lang="en-US" kern="1200" smtClean="0">
                <a:solidFill>
                  <a:prstClr val="black">
                    <a:tint val="75000"/>
                  </a:prstClr>
                </a:solidFill>
                <a:latin typeface="Calibri"/>
                <a:ea typeface="+mn-ea"/>
                <a:cs typeface="+mn-cs"/>
              </a:rPr>
              <a:pPr/>
              <a:t>6/29/23</a:t>
            </a:fld>
            <a:endParaRPr lang="en-US" kern="1200" dirty="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dirty="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2BD23-1BA7-4640-9468-1D4A3576752A}" type="slidenum">
              <a:rPr lang="en-US" kern="1200" smtClean="0">
                <a:solidFill>
                  <a:prstClr val="black">
                    <a:tint val="75000"/>
                  </a:prstClr>
                </a:solidFill>
                <a:latin typeface="Calibri"/>
                <a:ea typeface="+mn-ea"/>
                <a:cs typeface="+mn-cs"/>
              </a:rPr>
              <a:pPr/>
              <a:t>‹#›</a:t>
            </a:fld>
            <a:endParaRPr lang="en-US" kern="1200" dirty="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8798827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6"/>
        <p:cNvGrpSpPr/>
        <p:nvPr/>
      </p:nvGrpSpPr>
      <p:grpSpPr>
        <a:xfrm>
          <a:off x="0" y="0"/>
          <a:ext cx="0" cy="0"/>
          <a:chOff x="0" y="0"/>
          <a:chExt cx="0" cy="0"/>
        </a:xfrm>
      </p:grpSpPr>
      <p:sp>
        <p:nvSpPr>
          <p:cNvPr id="47" name="Shape 47"/>
          <p:cNvSpPr txBox="1"/>
          <p:nvPr/>
        </p:nvSpPr>
        <p:spPr>
          <a:xfrm>
            <a:off x="685800" y="838200"/>
            <a:ext cx="7772400" cy="5181600"/>
          </a:xfrm>
          <a:prstGeom prst="rect">
            <a:avLst/>
          </a:prstGeom>
          <a:noFill/>
          <a:ln w="28575" cap="rnd">
            <a:solidFill>
              <a:srgbClr val="474747"/>
            </a:solidFill>
            <a:prstDash val="solid"/>
            <a:miter/>
            <a:headEnd type="none" w="med" len="med"/>
            <a:tailEnd type="none" w="med" len="med"/>
          </a:ln>
        </p:spPr>
        <p:txBody>
          <a:bodyPr lIns="91425" tIns="45700" rIns="91425" bIns="45700" anchor="ctr" anchorCtr="0">
            <a:noAutofit/>
          </a:bodyPr>
          <a:lstStyle/>
          <a:p>
            <a:endParaRPr sz="2000" dirty="0"/>
          </a:p>
        </p:txBody>
      </p:sp>
      <p:sp>
        <p:nvSpPr>
          <p:cNvPr id="48" name="Shape 48"/>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49" name="Shape 49"/>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marR="0" indent="-114300" algn="l" rtl="0">
              <a:spcBef>
                <a:spcPts val="720"/>
              </a:spcBef>
              <a:spcAft>
                <a:spcPts val="0"/>
              </a:spcAft>
              <a:buClr>
                <a:srgbClr val="887952"/>
              </a:buClr>
              <a:buFont typeface="Arial"/>
              <a:buChar char="▪"/>
              <a:defRPr/>
            </a:lvl1pPr>
            <a:lvl2pPr marL="742950" marR="0" indent="-57150" algn="l" rtl="0">
              <a:spcBef>
                <a:spcPts val="720"/>
              </a:spcBef>
              <a:spcAft>
                <a:spcPts val="0"/>
              </a:spcAft>
              <a:buClr>
                <a:srgbClr val="887952"/>
              </a:buClr>
              <a:buFont typeface="Arial"/>
              <a:buChar char="–"/>
              <a:defRPr/>
            </a:lvl2pPr>
            <a:lvl3pPr marL="1143000" marR="0" indent="0" algn="l" rtl="0">
              <a:spcBef>
                <a:spcPts val="720"/>
              </a:spcBef>
              <a:spcAft>
                <a:spcPts val="0"/>
              </a:spcAft>
              <a:buClr>
                <a:srgbClr val="887952"/>
              </a:buClr>
              <a:buFont typeface="Arial"/>
              <a:buChar char="•"/>
              <a:defRPr/>
            </a:lvl3pPr>
            <a:lvl4pPr marL="1600200" marR="0" indent="0" algn="l" rtl="0">
              <a:spcBef>
                <a:spcPts val="720"/>
              </a:spcBef>
              <a:spcAft>
                <a:spcPts val="0"/>
              </a:spcAft>
              <a:buClr>
                <a:srgbClr val="887952"/>
              </a:buClr>
              <a:buFont typeface="Arial"/>
              <a:buChar char="–"/>
              <a:defRPr/>
            </a:lvl4pPr>
            <a:lvl5pPr marL="2057400" marR="0" indent="0" algn="l" rtl="0">
              <a:spcBef>
                <a:spcPts val="720"/>
              </a:spcBef>
              <a:spcAft>
                <a:spcPts val="0"/>
              </a:spcAft>
              <a:buClr>
                <a:srgbClr val="887952"/>
              </a:buClr>
              <a:buFont typeface="Arial"/>
              <a:buChar char="»"/>
              <a:defRPr/>
            </a:lvl5pPr>
            <a:lvl6pPr marL="2514600" marR="0" indent="0" algn="l" rtl="0">
              <a:spcBef>
                <a:spcPts val="720"/>
              </a:spcBef>
              <a:spcAft>
                <a:spcPts val="0"/>
              </a:spcAft>
              <a:buClr>
                <a:srgbClr val="887952"/>
              </a:buClr>
              <a:buFont typeface="Arial"/>
              <a:buChar char="»"/>
              <a:defRPr/>
            </a:lvl6pPr>
            <a:lvl7pPr marL="2971800" marR="0" indent="0" algn="l" rtl="0">
              <a:spcBef>
                <a:spcPts val="720"/>
              </a:spcBef>
              <a:spcAft>
                <a:spcPts val="0"/>
              </a:spcAft>
              <a:buClr>
                <a:srgbClr val="887952"/>
              </a:buClr>
              <a:buFont typeface="Arial"/>
              <a:buChar char="»"/>
              <a:defRPr/>
            </a:lvl7pPr>
            <a:lvl8pPr marL="3429000" marR="0" indent="0" algn="l" rtl="0">
              <a:spcBef>
                <a:spcPts val="720"/>
              </a:spcBef>
              <a:spcAft>
                <a:spcPts val="0"/>
              </a:spcAft>
              <a:buClr>
                <a:srgbClr val="887952"/>
              </a:buClr>
              <a:buFont typeface="Arial"/>
              <a:buChar char="»"/>
              <a:defRPr/>
            </a:lvl8pPr>
            <a:lvl9pPr marL="3886200" marR="0" indent="0" algn="l" rtl="0">
              <a:spcBef>
                <a:spcPts val="720"/>
              </a:spcBef>
              <a:spcAft>
                <a:spcPts val="0"/>
              </a:spcAft>
              <a:buClr>
                <a:srgbClr val="887952"/>
              </a:buClr>
              <a:buFont typeface="Arial"/>
              <a:buChar char="»"/>
              <a:defRPr/>
            </a:lvl9pPr>
          </a:lstStyle>
          <a:p>
            <a:endParaRPr/>
          </a:p>
        </p:txBody>
      </p:sp>
      <p:sp>
        <p:nvSpPr>
          <p:cNvPr id="50" name="Shape 50"/>
          <p:cNvSpPr txBox="1">
            <a:spLocks noGrp="1"/>
          </p:cNvSpPr>
          <p:nvPr>
            <p:ph type="dt" idx="10"/>
          </p:nvPr>
        </p:nvSpPr>
        <p:spPr>
          <a:xfrm>
            <a:off x="457200" y="6356350"/>
            <a:ext cx="2133599"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51" name="Shape 51"/>
          <p:cNvSpPr txBox="1">
            <a:spLocks noGrp="1"/>
          </p:cNvSpPr>
          <p:nvPr>
            <p:ph type="ftr" idx="11"/>
          </p:nvPr>
        </p:nvSpPr>
        <p:spPr>
          <a:xfrm>
            <a:off x="3124200" y="6356350"/>
            <a:ext cx="2895600"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52" name="Shape 52"/>
          <p:cNvSpPr txBox="1">
            <a:spLocks noGrp="1"/>
          </p:cNvSpPr>
          <p:nvPr>
            <p:ph type="sldNum" idx="12"/>
          </p:nvPr>
        </p:nvSpPr>
        <p:spPr>
          <a:xfrm>
            <a:off x="6553200" y="6356350"/>
            <a:ext cx="2133599" cy="366711"/>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Tree>
    <p:extLst>
      <p:ext uri="{BB962C8B-B14F-4D97-AF65-F5344CB8AC3E}">
        <p14:creationId xmlns:p14="http://schemas.microsoft.com/office/powerpoint/2010/main" val="2723354897"/>
      </p:ext>
    </p:extLst>
  </p:cSld>
  <p:clrMap bg1="lt1" tx1="dk1" bg2="dk2" tx2="lt2" accent1="accent1" accent2="accent2" accent3="accent3" accent4="accent4" accent5="accent5" accent6="accent6" hlink="hlink" folHlink="folHlink"/>
  <p:sldLayoutIdLst>
    <p:sldLayoutId id="2147483728"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5"/>
        <p:cNvGrpSpPr/>
        <p:nvPr/>
      </p:nvGrpSpPr>
      <p:grpSpPr>
        <a:xfrm>
          <a:off x="0" y="0"/>
          <a:ext cx="0" cy="0"/>
          <a:chOff x="0" y="0"/>
          <a:chExt cx="0" cy="0"/>
        </a:xfrm>
      </p:grpSpPr>
      <p:sp>
        <p:nvSpPr>
          <p:cNvPr id="96" name="Shape 96"/>
          <p:cNvSpPr txBox="1"/>
          <p:nvPr/>
        </p:nvSpPr>
        <p:spPr>
          <a:xfrm>
            <a:off x="685800" y="838200"/>
            <a:ext cx="7772400" cy="5181600"/>
          </a:xfrm>
          <a:prstGeom prst="rect">
            <a:avLst/>
          </a:prstGeom>
          <a:noFill/>
          <a:ln w="28575" cap="rnd">
            <a:solidFill>
              <a:srgbClr val="47474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97" name="Shape 97"/>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98" name="Shape 98"/>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marR="0" indent="-114300" algn="l" rtl="0">
              <a:spcBef>
                <a:spcPts val="720"/>
              </a:spcBef>
              <a:spcAft>
                <a:spcPts val="0"/>
              </a:spcAft>
              <a:buClr>
                <a:srgbClr val="887952"/>
              </a:buClr>
              <a:buFont typeface="Arial"/>
              <a:buChar char="▪"/>
              <a:defRPr/>
            </a:lvl1pPr>
            <a:lvl2pPr marL="742950" marR="0" indent="-57150" algn="l" rtl="0">
              <a:spcBef>
                <a:spcPts val="720"/>
              </a:spcBef>
              <a:spcAft>
                <a:spcPts val="0"/>
              </a:spcAft>
              <a:buClr>
                <a:srgbClr val="887952"/>
              </a:buClr>
              <a:buFont typeface="Arial"/>
              <a:buChar char="–"/>
              <a:defRPr/>
            </a:lvl2pPr>
            <a:lvl3pPr marL="1143000" marR="0" indent="0" algn="l" rtl="0">
              <a:spcBef>
                <a:spcPts val="720"/>
              </a:spcBef>
              <a:spcAft>
                <a:spcPts val="0"/>
              </a:spcAft>
              <a:buClr>
                <a:srgbClr val="887952"/>
              </a:buClr>
              <a:buFont typeface="Arial"/>
              <a:buChar char="•"/>
              <a:defRPr/>
            </a:lvl3pPr>
            <a:lvl4pPr marL="1600200" marR="0" indent="0" algn="l" rtl="0">
              <a:spcBef>
                <a:spcPts val="720"/>
              </a:spcBef>
              <a:spcAft>
                <a:spcPts val="0"/>
              </a:spcAft>
              <a:buClr>
                <a:srgbClr val="887952"/>
              </a:buClr>
              <a:buFont typeface="Arial"/>
              <a:buChar char="–"/>
              <a:defRPr/>
            </a:lvl4pPr>
            <a:lvl5pPr marL="2057400" marR="0" indent="0" algn="l" rtl="0">
              <a:spcBef>
                <a:spcPts val="720"/>
              </a:spcBef>
              <a:spcAft>
                <a:spcPts val="0"/>
              </a:spcAft>
              <a:buClr>
                <a:srgbClr val="887952"/>
              </a:buClr>
              <a:buFont typeface="Arial"/>
              <a:buChar char="»"/>
              <a:defRPr/>
            </a:lvl5pPr>
            <a:lvl6pPr marL="2514600" marR="0" indent="0" algn="l" rtl="0">
              <a:spcBef>
                <a:spcPts val="720"/>
              </a:spcBef>
              <a:spcAft>
                <a:spcPts val="0"/>
              </a:spcAft>
              <a:buClr>
                <a:srgbClr val="887952"/>
              </a:buClr>
              <a:buFont typeface="Arial"/>
              <a:buChar char="»"/>
              <a:defRPr/>
            </a:lvl6pPr>
            <a:lvl7pPr marL="2971800" marR="0" indent="0" algn="l" rtl="0">
              <a:spcBef>
                <a:spcPts val="720"/>
              </a:spcBef>
              <a:spcAft>
                <a:spcPts val="0"/>
              </a:spcAft>
              <a:buClr>
                <a:srgbClr val="887952"/>
              </a:buClr>
              <a:buFont typeface="Arial"/>
              <a:buChar char="»"/>
              <a:defRPr/>
            </a:lvl7pPr>
            <a:lvl8pPr marL="3429000" marR="0" indent="0" algn="l" rtl="0">
              <a:spcBef>
                <a:spcPts val="720"/>
              </a:spcBef>
              <a:spcAft>
                <a:spcPts val="0"/>
              </a:spcAft>
              <a:buClr>
                <a:srgbClr val="887952"/>
              </a:buClr>
              <a:buFont typeface="Arial"/>
              <a:buChar char="»"/>
              <a:defRPr/>
            </a:lvl8pPr>
            <a:lvl9pPr marL="3886200" marR="0" indent="0" algn="l" rtl="0">
              <a:spcBef>
                <a:spcPts val="720"/>
              </a:spcBef>
              <a:spcAft>
                <a:spcPts val="0"/>
              </a:spcAft>
              <a:buClr>
                <a:srgbClr val="887952"/>
              </a:buClr>
              <a:buFont typeface="Arial"/>
              <a:buChar char="»"/>
              <a:defRPr/>
            </a:lvl9pPr>
          </a:lstStyle>
          <a:p>
            <a:endParaRPr/>
          </a:p>
        </p:txBody>
      </p:sp>
      <p:sp>
        <p:nvSpPr>
          <p:cNvPr id="99" name="Shape 99"/>
          <p:cNvSpPr txBox="1">
            <a:spLocks noGrp="1"/>
          </p:cNvSpPr>
          <p:nvPr>
            <p:ph type="dt" idx="10"/>
          </p:nvPr>
        </p:nvSpPr>
        <p:spPr>
          <a:xfrm>
            <a:off x="457200" y="6356350"/>
            <a:ext cx="2133599"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100" name="Shape 100"/>
          <p:cNvSpPr txBox="1">
            <a:spLocks noGrp="1"/>
          </p:cNvSpPr>
          <p:nvPr>
            <p:ph type="ftr" idx="11"/>
          </p:nvPr>
        </p:nvSpPr>
        <p:spPr>
          <a:xfrm>
            <a:off x="3124200" y="6356350"/>
            <a:ext cx="2895600"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101" name="Shape 101"/>
          <p:cNvSpPr txBox="1">
            <a:spLocks noGrp="1"/>
          </p:cNvSpPr>
          <p:nvPr>
            <p:ph type="sldNum" idx="12"/>
          </p:nvPr>
        </p:nvSpPr>
        <p:spPr>
          <a:xfrm>
            <a:off x="6553200" y="6356350"/>
            <a:ext cx="2133599" cy="366711"/>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Tree>
  </p:cSld>
  <p:clrMap bg1="lt1" tx1="dk1" bg2="dk2" tx2="lt2" accent1="accent1" accent2="accent2" accent3="accent3" accent4="accent4" accent5="accent5" accent6="accent6" hlink="hlink" folHlink="folHlink"/>
  <p:sldLayoutIdLst>
    <p:sldLayoutId id="2147483649"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5"/>
        <p:cNvGrpSpPr/>
        <p:nvPr/>
      </p:nvGrpSpPr>
      <p:grpSpPr>
        <a:xfrm>
          <a:off x="0" y="0"/>
          <a:ext cx="0" cy="0"/>
          <a:chOff x="0" y="0"/>
          <a:chExt cx="0" cy="0"/>
        </a:xfrm>
      </p:grpSpPr>
      <p:sp>
        <p:nvSpPr>
          <p:cNvPr id="116" name="Shape 116"/>
          <p:cNvSpPr txBox="1"/>
          <p:nvPr/>
        </p:nvSpPr>
        <p:spPr>
          <a:xfrm>
            <a:off x="685800" y="838200"/>
            <a:ext cx="7772400" cy="5181600"/>
          </a:xfrm>
          <a:prstGeom prst="rect">
            <a:avLst/>
          </a:prstGeom>
          <a:noFill/>
          <a:ln w="28575" cap="rnd">
            <a:solidFill>
              <a:srgbClr val="47474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117" name="Shape 117"/>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118" name="Shape 118"/>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marR="0" indent="-114300" algn="l" rtl="0">
              <a:spcBef>
                <a:spcPts val="720"/>
              </a:spcBef>
              <a:spcAft>
                <a:spcPts val="0"/>
              </a:spcAft>
              <a:buClr>
                <a:srgbClr val="887952"/>
              </a:buClr>
              <a:buFont typeface="Arial"/>
              <a:buChar char="▪"/>
              <a:defRPr/>
            </a:lvl1pPr>
            <a:lvl2pPr marL="742950" marR="0" indent="-57150" algn="l" rtl="0">
              <a:spcBef>
                <a:spcPts val="720"/>
              </a:spcBef>
              <a:spcAft>
                <a:spcPts val="0"/>
              </a:spcAft>
              <a:buClr>
                <a:srgbClr val="887952"/>
              </a:buClr>
              <a:buFont typeface="Arial"/>
              <a:buChar char="–"/>
              <a:defRPr/>
            </a:lvl2pPr>
            <a:lvl3pPr marL="1143000" marR="0" indent="0" algn="l" rtl="0">
              <a:spcBef>
                <a:spcPts val="720"/>
              </a:spcBef>
              <a:spcAft>
                <a:spcPts val="0"/>
              </a:spcAft>
              <a:buClr>
                <a:srgbClr val="887952"/>
              </a:buClr>
              <a:buFont typeface="Arial"/>
              <a:buChar char="•"/>
              <a:defRPr/>
            </a:lvl3pPr>
            <a:lvl4pPr marL="1600200" marR="0" indent="0" algn="l" rtl="0">
              <a:spcBef>
                <a:spcPts val="720"/>
              </a:spcBef>
              <a:spcAft>
                <a:spcPts val="0"/>
              </a:spcAft>
              <a:buClr>
                <a:srgbClr val="887952"/>
              </a:buClr>
              <a:buFont typeface="Arial"/>
              <a:buChar char="–"/>
              <a:defRPr/>
            </a:lvl4pPr>
            <a:lvl5pPr marL="2057400" marR="0" indent="0" algn="l" rtl="0">
              <a:spcBef>
                <a:spcPts val="720"/>
              </a:spcBef>
              <a:spcAft>
                <a:spcPts val="0"/>
              </a:spcAft>
              <a:buClr>
                <a:srgbClr val="887952"/>
              </a:buClr>
              <a:buFont typeface="Arial"/>
              <a:buChar char="»"/>
              <a:defRPr/>
            </a:lvl5pPr>
            <a:lvl6pPr marL="2514600" marR="0" indent="0" algn="l" rtl="0">
              <a:spcBef>
                <a:spcPts val="720"/>
              </a:spcBef>
              <a:spcAft>
                <a:spcPts val="0"/>
              </a:spcAft>
              <a:buClr>
                <a:srgbClr val="887952"/>
              </a:buClr>
              <a:buFont typeface="Arial"/>
              <a:buChar char="»"/>
              <a:defRPr/>
            </a:lvl6pPr>
            <a:lvl7pPr marL="2971800" marR="0" indent="0" algn="l" rtl="0">
              <a:spcBef>
                <a:spcPts val="720"/>
              </a:spcBef>
              <a:spcAft>
                <a:spcPts val="0"/>
              </a:spcAft>
              <a:buClr>
                <a:srgbClr val="887952"/>
              </a:buClr>
              <a:buFont typeface="Arial"/>
              <a:buChar char="»"/>
              <a:defRPr/>
            </a:lvl7pPr>
            <a:lvl8pPr marL="3429000" marR="0" indent="0" algn="l" rtl="0">
              <a:spcBef>
                <a:spcPts val="720"/>
              </a:spcBef>
              <a:spcAft>
                <a:spcPts val="0"/>
              </a:spcAft>
              <a:buClr>
                <a:srgbClr val="887952"/>
              </a:buClr>
              <a:buFont typeface="Arial"/>
              <a:buChar char="»"/>
              <a:defRPr/>
            </a:lvl8pPr>
            <a:lvl9pPr marL="3886200" marR="0" indent="0" algn="l" rtl="0">
              <a:spcBef>
                <a:spcPts val="720"/>
              </a:spcBef>
              <a:spcAft>
                <a:spcPts val="0"/>
              </a:spcAft>
              <a:buClr>
                <a:srgbClr val="887952"/>
              </a:buClr>
              <a:buFont typeface="Arial"/>
              <a:buChar char="»"/>
              <a:defRPr/>
            </a:lvl9pPr>
          </a:lstStyle>
          <a:p>
            <a:endParaRPr/>
          </a:p>
        </p:txBody>
      </p:sp>
      <p:sp>
        <p:nvSpPr>
          <p:cNvPr id="119" name="Shape 119"/>
          <p:cNvSpPr txBox="1">
            <a:spLocks noGrp="1"/>
          </p:cNvSpPr>
          <p:nvPr>
            <p:ph type="dt" idx="10"/>
          </p:nvPr>
        </p:nvSpPr>
        <p:spPr>
          <a:xfrm>
            <a:off x="457200" y="6356350"/>
            <a:ext cx="2133599"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120" name="Shape 120"/>
          <p:cNvSpPr txBox="1">
            <a:spLocks noGrp="1"/>
          </p:cNvSpPr>
          <p:nvPr>
            <p:ph type="ftr" idx="11"/>
          </p:nvPr>
        </p:nvSpPr>
        <p:spPr>
          <a:xfrm>
            <a:off x="3124200" y="6356350"/>
            <a:ext cx="2895600"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121" name="Shape 121"/>
          <p:cNvSpPr txBox="1">
            <a:spLocks noGrp="1"/>
          </p:cNvSpPr>
          <p:nvPr>
            <p:ph type="sldNum" idx="12"/>
          </p:nvPr>
        </p:nvSpPr>
        <p:spPr>
          <a:xfrm>
            <a:off x="6553200" y="6356350"/>
            <a:ext cx="2133599" cy="366711"/>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Tree>
  </p:cSld>
  <p:clrMap bg1="lt1" tx1="dk1" bg2="dk2" tx2="lt2" accent1="accent1" accent2="accent2" accent3="accent3" accent4="accent4" accent5="accent5" accent6="accent6" hlink="hlink" folHlink="folHlink"/>
  <p:sldLayoutIdLst>
    <p:sldLayoutId id="2147483651"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6"/>
        <p:cNvGrpSpPr/>
        <p:nvPr/>
      </p:nvGrpSpPr>
      <p:grpSpPr>
        <a:xfrm>
          <a:off x="0" y="0"/>
          <a:ext cx="0" cy="0"/>
          <a:chOff x="0" y="0"/>
          <a:chExt cx="0" cy="0"/>
        </a:xfrm>
      </p:grpSpPr>
      <p:sp>
        <p:nvSpPr>
          <p:cNvPr id="127" name="Shape 127"/>
          <p:cNvSpPr txBox="1"/>
          <p:nvPr/>
        </p:nvSpPr>
        <p:spPr>
          <a:xfrm>
            <a:off x="685800" y="838200"/>
            <a:ext cx="7772400" cy="5181600"/>
          </a:xfrm>
          <a:prstGeom prst="rect">
            <a:avLst/>
          </a:prstGeom>
          <a:noFill/>
          <a:ln w="28575" cap="rnd">
            <a:solidFill>
              <a:srgbClr val="47474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128" name="Shape 128"/>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129" name="Shape 129"/>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marR="0" indent="-114300" algn="l" rtl="0">
              <a:spcBef>
                <a:spcPts val="720"/>
              </a:spcBef>
              <a:spcAft>
                <a:spcPts val="0"/>
              </a:spcAft>
              <a:buClr>
                <a:srgbClr val="887952"/>
              </a:buClr>
              <a:buFont typeface="Arial"/>
              <a:buChar char="▪"/>
              <a:defRPr/>
            </a:lvl1pPr>
            <a:lvl2pPr marL="742950" marR="0" indent="-57150" algn="l" rtl="0">
              <a:spcBef>
                <a:spcPts val="720"/>
              </a:spcBef>
              <a:spcAft>
                <a:spcPts val="0"/>
              </a:spcAft>
              <a:buClr>
                <a:srgbClr val="887952"/>
              </a:buClr>
              <a:buFont typeface="Arial"/>
              <a:buChar char="–"/>
              <a:defRPr/>
            </a:lvl2pPr>
            <a:lvl3pPr marL="1143000" marR="0" indent="0" algn="l" rtl="0">
              <a:spcBef>
                <a:spcPts val="720"/>
              </a:spcBef>
              <a:spcAft>
                <a:spcPts val="0"/>
              </a:spcAft>
              <a:buClr>
                <a:srgbClr val="887952"/>
              </a:buClr>
              <a:buFont typeface="Arial"/>
              <a:buChar char="•"/>
              <a:defRPr/>
            </a:lvl3pPr>
            <a:lvl4pPr marL="1600200" marR="0" indent="0" algn="l" rtl="0">
              <a:spcBef>
                <a:spcPts val="720"/>
              </a:spcBef>
              <a:spcAft>
                <a:spcPts val="0"/>
              </a:spcAft>
              <a:buClr>
                <a:srgbClr val="887952"/>
              </a:buClr>
              <a:buFont typeface="Arial"/>
              <a:buChar char="–"/>
              <a:defRPr/>
            </a:lvl4pPr>
            <a:lvl5pPr marL="2057400" marR="0" indent="0" algn="l" rtl="0">
              <a:spcBef>
                <a:spcPts val="720"/>
              </a:spcBef>
              <a:spcAft>
                <a:spcPts val="0"/>
              </a:spcAft>
              <a:buClr>
                <a:srgbClr val="887952"/>
              </a:buClr>
              <a:buFont typeface="Arial"/>
              <a:buChar char="»"/>
              <a:defRPr/>
            </a:lvl5pPr>
            <a:lvl6pPr marL="2514600" marR="0" indent="0" algn="l" rtl="0">
              <a:spcBef>
                <a:spcPts val="720"/>
              </a:spcBef>
              <a:spcAft>
                <a:spcPts val="0"/>
              </a:spcAft>
              <a:buClr>
                <a:srgbClr val="887952"/>
              </a:buClr>
              <a:buFont typeface="Arial"/>
              <a:buChar char="»"/>
              <a:defRPr/>
            </a:lvl6pPr>
            <a:lvl7pPr marL="2971800" marR="0" indent="0" algn="l" rtl="0">
              <a:spcBef>
                <a:spcPts val="720"/>
              </a:spcBef>
              <a:spcAft>
                <a:spcPts val="0"/>
              </a:spcAft>
              <a:buClr>
                <a:srgbClr val="887952"/>
              </a:buClr>
              <a:buFont typeface="Arial"/>
              <a:buChar char="»"/>
              <a:defRPr/>
            </a:lvl7pPr>
            <a:lvl8pPr marL="3429000" marR="0" indent="0" algn="l" rtl="0">
              <a:spcBef>
                <a:spcPts val="720"/>
              </a:spcBef>
              <a:spcAft>
                <a:spcPts val="0"/>
              </a:spcAft>
              <a:buClr>
                <a:srgbClr val="887952"/>
              </a:buClr>
              <a:buFont typeface="Arial"/>
              <a:buChar char="»"/>
              <a:defRPr/>
            </a:lvl8pPr>
            <a:lvl9pPr marL="3886200" marR="0" indent="0" algn="l" rtl="0">
              <a:spcBef>
                <a:spcPts val="720"/>
              </a:spcBef>
              <a:spcAft>
                <a:spcPts val="0"/>
              </a:spcAft>
              <a:buClr>
                <a:srgbClr val="887952"/>
              </a:buClr>
              <a:buFont typeface="Arial"/>
              <a:buChar char="»"/>
              <a:defRPr/>
            </a:lvl9pPr>
          </a:lstStyle>
          <a:p>
            <a:endParaRPr/>
          </a:p>
        </p:txBody>
      </p:sp>
      <p:sp>
        <p:nvSpPr>
          <p:cNvPr id="130" name="Shape 130"/>
          <p:cNvSpPr txBox="1">
            <a:spLocks noGrp="1"/>
          </p:cNvSpPr>
          <p:nvPr>
            <p:ph type="dt" idx="10"/>
          </p:nvPr>
        </p:nvSpPr>
        <p:spPr>
          <a:xfrm>
            <a:off x="457200" y="6356350"/>
            <a:ext cx="2133599"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131" name="Shape 131"/>
          <p:cNvSpPr txBox="1">
            <a:spLocks noGrp="1"/>
          </p:cNvSpPr>
          <p:nvPr>
            <p:ph type="ftr" idx="11"/>
          </p:nvPr>
        </p:nvSpPr>
        <p:spPr>
          <a:xfrm>
            <a:off x="3124200" y="6356350"/>
            <a:ext cx="2895600"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132" name="Shape 132"/>
          <p:cNvSpPr txBox="1">
            <a:spLocks noGrp="1"/>
          </p:cNvSpPr>
          <p:nvPr>
            <p:ph type="sldNum" idx="12"/>
          </p:nvPr>
        </p:nvSpPr>
        <p:spPr>
          <a:xfrm>
            <a:off x="6553200" y="6356350"/>
            <a:ext cx="2133599" cy="366711"/>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Tree>
  </p:cSld>
  <p:clrMap bg1="lt1" tx1="dk1" bg2="dk2" tx2="lt2" accent1="accent1" accent2="accent2" accent3="accent3" accent4="accent4" accent5="accent5" accent6="accent6" hlink="hlink" folHlink="folHlink"/>
  <p:sldLayoutIdLst>
    <p:sldLayoutId id="2147483652"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8"/>
        <p:cNvGrpSpPr/>
        <p:nvPr/>
      </p:nvGrpSpPr>
      <p:grpSpPr>
        <a:xfrm>
          <a:off x="0" y="0"/>
          <a:ext cx="0" cy="0"/>
          <a:chOff x="0" y="0"/>
          <a:chExt cx="0" cy="0"/>
        </a:xfrm>
      </p:grpSpPr>
      <p:sp>
        <p:nvSpPr>
          <p:cNvPr id="149" name="Shape 149"/>
          <p:cNvSpPr txBox="1"/>
          <p:nvPr/>
        </p:nvSpPr>
        <p:spPr>
          <a:xfrm>
            <a:off x="685800" y="838200"/>
            <a:ext cx="7772400" cy="5181600"/>
          </a:xfrm>
          <a:prstGeom prst="rect">
            <a:avLst/>
          </a:prstGeom>
          <a:noFill/>
          <a:ln w="28575" cap="rnd">
            <a:solidFill>
              <a:srgbClr val="47474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150" name="Shape 150"/>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151" name="Shape 151"/>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marR="0" indent="-114300" algn="l" rtl="0">
              <a:spcBef>
                <a:spcPts val="720"/>
              </a:spcBef>
              <a:spcAft>
                <a:spcPts val="0"/>
              </a:spcAft>
              <a:buClr>
                <a:srgbClr val="887952"/>
              </a:buClr>
              <a:buFont typeface="Arial"/>
              <a:buChar char="▪"/>
              <a:defRPr/>
            </a:lvl1pPr>
            <a:lvl2pPr marL="742950" marR="0" indent="-57150" algn="l" rtl="0">
              <a:spcBef>
                <a:spcPts val="720"/>
              </a:spcBef>
              <a:spcAft>
                <a:spcPts val="0"/>
              </a:spcAft>
              <a:buClr>
                <a:srgbClr val="887952"/>
              </a:buClr>
              <a:buFont typeface="Arial"/>
              <a:buChar char="–"/>
              <a:defRPr/>
            </a:lvl2pPr>
            <a:lvl3pPr marL="1143000" marR="0" indent="0" algn="l" rtl="0">
              <a:spcBef>
                <a:spcPts val="720"/>
              </a:spcBef>
              <a:spcAft>
                <a:spcPts val="0"/>
              </a:spcAft>
              <a:buClr>
                <a:srgbClr val="887952"/>
              </a:buClr>
              <a:buFont typeface="Arial"/>
              <a:buChar char="•"/>
              <a:defRPr/>
            </a:lvl3pPr>
            <a:lvl4pPr marL="1600200" marR="0" indent="0" algn="l" rtl="0">
              <a:spcBef>
                <a:spcPts val="720"/>
              </a:spcBef>
              <a:spcAft>
                <a:spcPts val="0"/>
              </a:spcAft>
              <a:buClr>
                <a:srgbClr val="887952"/>
              </a:buClr>
              <a:buFont typeface="Arial"/>
              <a:buChar char="–"/>
              <a:defRPr/>
            </a:lvl4pPr>
            <a:lvl5pPr marL="2057400" marR="0" indent="0" algn="l" rtl="0">
              <a:spcBef>
                <a:spcPts val="720"/>
              </a:spcBef>
              <a:spcAft>
                <a:spcPts val="0"/>
              </a:spcAft>
              <a:buClr>
                <a:srgbClr val="887952"/>
              </a:buClr>
              <a:buFont typeface="Arial"/>
              <a:buChar char="»"/>
              <a:defRPr/>
            </a:lvl5pPr>
            <a:lvl6pPr marL="2514600" marR="0" indent="0" algn="l" rtl="0">
              <a:spcBef>
                <a:spcPts val="720"/>
              </a:spcBef>
              <a:spcAft>
                <a:spcPts val="0"/>
              </a:spcAft>
              <a:buClr>
                <a:srgbClr val="887952"/>
              </a:buClr>
              <a:buFont typeface="Arial"/>
              <a:buChar char="»"/>
              <a:defRPr/>
            </a:lvl6pPr>
            <a:lvl7pPr marL="2971800" marR="0" indent="0" algn="l" rtl="0">
              <a:spcBef>
                <a:spcPts val="720"/>
              </a:spcBef>
              <a:spcAft>
                <a:spcPts val="0"/>
              </a:spcAft>
              <a:buClr>
                <a:srgbClr val="887952"/>
              </a:buClr>
              <a:buFont typeface="Arial"/>
              <a:buChar char="»"/>
              <a:defRPr/>
            </a:lvl7pPr>
            <a:lvl8pPr marL="3429000" marR="0" indent="0" algn="l" rtl="0">
              <a:spcBef>
                <a:spcPts val="720"/>
              </a:spcBef>
              <a:spcAft>
                <a:spcPts val="0"/>
              </a:spcAft>
              <a:buClr>
                <a:srgbClr val="887952"/>
              </a:buClr>
              <a:buFont typeface="Arial"/>
              <a:buChar char="»"/>
              <a:defRPr/>
            </a:lvl8pPr>
            <a:lvl9pPr marL="3886200" marR="0" indent="0" algn="l" rtl="0">
              <a:spcBef>
                <a:spcPts val="720"/>
              </a:spcBef>
              <a:spcAft>
                <a:spcPts val="0"/>
              </a:spcAft>
              <a:buClr>
                <a:srgbClr val="887952"/>
              </a:buClr>
              <a:buFont typeface="Arial"/>
              <a:buChar char="»"/>
              <a:defRPr/>
            </a:lvl9pPr>
          </a:lstStyle>
          <a:p>
            <a:endParaRPr/>
          </a:p>
        </p:txBody>
      </p:sp>
      <p:sp>
        <p:nvSpPr>
          <p:cNvPr id="152" name="Shape 152"/>
          <p:cNvSpPr txBox="1">
            <a:spLocks noGrp="1"/>
          </p:cNvSpPr>
          <p:nvPr>
            <p:ph type="dt" idx="10"/>
          </p:nvPr>
        </p:nvSpPr>
        <p:spPr>
          <a:xfrm>
            <a:off x="457200" y="6356350"/>
            <a:ext cx="2133599"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153" name="Shape 153"/>
          <p:cNvSpPr txBox="1">
            <a:spLocks noGrp="1"/>
          </p:cNvSpPr>
          <p:nvPr>
            <p:ph type="ftr" idx="11"/>
          </p:nvPr>
        </p:nvSpPr>
        <p:spPr>
          <a:xfrm>
            <a:off x="3124200" y="6356350"/>
            <a:ext cx="2895600"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154" name="Shape 154"/>
          <p:cNvSpPr txBox="1">
            <a:spLocks noGrp="1"/>
          </p:cNvSpPr>
          <p:nvPr>
            <p:ph type="sldNum" idx="12"/>
          </p:nvPr>
        </p:nvSpPr>
        <p:spPr>
          <a:xfrm>
            <a:off x="6553200" y="6356350"/>
            <a:ext cx="2133599" cy="366711"/>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Tree>
  </p:cSld>
  <p:clrMap bg1="lt1" tx1="dk1" bg2="dk2" tx2="lt2" accent1="accent1" accent2="accent2" accent3="accent3" accent4="accent4" accent5="accent5" accent6="accent6" hlink="hlink" folHlink="folHlink"/>
  <p:sldLayoutIdLst>
    <p:sldLayoutId id="2147483654"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6"/>
        <p:cNvGrpSpPr/>
        <p:nvPr/>
      </p:nvGrpSpPr>
      <p:grpSpPr>
        <a:xfrm>
          <a:off x="0" y="0"/>
          <a:ext cx="0" cy="0"/>
          <a:chOff x="0" y="0"/>
          <a:chExt cx="0" cy="0"/>
        </a:xfrm>
      </p:grpSpPr>
      <p:sp>
        <p:nvSpPr>
          <p:cNvPr id="157" name="Shape 157"/>
          <p:cNvSpPr txBox="1"/>
          <p:nvPr/>
        </p:nvSpPr>
        <p:spPr>
          <a:xfrm>
            <a:off x="685800" y="838200"/>
            <a:ext cx="7772400" cy="5181600"/>
          </a:xfrm>
          <a:prstGeom prst="rect">
            <a:avLst/>
          </a:prstGeom>
          <a:noFill/>
          <a:ln w="28575" cap="rnd">
            <a:solidFill>
              <a:srgbClr val="47474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158" name="Shape 158"/>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159" name="Shape 159"/>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marR="0" indent="-114300" algn="l" rtl="0">
              <a:spcBef>
                <a:spcPts val="720"/>
              </a:spcBef>
              <a:spcAft>
                <a:spcPts val="0"/>
              </a:spcAft>
              <a:buClr>
                <a:srgbClr val="887952"/>
              </a:buClr>
              <a:buFont typeface="Arial"/>
              <a:buChar char="▪"/>
              <a:defRPr/>
            </a:lvl1pPr>
            <a:lvl2pPr marL="742950" marR="0" indent="-57150" algn="l" rtl="0">
              <a:spcBef>
                <a:spcPts val="720"/>
              </a:spcBef>
              <a:spcAft>
                <a:spcPts val="0"/>
              </a:spcAft>
              <a:buClr>
                <a:srgbClr val="887952"/>
              </a:buClr>
              <a:buFont typeface="Arial"/>
              <a:buChar char="–"/>
              <a:defRPr/>
            </a:lvl2pPr>
            <a:lvl3pPr marL="1143000" marR="0" indent="0" algn="l" rtl="0">
              <a:spcBef>
                <a:spcPts val="720"/>
              </a:spcBef>
              <a:spcAft>
                <a:spcPts val="0"/>
              </a:spcAft>
              <a:buClr>
                <a:srgbClr val="887952"/>
              </a:buClr>
              <a:buFont typeface="Arial"/>
              <a:buChar char="•"/>
              <a:defRPr/>
            </a:lvl3pPr>
            <a:lvl4pPr marL="1600200" marR="0" indent="0" algn="l" rtl="0">
              <a:spcBef>
                <a:spcPts val="720"/>
              </a:spcBef>
              <a:spcAft>
                <a:spcPts val="0"/>
              </a:spcAft>
              <a:buClr>
                <a:srgbClr val="887952"/>
              </a:buClr>
              <a:buFont typeface="Arial"/>
              <a:buChar char="–"/>
              <a:defRPr/>
            </a:lvl4pPr>
            <a:lvl5pPr marL="2057400" marR="0" indent="0" algn="l" rtl="0">
              <a:spcBef>
                <a:spcPts val="720"/>
              </a:spcBef>
              <a:spcAft>
                <a:spcPts val="0"/>
              </a:spcAft>
              <a:buClr>
                <a:srgbClr val="887952"/>
              </a:buClr>
              <a:buFont typeface="Arial"/>
              <a:buChar char="»"/>
              <a:defRPr/>
            </a:lvl5pPr>
            <a:lvl6pPr marL="2514600" marR="0" indent="0" algn="l" rtl="0">
              <a:spcBef>
                <a:spcPts val="720"/>
              </a:spcBef>
              <a:spcAft>
                <a:spcPts val="0"/>
              </a:spcAft>
              <a:buClr>
                <a:srgbClr val="887952"/>
              </a:buClr>
              <a:buFont typeface="Arial"/>
              <a:buChar char="»"/>
              <a:defRPr/>
            </a:lvl6pPr>
            <a:lvl7pPr marL="2971800" marR="0" indent="0" algn="l" rtl="0">
              <a:spcBef>
                <a:spcPts val="720"/>
              </a:spcBef>
              <a:spcAft>
                <a:spcPts val="0"/>
              </a:spcAft>
              <a:buClr>
                <a:srgbClr val="887952"/>
              </a:buClr>
              <a:buFont typeface="Arial"/>
              <a:buChar char="»"/>
              <a:defRPr/>
            </a:lvl7pPr>
            <a:lvl8pPr marL="3429000" marR="0" indent="0" algn="l" rtl="0">
              <a:spcBef>
                <a:spcPts val="720"/>
              </a:spcBef>
              <a:spcAft>
                <a:spcPts val="0"/>
              </a:spcAft>
              <a:buClr>
                <a:srgbClr val="887952"/>
              </a:buClr>
              <a:buFont typeface="Arial"/>
              <a:buChar char="»"/>
              <a:defRPr/>
            </a:lvl8pPr>
            <a:lvl9pPr marL="3886200" marR="0" indent="0" algn="l" rtl="0">
              <a:spcBef>
                <a:spcPts val="720"/>
              </a:spcBef>
              <a:spcAft>
                <a:spcPts val="0"/>
              </a:spcAft>
              <a:buClr>
                <a:srgbClr val="887952"/>
              </a:buClr>
              <a:buFont typeface="Arial"/>
              <a:buChar char="»"/>
              <a:defRPr/>
            </a:lvl9pPr>
          </a:lstStyle>
          <a:p>
            <a:endParaRPr/>
          </a:p>
        </p:txBody>
      </p:sp>
      <p:sp>
        <p:nvSpPr>
          <p:cNvPr id="160" name="Shape 160"/>
          <p:cNvSpPr txBox="1">
            <a:spLocks noGrp="1"/>
          </p:cNvSpPr>
          <p:nvPr>
            <p:ph type="dt" idx="10"/>
          </p:nvPr>
        </p:nvSpPr>
        <p:spPr>
          <a:xfrm>
            <a:off x="457200" y="6356350"/>
            <a:ext cx="2133599"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161" name="Shape 161"/>
          <p:cNvSpPr txBox="1">
            <a:spLocks noGrp="1"/>
          </p:cNvSpPr>
          <p:nvPr>
            <p:ph type="ftr" idx="11"/>
          </p:nvPr>
        </p:nvSpPr>
        <p:spPr>
          <a:xfrm>
            <a:off x="3124200" y="6356350"/>
            <a:ext cx="2895600"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162" name="Shape 162"/>
          <p:cNvSpPr txBox="1">
            <a:spLocks noGrp="1"/>
          </p:cNvSpPr>
          <p:nvPr>
            <p:ph type="sldNum" idx="12"/>
          </p:nvPr>
        </p:nvSpPr>
        <p:spPr>
          <a:xfrm>
            <a:off x="6553200" y="6356350"/>
            <a:ext cx="2133599" cy="366711"/>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Tree>
  </p:cSld>
  <p:clrMap bg1="lt1" tx1="dk1" bg2="dk2" tx2="lt2" accent1="accent1" accent2="accent2" accent3="accent3" accent4="accent4" accent5="accent5" accent6="accent6" hlink="hlink" folHlink="folHlink"/>
  <p:sldLayoutIdLst>
    <p:sldLayoutId id="2147483655"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41"/>
        <p:cNvGrpSpPr/>
        <p:nvPr/>
      </p:nvGrpSpPr>
      <p:grpSpPr>
        <a:xfrm>
          <a:off x="0" y="0"/>
          <a:ext cx="0" cy="0"/>
          <a:chOff x="0" y="0"/>
          <a:chExt cx="0" cy="0"/>
        </a:xfrm>
      </p:grpSpPr>
      <p:sp>
        <p:nvSpPr>
          <p:cNvPr id="342" name="Shape 342"/>
          <p:cNvSpPr txBox="1"/>
          <p:nvPr/>
        </p:nvSpPr>
        <p:spPr>
          <a:xfrm>
            <a:off x="685800" y="838200"/>
            <a:ext cx="7772400" cy="5181600"/>
          </a:xfrm>
          <a:prstGeom prst="rect">
            <a:avLst/>
          </a:prstGeom>
          <a:noFill/>
          <a:ln w="28575" cap="rnd">
            <a:solidFill>
              <a:srgbClr val="47474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343" name="Shape 343"/>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344" name="Shape 344"/>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marR="0" indent="-114300" algn="l" rtl="0">
              <a:spcBef>
                <a:spcPts val="720"/>
              </a:spcBef>
              <a:spcAft>
                <a:spcPts val="0"/>
              </a:spcAft>
              <a:buClr>
                <a:srgbClr val="887952"/>
              </a:buClr>
              <a:buFont typeface="Arial"/>
              <a:buChar char="▪"/>
              <a:defRPr/>
            </a:lvl1pPr>
            <a:lvl2pPr marL="742950" marR="0" indent="-57150" algn="l" rtl="0">
              <a:spcBef>
                <a:spcPts val="720"/>
              </a:spcBef>
              <a:spcAft>
                <a:spcPts val="0"/>
              </a:spcAft>
              <a:buClr>
                <a:srgbClr val="887952"/>
              </a:buClr>
              <a:buFont typeface="Arial"/>
              <a:buChar char="–"/>
              <a:defRPr/>
            </a:lvl2pPr>
            <a:lvl3pPr marL="1143000" marR="0" indent="0" algn="l" rtl="0">
              <a:spcBef>
                <a:spcPts val="720"/>
              </a:spcBef>
              <a:spcAft>
                <a:spcPts val="0"/>
              </a:spcAft>
              <a:buClr>
                <a:srgbClr val="887952"/>
              </a:buClr>
              <a:buFont typeface="Arial"/>
              <a:buChar char="•"/>
              <a:defRPr/>
            </a:lvl3pPr>
            <a:lvl4pPr marL="1600200" marR="0" indent="0" algn="l" rtl="0">
              <a:spcBef>
                <a:spcPts val="720"/>
              </a:spcBef>
              <a:spcAft>
                <a:spcPts val="0"/>
              </a:spcAft>
              <a:buClr>
                <a:srgbClr val="887952"/>
              </a:buClr>
              <a:buFont typeface="Arial"/>
              <a:buChar char="–"/>
              <a:defRPr/>
            </a:lvl4pPr>
            <a:lvl5pPr marL="2057400" marR="0" indent="0" algn="l" rtl="0">
              <a:spcBef>
                <a:spcPts val="720"/>
              </a:spcBef>
              <a:spcAft>
                <a:spcPts val="0"/>
              </a:spcAft>
              <a:buClr>
                <a:srgbClr val="887952"/>
              </a:buClr>
              <a:buFont typeface="Arial"/>
              <a:buChar char="»"/>
              <a:defRPr/>
            </a:lvl5pPr>
            <a:lvl6pPr marL="2514600" marR="0" indent="0" algn="l" rtl="0">
              <a:spcBef>
                <a:spcPts val="720"/>
              </a:spcBef>
              <a:spcAft>
                <a:spcPts val="0"/>
              </a:spcAft>
              <a:buClr>
                <a:srgbClr val="887952"/>
              </a:buClr>
              <a:buFont typeface="Arial"/>
              <a:buChar char="»"/>
              <a:defRPr/>
            </a:lvl6pPr>
            <a:lvl7pPr marL="2971800" marR="0" indent="0" algn="l" rtl="0">
              <a:spcBef>
                <a:spcPts val="720"/>
              </a:spcBef>
              <a:spcAft>
                <a:spcPts val="0"/>
              </a:spcAft>
              <a:buClr>
                <a:srgbClr val="887952"/>
              </a:buClr>
              <a:buFont typeface="Arial"/>
              <a:buChar char="»"/>
              <a:defRPr/>
            </a:lvl7pPr>
            <a:lvl8pPr marL="3429000" marR="0" indent="0" algn="l" rtl="0">
              <a:spcBef>
                <a:spcPts val="720"/>
              </a:spcBef>
              <a:spcAft>
                <a:spcPts val="0"/>
              </a:spcAft>
              <a:buClr>
                <a:srgbClr val="887952"/>
              </a:buClr>
              <a:buFont typeface="Arial"/>
              <a:buChar char="»"/>
              <a:defRPr/>
            </a:lvl8pPr>
            <a:lvl9pPr marL="3886200" marR="0" indent="0" algn="l" rtl="0">
              <a:spcBef>
                <a:spcPts val="720"/>
              </a:spcBef>
              <a:spcAft>
                <a:spcPts val="0"/>
              </a:spcAft>
              <a:buClr>
                <a:srgbClr val="887952"/>
              </a:buClr>
              <a:buFont typeface="Arial"/>
              <a:buChar char="»"/>
              <a:defRPr/>
            </a:lvl9pPr>
          </a:lstStyle>
          <a:p>
            <a:endParaRPr/>
          </a:p>
        </p:txBody>
      </p:sp>
      <p:sp>
        <p:nvSpPr>
          <p:cNvPr id="345" name="Shape 345"/>
          <p:cNvSpPr txBox="1">
            <a:spLocks noGrp="1"/>
          </p:cNvSpPr>
          <p:nvPr>
            <p:ph type="dt" idx="10"/>
          </p:nvPr>
        </p:nvSpPr>
        <p:spPr>
          <a:xfrm>
            <a:off x="457200" y="6356350"/>
            <a:ext cx="2133599"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346" name="Shape 346"/>
          <p:cNvSpPr txBox="1">
            <a:spLocks noGrp="1"/>
          </p:cNvSpPr>
          <p:nvPr>
            <p:ph type="ftr" idx="11"/>
          </p:nvPr>
        </p:nvSpPr>
        <p:spPr>
          <a:xfrm>
            <a:off x="3124200" y="6356350"/>
            <a:ext cx="2895600"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347" name="Shape 347"/>
          <p:cNvSpPr txBox="1">
            <a:spLocks noGrp="1"/>
          </p:cNvSpPr>
          <p:nvPr>
            <p:ph type="sldNum" idx="12"/>
          </p:nvPr>
        </p:nvSpPr>
        <p:spPr>
          <a:xfrm>
            <a:off x="6553200" y="6356350"/>
            <a:ext cx="2133599" cy="366711"/>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Tree>
  </p:cSld>
  <p:clrMap bg1="lt1" tx1="dk1" bg2="dk2" tx2="lt2" accent1="accent1" accent2="accent2" accent3="accent3" accent4="accent4" accent5="accent5" accent6="accent6" hlink="hlink" folHlink="folHlink"/>
  <p:sldLayoutIdLst>
    <p:sldLayoutId id="2147483673"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51"/>
        <p:cNvGrpSpPr/>
        <p:nvPr/>
      </p:nvGrpSpPr>
      <p:grpSpPr>
        <a:xfrm>
          <a:off x="0" y="0"/>
          <a:ext cx="0" cy="0"/>
          <a:chOff x="0" y="0"/>
          <a:chExt cx="0" cy="0"/>
        </a:xfrm>
      </p:grpSpPr>
      <p:sp>
        <p:nvSpPr>
          <p:cNvPr id="352" name="Shape 352"/>
          <p:cNvSpPr txBox="1"/>
          <p:nvPr/>
        </p:nvSpPr>
        <p:spPr>
          <a:xfrm>
            <a:off x="685800" y="838200"/>
            <a:ext cx="7772400" cy="5181600"/>
          </a:xfrm>
          <a:prstGeom prst="rect">
            <a:avLst/>
          </a:prstGeom>
          <a:noFill/>
          <a:ln w="28575" cap="rnd">
            <a:solidFill>
              <a:srgbClr val="47474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353" name="Shape 353"/>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354" name="Shape 354"/>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marR="0" indent="-114300" algn="l" rtl="0">
              <a:spcBef>
                <a:spcPts val="720"/>
              </a:spcBef>
              <a:spcAft>
                <a:spcPts val="0"/>
              </a:spcAft>
              <a:buClr>
                <a:srgbClr val="887952"/>
              </a:buClr>
              <a:buFont typeface="Arial"/>
              <a:buChar char="▪"/>
              <a:defRPr/>
            </a:lvl1pPr>
            <a:lvl2pPr marL="742950" marR="0" indent="-57150" algn="l" rtl="0">
              <a:spcBef>
                <a:spcPts val="720"/>
              </a:spcBef>
              <a:spcAft>
                <a:spcPts val="0"/>
              </a:spcAft>
              <a:buClr>
                <a:srgbClr val="887952"/>
              </a:buClr>
              <a:buFont typeface="Arial"/>
              <a:buChar char="–"/>
              <a:defRPr/>
            </a:lvl2pPr>
            <a:lvl3pPr marL="1143000" marR="0" indent="0" algn="l" rtl="0">
              <a:spcBef>
                <a:spcPts val="720"/>
              </a:spcBef>
              <a:spcAft>
                <a:spcPts val="0"/>
              </a:spcAft>
              <a:buClr>
                <a:srgbClr val="887952"/>
              </a:buClr>
              <a:buFont typeface="Arial"/>
              <a:buChar char="•"/>
              <a:defRPr/>
            </a:lvl3pPr>
            <a:lvl4pPr marL="1600200" marR="0" indent="0" algn="l" rtl="0">
              <a:spcBef>
                <a:spcPts val="720"/>
              </a:spcBef>
              <a:spcAft>
                <a:spcPts val="0"/>
              </a:spcAft>
              <a:buClr>
                <a:srgbClr val="887952"/>
              </a:buClr>
              <a:buFont typeface="Arial"/>
              <a:buChar char="–"/>
              <a:defRPr/>
            </a:lvl4pPr>
            <a:lvl5pPr marL="2057400" marR="0" indent="0" algn="l" rtl="0">
              <a:spcBef>
                <a:spcPts val="720"/>
              </a:spcBef>
              <a:spcAft>
                <a:spcPts val="0"/>
              </a:spcAft>
              <a:buClr>
                <a:srgbClr val="887952"/>
              </a:buClr>
              <a:buFont typeface="Arial"/>
              <a:buChar char="»"/>
              <a:defRPr/>
            </a:lvl5pPr>
            <a:lvl6pPr marL="2514600" marR="0" indent="0" algn="l" rtl="0">
              <a:spcBef>
                <a:spcPts val="720"/>
              </a:spcBef>
              <a:spcAft>
                <a:spcPts val="0"/>
              </a:spcAft>
              <a:buClr>
                <a:srgbClr val="887952"/>
              </a:buClr>
              <a:buFont typeface="Arial"/>
              <a:buChar char="»"/>
              <a:defRPr/>
            </a:lvl6pPr>
            <a:lvl7pPr marL="2971800" marR="0" indent="0" algn="l" rtl="0">
              <a:spcBef>
                <a:spcPts val="720"/>
              </a:spcBef>
              <a:spcAft>
                <a:spcPts val="0"/>
              </a:spcAft>
              <a:buClr>
                <a:srgbClr val="887952"/>
              </a:buClr>
              <a:buFont typeface="Arial"/>
              <a:buChar char="»"/>
              <a:defRPr/>
            </a:lvl7pPr>
            <a:lvl8pPr marL="3429000" marR="0" indent="0" algn="l" rtl="0">
              <a:spcBef>
                <a:spcPts val="720"/>
              </a:spcBef>
              <a:spcAft>
                <a:spcPts val="0"/>
              </a:spcAft>
              <a:buClr>
                <a:srgbClr val="887952"/>
              </a:buClr>
              <a:buFont typeface="Arial"/>
              <a:buChar char="»"/>
              <a:defRPr/>
            </a:lvl8pPr>
            <a:lvl9pPr marL="3886200" marR="0" indent="0" algn="l" rtl="0">
              <a:spcBef>
                <a:spcPts val="720"/>
              </a:spcBef>
              <a:spcAft>
                <a:spcPts val="0"/>
              </a:spcAft>
              <a:buClr>
                <a:srgbClr val="887952"/>
              </a:buClr>
              <a:buFont typeface="Arial"/>
              <a:buChar char="»"/>
              <a:defRPr/>
            </a:lvl9pPr>
          </a:lstStyle>
          <a:p>
            <a:endParaRPr/>
          </a:p>
        </p:txBody>
      </p:sp>
      <p:sp>
        <p:nvSpPr>
          <p:cNvPr id="355" name="Shape 355"/>
          <p:cNvSpPr txBox="1">
            <a:spLocks noGrp="1"/>
          </p:cNvSpPr>
          <p:nvPr>
            <p:ph type="dt" idx="10"/>
          </p:nvPr>
        </p:nvSpPr>
        <p:spPr>
          <a:xfrm>
            <a:off x="457200" y="6356350"/>
            <a:ext cx="2133599"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356" name="Shape 356"/>
          <p:cNvSpPr txBox="1">
            <a:spLocks noGrp="1"/>
          </p:cNvSpPr>
          <p:nvPr>
            <p:ph type="ftr" idx="11"/>
          </p:nvPr>
        </p:nvSpPr>
        <p:spPr>
          <a:xfrm>
            <a:off x="3124200" y="6356350"/>
            <a:ext cx="2895600"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357" name="Shape 357"/>
          <p:cNvSpPr txBox="1">
            <a:spLocks noGrp="1"/>
          </p:cNvSpPr>
          <p:nvPr>
            <p:ph type="sldNum" idx="12"/>
          </p:nvPr>
        </p:nvSpPr>
        <p:spPr>
          <a:xfrm>
            <a:off x="6553200" y="6356350"/>
            <a:ext cx="2133599" cy="366711"/>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Tree>
  </p:cSld>
  <p:clrMap bg1="lt1" tx1="dk1" bg2="dk2" tx2="lt2" accent1="accent1" accent2="accent2" accent3="accent3" accent4="accent4" accent5="accent5" accent6="accent6" hlink="hlink" folHlink="folHlink"/>
  <p:sldLayoutIdLst>
    <p:sldLayoutId id="2147483674"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61"/>
        <p:cNvGrpSpPr/>
        <p:nvPr/>
      </p:nvGrpSpPr>
      <p:grpSpPr>
        <a:xfrm>
          <a:off x="0" y="0"/>
          <a:ext cx="0" cy="0"/>
          <a:chOff x="0" y="0"/>
          <a:chExt cx="0" cy="0"/>
        </a:xfrm>
      </p:grpSpPr>
      <p:sp>
        <p:nvSpPr>
          <p:cNvPr id="362" name="Shape 362"/>
          <p:cNvSpPr txBox="1"/>
          <p:nvPr/>
        </p:nvSpPr>
        <p:spPr>
          <a:xfrm>
            <a:off x="685800" y="838200"/>
            <a:ext cx="7772400" cy="5181600"/>
          </a:xfrm>
          <a:prstGeom prst="rect">
            <a:avLst/>
          </a:prstGeom>
          <a:noFill/>
          <a:ln w="28575" cap="rnd">
            <a:solidFill>
              <a:srgbClr val="474747"/>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363" name="Shape 363"/>
          <p:cNvSpPr txBox="1">
            <a:spLocks noGrp="1"/>
          </p:cNvSpPr>
          <p:nvPr>
            <p:ph type="title"/>
          </p:nvPr>
        </p:nvSpPr>
        <p:spPr>
          <a:xfrm>
            <a:off x="685800" y="831850"/>
            <a:ext cx="7772400" cy="1116012"/>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364" name="Shape 364"/>
          <p:cNvSpPr txBox="1">
            <a:spLocks noGrp="1"/>
          </p:cNvSpPr>
          <p:nvPr>
            <p:ph type="body" idx="1"/>
          </p:nvPr>
        </p:nvSpPr>
        <p:spPr>
          <a:xfrm>
            <a:off x="687387" y="2057400"/>
            <a:ext cx="7812086" cy="3962399"/>
          </a:xfrm>
          <a:prstGeom prst="rect">
            <a:avLst/>
          </a:prstGeom>
          <a:noFill/>
          <a:ln>
            <a:noFill/>
          </a:ln>
        </p:spPr>
        <p:txBody>
          <a:bodyPr lIns="91425" tIns="91425" rIns="91425" bIns="91425" anchor="t" anchorCtr="0"/>
          <a:lstStyle>
            <a:lvl1pPr marL="342900" marR="0" indent="-114300" algn="l" rtl="0">
              <a:spcBef>
                <a:spcPts val="720"/>
              </a:spcBef>
              <a:spcAft>
                <a:spcPts val="0"/>
              </a:spcAft>
              <a:buClr>
                <a:srgbClr val="887952"/>
              </a:buClr>
              <a:buFont typeface="Arial"/>
              <a:buChar char="▪"/>
              <a:defRPr/>
            </a:lvl1pPr>
            <a:lvl2pPr marL="742950" marR="0" indent="-57150" algn="l" rtl="0">
              <a:spcBef>
                <a:spcPts val="720"/>
              </a:spcBef>
              <a:spcAft>
                <a:spcPts val="0"/>
              </a:spcAft>
              <a:buClr>
                <a:srgbClr val="887952"/>
              </a:buClr>
              <a:buFont typeface="Arial"/>
              <a:buChar char="–"/>
              <a:defRPr/>
            </a:lvl2pPr>
            <a:lvl3pPr marL="1143000" marR="0" indent="0" algn="l" rtl="0">
              <a:spcBef>
                <a:spcPts val="720"/>
              </a:spcBef>
              <a:spcAft>
                <a:spcPts val="0"/>
              </a:spcAft>
              <a:buClr>
                <a:srgbClr val="887952"/>
              </a:buClr>
              <a:buFont typeface="Arial"/>
              <a:buChar char="•"/>
              <a:defRPr/>
            </a:lvl3pPr>
            <a:lvl4pPr marL="1600200" marR="0" indent="0" algn="l" rtl="0">
              <a:spcBef>
                <a:spcPts val="720"/>
              </a:spcBef>
              <a:spcAft>
                <a:spcPts val="0"/>
              </a:spcAft>
              <a:buClr>
                <a:srgbClr val="887952"/>
              </a:buClr>
              <a:buFont typeface="Arial"/>
              <a:buChar char="–"/>
              <a:defRPr/>
            </a:lvl4pPr>
            <a:lvl5pPr marL="2057400" marR="0" indent="0" algn="l" rtl="0">
              <a:spcBef>
                <a:spcPts val="720"/>
              </a:spcBef>
              <a:spcAft>
                <a:spcPts val="0"/>
              </a:spcAft>
              <a:buClr>
                <a:srgbClr val="887952"/>
              </a:buClr>
              <a:buFont typeface="Arial"/>
              <a:buChar char="»"/>
              <a:defRPr/>
            </a:lvl5pPr>
            <a:lvl6pPr marL="2514600" marR="0" indent="0" algn="l" rtl="0">
              <a:spcBef>
                <a:spcPts val="720"/>
              </a:spcBef>
              <a:spcAft>
                <a:spcPts val="0"/>
              </a:spcAft>
              <a:buClr>
                <a:srgbClr val="887952"/>
              </a:buClr>
              <a:buFont typeface="Arial"/>
              <a:buChar char="»"/>
              <a:defRPr/>
            </a:lvl6pPr>
            <a:lvl7pPr marL="2971800" marR="0" indent="0" algn="l" rtl="0">
              <a:spcBef>
                <a:spcPts val="720"/>
              </a:spcBef>
              <a:spcAft>
                <a:spcPts val="0"/>
              </a:spcAft>
              <a:buClr>
                <a:srgbClr val="887952"/>
              </a:buClr>
              <a:buFont typeface="Arial"/>
              <a:buChar char="»"/>
              <a:defRPr/>
            </a:lvl7pPr>
            <a:lvl8pPr marL="3429000" marR="0" indent="0" algn="l" rtl="0">
              <a:spcBef>
                <a:spcPts val="720"/>
              </a:spcBef>
              <a:spcAft>
                <a:spcPts val="0"/>
              </a:spcAft>
              <a:buClr>
                <a:srgbClr val="887952"/>
              </a:buClr>
              <a:buFont typeface="Arial"/>
              <a:buChar char="»"/>
              <a:defRPr/>
            </a:lvl8pPr>
            <a:lvl9pPr marL="3886200" marR="0" indent="0" algn="l" rtl="0">
              <a:spcBef>
                <a:spcPts val="720"/>
              </a:spcBef>
              <a:spcAft>
                <a:spcPts val="0"/>
              </a:spcAft>
              <a:buClr>
                <a:srgbClr val="887952"/>
              </a:buClr>
              <a:buFont typeface="Arial"/>
              <a:buChar char="»"/>
              <a:defRPr/>
            </a:lvl9pPr>
          </a:lstStyle>
          <a:p>
            <a:endParaRPr/>
          </a:p>
        </p:txBody>
      </p:sp>
      <p:sp>
        <p:nvSpPr>
          <p:cNvPr id="365" name="Shape 365"/>
          <p:cNvSpPr txBox="1">
            <a:spLocks noGrp="1"/>
          </p:cNvSpPr>
          <p:nvPr>
            <p:ph type="dt" idx="10"/>
          </p:nvPr>
        </p:nvSpPr>
        <p:spPr>
          <a:xfrm>
            <a:off x="457200" y="6356350"/>
            <a:ext cx="2133599"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366" name="Shape 366"/>
          <p:cNvSpPr txBox="1">
            <a:spLocks noGrp="1"/>
          </p:cNvSpPr>
          <p:nvPr>
            <p:ph type="ftr" idx="11"/>
          </p:nvPr>
        </p:nvSpPr>
        <p:spPr>
          <a:xfrm>
            <a:off x="3124200" y="6356350"/>
            <a:ext cx="2895600" cy="366711"/>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367" name="Shape 367"/>
          <p:cNvSpPr txBox="1">
            <a:spLocks noGrp="1"/>
          </p:cNvSpPr>
          <p:nvPr>
            <p:ph type="sldNum" idx="12"/>
          </p:nvPr>
        </p:nvSpPr>
        <p:spPr>
          <a:xfrm>
            <a:off x="6553200" y="6356350"/>
            <a:ext cx="2133599" cy="366711"/>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Tree>
  </p:cSld>
  <p:clrMap bg1="lt1" tx1="dk1" bg2="dk2" tx2="lt2" accent1="accent1" accent2="accent2" accent3="accent3" accent4="accent4" accent5="accent5" accent6="accent6" hlink="hlink" folHlink="folHlink"/>
  <p:sldLayoutIdLst>
    <p:sldLayoutId id="2147483675"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4.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7" Type="http://schemas.microsoft.com/office/2007/relationships/hdphoto" Target="../media/hdphoto2.wdp"/><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6.png"/><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5.jpeg"/><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2.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3.xml"/><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6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9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9.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Shape 383"/>
          <p:cNvSpPr txBox="1">
            <a:spLocks noGrp="1"/>
          </p:cNvSpPr>
          <p:nvPr>
            <p:ph type="title"/>
          </p:nvPr>
        </p:nvSpPr>
        <p:spPr>
          <a:xfrm>
            <a:off x="457200" y="1298575"/>
            <a:ext cx="3008311" cy="2289174"/>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C19859"/>
              </a:buClr>
              <a:buSzPct val="25000"/>
              <a:buFont typeface="Arial"/>
              <a:buNone/>
            </a:pPr>
            <a:r>
              <a:rPr lang="en-US" sz="3200" b="1" i="1" u="none" strike="noStrike" cap="none" baseline="0" dirty="0">
                <a:solidFill>
                  <a:srgbClr val="FFC000"/>
                </a:solidFill>
                <a:latin typeface="Arial"/>
                <a:ea typeface="Arial"/>
                <a:cs typeface="Arial"/>
                <a:sym typeface="Arial"/>
              </a:rPr>
              <a:t>The Biblical Foundation for Adventist Education</a:t>
            </a:r>
          </a:p>
        </p:txBody>
      </p:sp>
      <p:sp>
        <p:nvSpPr>
          <p:cNvPr id="384" name="Shape 384"/>
          <p:cNvSpPr txBox="1">
            <a:spLocks noGrp="1"/>
          </p:cNvSpPr>
          <p:nvPr>
            <p:ph type="body" idx="1"/>
          </p:nvPr>
        </p:nvSpPr>
        <p:spPr>
          <a:xfrm>
            <a:off x="788987" y="3976687"/>
            <a:ext cx="2676525" cy="1635125"/>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887952"/>
              </a:buClr>
              <a:buSzPct val="25000"/>
              <a:buFont typeface="Arial"/>
              <a:buNone/>
            </a:pPr>
            <a:r>
              <a:rPr lang="en-US" sz="1400" b="0" i="0" u="none" strike="noStrike" cap="none" baseline="0" dirty="0">
                <a:solidFill>
                  <a:srgbClr val="EAEAEA"/>
                </a:solidFill>
                <a:latin typeface="Arial"/>
                <a:ea typeface="Arial"/>
                <a:cs typeface="Arial"/>
                <a:sym typeface="Arial"/>
              </a:rPr>
              <a:t>By E. Edward Zinke</a:t>
            </a:r>
          </a:p>
          <a:p>
            <a:pPr marL="0" marR="0" lvl="0" indent="0" algn="r" rtl="0">
              <a:lnSpc>
                <a:spcPct val="100000"/>
              </a:lnSpc>
              <a:spcBef>
                <a:spcPts val="280"/>
              </a:spcBef>
              <a:spcAft>
                <a:spcPts val="0"/>
              </a:spcAft>
              <a:buClr>
                <a:srgbClr val="887952"/>
              </a:buClr>
              <a:buSzPct val="25000"/>
              <a:buFont typeface="Arial"/>
              <a:buNone/>
            </a:pPr>
            <a:r>
              <a:rPr lang="en-US" sz="1400" b="0" i="0" u="none" strike="noStrike" cap="none" baseline="0" dirty="0">
                <a:solidFill>
                  <a:srgbClr val="EAEAEA"/>
                </a:solidFill>
                <a:latin typeface="Arial"/>
                <a:ea typeface="Arial"/>
                <a:cs typeface="Arial"/>
                <a:sym typeface="Arial"/>
              </a:rPr>
              <a:t>Illustrations by David Zinke</a:t>
            </a:r>
          </a:p>
          <a:p>
            <a:pPr marL="0" marR="0" lvl="0" indent="0" algn="r" rtl="0">
              <a:lnSpc>
                <a:spcPct val="100000"/>
              </a:lnSpc>
              <a:spcBef>
                <a:spcPts val="280"/>
              </a:spcBef>
              <a:spcAft>
                <a:spcPts val="0"/>
              </a:spcAft>
              <a:buClr>
                <a:srgbClr val="887952"/>
              </a:buClr>
              <a:buSzPct val="25000"/>
              <a:buFont typeface="Arial"/>
              <a:buNone/>
            </a:pPr>
            <a:r>
              <a:rPr lang="en-US" dirty="0">
                <a:solidFill>
                  <a:srgbClr val="EAEAEA"/>
                </a:solidFill>
              </a:rPr>
              <a:t>a</a:t>
            </a:r>
            <a:r>
              <a:rPr lang="en-US">
                <a:solidFill>
                  <a:srgbClr val="EAEAEA"/>
                </a:solidFill>
              </a:rPr>
              <a:t>nd Carol Raney</a:t>
            </a:r>
            <a:endParaRPr lang="en-US" sz="1400" b="0" i="0" u="none" strike="noStrike" cap="none" baseline="0" dirty="0">
              <a:solidFill>
                <a:srgbClr val="EAEAEA"/>
              </a:solidFill>
              <a:latin typeface="Arial"/>
              <a:ea typeface="Arial"/>
              <a:cs typeface="Arial"/>
              <a:sym typeface="Arial"/>
            </a:endParaRPr>
          </a:p>
          <a:p>
            <a:pPr marL="0" marR="0" lvl="0" indent="0" algn="r" rtl="0">
              <a:lnSpc>
                <a:spcPct val="100000"/>
              </a:lnSpc>
              <a:spcBef>
                <a:spcPts val="280"/>
              </a:spcBef>
              <a:spcAft>
                <a:spcPts val="0"/>
              </a:spcAft>
              <a:buClr>
                <a:srgbClr val="887952"/>
              </a:buClr>
              <a:buSzPct val="25000"/>
              <a:buFont typeface="Arial"/>
              <a:buNone/>
            </a:pPr>
            <a:r>
              <a:rPr lang="en-US" sz="1400" b="0" i="0" u="none" strike="noStrike" cap="none" baseline="0" dirty="0">
                <a:solidFill>
                  <a:srgbClr val="EAEAEA"/>
                </a:solidFill>
                <a:latin typeface="Arial"/>
                <a:ea typeface="Arial"/>
                <a:cs typeface="Arial"/>
                <a:sym typeface="Arial"/>
              </a:rPr>
              <a:t>Motivation by Doug Zinke </a:t>
            </a:r>
          </a:p>
          <a:p>
            <a:pPr marL="0" marR="0" lvl="0" indent="0" algn="r" rtl="0">
              <a:lnSpc>
                <a:spcPct val="100000"/>
              </a:lnSpc>
              <a:spcBef>
                <a:spcPts val="280"/>
              </a:spcBef>
              <a:spcAft>
                <a:spcPts val="0"/>
              </a:spcAft>
              <a:buClr>
                <a:srgbClr val="887952"/>
              </a:buClr>
              <a:buSzPct val="25000"/>
              <a:buFont typeface="Arial"/>
              <a:buNone/>
            </a:pPr>
            <a:r>
              <a:rPr lang="en-US" sz="1400" b="0" i="0" u="none" strike="noStrike" cap="none" baseline="0" dirty="0">
                <a:solidFill>
                  <a:srgbClr val="EAEAEA"/>
                </a:solidFill>
                <a:latin typeface="Arial"/>
                <a:ea typeface="Arial"/>
                <a:cs typeface="Arial"/>
                <a:sym typeface="Arial"/>
              </a:rPr>
              <a:t>and by Seven Grandchildren</a:t>
            </a:r>
          </a:p>
        </p:txBody>
      </p:sp>
      <p:pic>
        <p:nvPicPr>
          <p:cNvPr id="5" name="Shape 613"/>
          <p:cNvPicPr preferRelativeResize="0"/>
          <p:nvPr/>
        </p:nvPicPr>
        <p:blipFill rotWithShape="1">
          <a:blip r:embed="rId3"/>
          <a:srcRect/>
          <a:stretch/>
        </p:blipFill>
        <p:spPr>
          <a:xfrm>
            <a:off x="3581400" y="1524000"/>
            <a:ext cx="4724400" cy="3643312"/>
          </a:xfrm>
          <a:prstGeom prst="rect">
            <a:avLst/>
          </a:prstGeom>
          <a:noFill/>
          <a:ln>
            <a:noFill/>
          </a:ln>
        </p:spPr>
      </p:pic>
      <p:sp>
        <p:nvSpPr>
          <p:cNvPr id="3" name="Rectangle 2"/>
          <p:cNvSpPr/>
          <p:nvPr/>
        </p:nvSpPr>
        <p:spPr>
          <a:xfrm>
            <a:off x="4800600" y="2362200"/>
            <a:ext cx="2590800" cy="1295400"/>
          </a:xfrm>
          <a:prstGeom prst="rect">
            <a:avLst/>
          </a:prstGeom>
          <a:solidFill>
            <a:schemeClr val="bg1">
              <a:lumMod val="85000"/>
            </a:schemeClr>
          </a:solidFill>
          <a:ln>
            <a:solidFill>
              <a:schemeClr val="bg1">
                <a:lumMod val="85000"/>
              </a:schemeClr>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4953000" y="2514600"/>
            <a:ext cx="2286000" cy="1077218"/>
          </a:xfrm>
          <a:prstGeom prst="rect">
            <a:avLst/>
          </a:prstGeom>
          <a:noFill/>
        </p:spPr>
        <p:txBody>
          <a:bodyPr wrap="square" rtlCol="0">
            <a:spAutoFit/>
          </a:bodyPr>
          <a:lstStyle/>
          <a:p>
            <a:pPr algn="ctr"/>
            <a:r>
              <a:rPr lang="en-US" sz="3200" b="1" dirty="0"/>
              <a:t>Adventist</a:t>
            </a:r>
          </a:p>
          <a:p>
            <a:pPr algn="ctr"/>
            <a:r>
              <a:rPr lang="en-US" sz="3200" b="1" dirty="0"/>
              <a:t>Education</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424" name="Shape 424"/>
          <p:cNvPicPr preferRelativeResize="0"/>
          <p:nvPr/>
        </p:nvPicPr>
        <p:blipFill rotWithShape="1">
          <a:blip r:embed="rId3"/>
          <a:srcRect t="2919" r="8251"/>
          <a:stretch/>
        </p:blipFill>
        <p:spPr>
          <a:xfrm>
            <a:off x="1693861" y="914400"/>
            <a:ext cx="5756275" cy="5068886"/>
          </a:xfrm>
          <a:prstGeom prst="rect">
            <a:avLst/>
          </a:prstGeom>
          <a:noFill/>
          <a:ln>
            <a:noFill/>
          </a:ln>
        </p:spPr>
      </p:pic>
      <p:sp>
        <p:nvSpPr>
          <p:cNvPr id="2" name="TextBox 1"/>
          <p:cNvSpPr txBox="1"/>
          <p:nvPr/>
        </p:nvSpPr>
        <p:spPr>
          <a:xfrm>
            <a:off x="2703786" y="4167352"/>
            <a:ext cx="4038600" cy="1446550"/>
          </a:xfrm>
          <a:prstGeom prst="rect">
            <a:avLst/>
          </a:prstGeom>
          <a:noFill/>
        </p:spPr>
        <p:txBody>
          <a:bodyPr wrap="square" rtlCol="0">
            <a:spAutoFit/>
          </a:bodyPr>
          <a:lstStyle/>
          <a:p>
            <a:pPr algn="ctr"/>
            <a:r>
              <a:rPr lang="en-US" sz="4400" b="1" dirty="0"/>
              <a:t>Rock-solid</a:t>
            </a:r>
          </a:p>
          <a:p>
            <a:pPr algn="ctr"/>
            <a:r>
              <a:rPr lang="en-US" sz="4400" b="1" dirty="0"/>
              <a:t>foundation</a:t>
            </a:r>
          </a:p>
        </p:txBody>
      </p:sp>
    </p:spTree>
  </p:cSld>
  <p:clrMapOvr>
    <a:masterClrMapping/>
  </p:clrMapOvr>
  <p:transition spd="slow">
    <p:cut/>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069"/>
        <p:cNvGrpSpPr/>
        <p:nvPr/>
      </p:nvGrpSpPr>
      <p:grpSpPr>
        <a:xfrm>
          <a:off x="0" y="0"/>
          <a:ext cx="0" cy="0"/>
          <a:chOff x="0" y="0"/>
          <a:chExt cx="0" cy="0"/>
        </a:xfrm>
      </p:grpSpPr>
      <p:sp>
        <p:nvSpPr>
          <p:cNvPr id="1070" name="Shape 1070"/>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Reason in Theology</a:t>
            </a:r>
          </a:p>
        </p:txBody>
      </p:sp>
      <p:sp>
        <p:nvSpPr>
          <p:cNvPr id="1071" name="Shape 1071"/>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Revelation does not abrogate the existing thought categories.</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Rather it brings to conclusion the existing lines of thought by allowing reason to provide the structure for theology.</a:t>
            </a:r>
          </a:p>
          <a:p>
            <a:pPr marL="342900" marR="0" lvl="0" indent="-114300" algn="l" rtl="0">
              <a:lnSpc>
                <a:spcPct val="100000"/>
              </a:lnSpc>
              <a:spcBef>
                <a:spcPts val="720"/>
              </a:spcBef>
              <a:spcAft>
                <a:spcPts val="0"/>
              </a:spcAft>
              <a:buClr>
                <a:srgbClr val="887952"/>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l" rtl="0">
              <a:spcBef>
                <a:spcPts val="0"/>
              </a:spcBef>
              <a:buNone/>
            </a:pPr>
            <a:endParaRPr sz="3600" b="0" i="0" u="none" strike="noStrike" cap="none" baseline="0" dirty="0">
              <a:solidFill>
                <a:srgbClr val="EAEAEA"/>
              </a:solidFill>
              <a:latin typeface="Arial"/>
              <a:ea typeface="Arial"/>
              <a:cs typeface="Arial"/>
              <a:sym typeface="Arial"/>
            </a:endParaRPr>
          </a:p>
        </p:txBody>
      </p:sp>
      <p:sp>
        <p:nvSpPr>
          <p:cNvPr id="4" name="4-Point Star 3"/>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1">
                                            <p:txEl>
                                              <p:pRg st="1" end="1"/>
                                            </p:txEl>
                                          </p:spTgt>
                                        </p:tgtEl>
                                        <p:attrNameLst>
                                          <p:attrName>style.visibility</p:attrName>
                                        </p:attrNameLst>
                                      </p:cBhvr>
                                      <p:to>
                                        <p:strVal val="visible"/>
                                      </p:to>
                                    </p:set>
                                    <p:animEffect transition="in" filter="fade">
                                      <p:cBhvr>
                                        <p:cTn id="7" dur="500"/>
                                        <p:tgtEl>
                                          <p:spTgt spid="10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sp>
        <p:nvSpPr>
          <p:cNvPr id="1076" name="Shape 1076"/>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Reason in Theology</a:t>
            </a:r>
          </a:p>
        </p:txBody>
      </p:sp>
      <p:sp>
        <p:nvSpPr>
          <p:cNvPr id="1077" name="Shape 1077"/>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The message of Scripture is not only shaped by the philosophical system of thought but in actuality its content is also changed.</a:t>
            </a:r>
          </a:p>
          <a:p>
            <a:pPr marL="0" marR="0" lvl="0" indent="0" algn="l" rtl="0">
              <a:spcBef>
                <a:spcPts val="0"/>
              </a:spcBef>
              <a:buNone/>
            </a:pPr>
            <a:endParaRPr sz="36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093"/>
        <p:cNvGrpSpPr/>
        <p:nvPr/>
      </p:nvGrpSpPr>
      <p:grpSpPr>
        <a:xfrm>
          <a:off x="0" y="0"/>
          <a:ext cx="0" cy="0"/>
          <a:chOff x="0" y="0"/>
          <a:chExt cx="0" cy="0"/>
        </a:xfrm>
      </p:grpSpPr>
      <p:sp>
        <p:nvSpPr>
          <p:cNvPr id="1094" name="Shape 1094"/>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Reason in Theology</a:t>
            </a:r>
          </a:p>
        </p:txBody>
      </p:sp>
      <p:sp>
        <p:nvSpPr>
          <p:cNvPr id="1095" name="Shape 1095"/>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The net effect of using reason as the context in which to structure and interpret revelation transformed the theology of Aquinas into a philosophical system rather than a biblical theology.</a:t>
            </a:r>
          </a:p>
        </p:txBody>
      </p:sp>
    </p:spTree>
  </p:cSld>
  <p:clrMapOvr>
    <a:masterClrMapping/>
  </p:clrMapOvr>
  <p:transition spd="slow">
    <p:cut/>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082" name="Shape 1082"/>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Aquinas’s God</a:t>
            </a:r>
          </a:p>
        </p:txBody>
      </p:sp>
      <p:sp>
        <p:nvSpPr>
          <p:cNvPr id="1083" name="Shape 1083"/>
          <p:cNvSpPr txBox="1">
            <a:spLocks noGrp="1"/>
          </p:cNvSpPr>
          <p:nvPr>
            <p:ph type="body" idx="1"/>
          </p:nvPr>
        </p:nvSpPr>
        <p:spPr>
          <a:xfrm>
            <a:off x="687387" y="2057400"/>
            <a:ext cx="3829050"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Aristotle’s Unmoved Mover</a:t>
            </a:r>
          </a:p>
        </p:txBody>
      </p:sp>
      <p:sp>
        <p:nvSpPr>
          <p:cNvPr id="1084" name="Shape 1084"/>
          <p:cNvSpPr txBox="1">
            <a:spLocks noGrp="1"/>
          </p:cNvSpPr>
          <p:nvPr>
            <p:ph type="body" idx="2"/>
          </p:nvPr>
        </p:nvSpPr>
        <p:spPr>
          <a:xfrm>
            <a:off x="4668837" y="2057400"/>
            <a:ext cx="383063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Active God of the Bible</a:t>
            </a:r>
          </a:p>
        </p:txBody>
      </p:sp>
      <p:sp>
        <p:nvSpPr>
          <p:cNvPr id="1085" name="Shape 1085"/>
          <p:cNvSpPr/>
          <p:nvPr/>
        </p:nvSpPr>
        <p:spPr>
          <a:xfrm>
            <a:off x="5768975" y="1763711"/>
            <a:ext cx="1328736" cy="1306511"/>
          </a:xfrm>
          <a:custGeom>
            <a:avLst/>
            <a:gdLst/>
            <a:ahLst/>
            <a:cxnLst/>
            <a:rect l="0" t="0" r="0" b="0"/>
            <a:pathLst>
              <a:path w="905926" h="898042" extrusionOk="0">
                <a:moveTo>
                  <a:pt x="0" y="219113"/>
                </a:moveTo>
                <a:lnTo>
                  <a:pt x="215447" y="0"/>
                </a:lnTo>
                <a:lnTo>
                  <a:pt x="452963" y="233543"/>
                </a:lnTo>
                <a:lnTo>
                  <a:pt x="690479" y="0"/>
                </a:lnTo>
                <a:lnTo>
                  <a:pt x="905926" y="219113"/>
                </a:lnTo>
                <a:lnTo>
                  <a:pt x="672107" y="449021"/>
                </a:lnTo>
                <a:lnTo>
                  <a:pt x="905926" y="678929"/>
                </a:lnTo>
                <a:lnTo>
                  <a:pt x="690479" y="898042"/>
                </a:lnTo>
                <a:lnTo>
                  <a:pt x="452963" y="664499"/>
                </a:lnTo>
                <a:lnTo>
                  <a:pt x="215447" y="898042"/>
                </a:lnTo>
                <a:lnTo>
                  <a:pt x="0" y="678929"/>
                </a:lnTo>
                <a:lnTo>
                  <a:pt x="233819" y="449021"/>
                </a:lnTo>
                <a:lnTo>
                  <a:pt x="0" y="219113"/>
                </a:lnTo>
                <a:close/>
              </a:path>
            </a:pathLst>
          </a:custGeom>
          <a:solidFill>
            <a:schemeClr val="accent1"/>
          </a:solidFill>
          <a:ln w="25400" cap="flat">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1086" name="Shape 1086"/>
          <p:cNvSpPr txBox="1"/>
          <p:nvPr/>
        </p:nvSpPr>
        <p:spPr>
          <a:xfrm>
            <a:off x="2765425" y="3287712"/>
            <a:ext cx="3287711" cy="2643186"/>
          </a:xfrm>
          <a:prstGeom prst="rect">
            <a:avLst/>
          </a:prstGeom>
          <a:solidFill>
            <a:srgbClr val="F9B268"/>
          </a:solidFill>
          <a:ln w="25400" cap="rnd">
            <a:solidFill>
              <a:srgbClr val="F9B268"/>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pic>
        <p:nvPicPr>
          <p:cNvPr id="1087" name="Shape 1087"/>
          <p:cNvPicPr preferRelativeResize="0"/>
          <p:nvPr/>
        </p:nvPicPr>
        <p:blipFill rotWithShape="1">
          <a:blip r:embed="rId3"/>
          <a:srcRect/>
          <a:stretch/>
        </p:blipFill>
        <p:spPr>
          <a:xfrm>
            <a:off x="3213100" y="3919537"/>
            <a:ext cx="2390775" cy="1790699"/>
          </a:xfrm>
          <a:prstGeom prst="rect">
            <a:avLst/>
          </a:prstGeom>
          <a:noFill/>
          <a:ln>
            <a:noFill/>
          </a:ln>
        </p:spPr>
      </p:pic>
      <p:sp>
        <p:nvSpPr>
          <p:cNvPr id="1088" name="Shape 1088"/>
          <p:cNvSpPr txBox="1"/>
          <p:nvPr/>
        </p:nvSpPr>
        <p:spPr>
          <a:xfrm>
            <a:off x="2765425" y="3438525"/>
            <a:ext cx="3287711" cy="461961"/>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Philosophy of the age</a:t>
            </a:r>
          </a:p>
        </p:txBody>
      </p:sp>
      <p:sp>
        <p:nvSpPr>
          <p:cNvPr id="9" name="4-Point Star 8"/>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84">
                                            <p:txEl>
                                              <p:pRg st="0" end="0"/>
                                            </p:txEl>
                                          </p:spTgt>
                                        </p:tgtEl>
                                        <p:attrNameLst>
                                          <p:attrName>style.visibility</p:attrName>
                                        </p:attrNameLst>
                                      </p:cBhvr>
                                      <p:to>
                                        <p:strVal val="visible"/>
                                      </p:to>
                                    </p:set>
                                  </p:childTnLst>
                                </p:cTn>
                              </p:par>
                            </p:childTnLst>
                          </p:cTn>
                        </p:par>
                        <p:par>
                          <p:cTn id="11" fill="hold">
                            <p:stCondLst>
                              <p:cond delay="0"/>
                            </p:stCondLst>
                            <p:childTnLst>
                              <p:par>
                                <p:cTn id="12" presetID="42" presetClass="entr" presetSubtype="0" fill="hold" grpId="0" nodeType="afterEffect">
                                  <p:stCondLst>
                                    <p:cond delay="0"/>
                                  </p:stCondLst>
                                  <p:childTnLst>
                                    <p:set>
                                      <p:cBhvr>
                                        <p:cTn id="13" dur="1" fill="hold">
                                          <p:stCondLst>
                                            <p:cond delay="0"/>
                                          </p:stCondLst>
                                        </p:cTn>
                                        <p:tgtEl>
                                          <p:spTgt spid="1085"/>
                                        </p:tgtEl>
                                        <p:attrNameLst>
                                          <p:attrName>style.visibility</p:attrName>
                                        </p:attrNameLst>
                                      </p:cBhvr>
                                      <p:to>
                                        <p:strVal val="visible"/>
                                      </p:to>
                                    </p:set>
                                    <p:animEffect transition="in" filter="fade">
                                      <p:cBhvr>
                                        <p:cTn id="14" dur="1000"/>
                                        <p:tgtEl>
                                          <p:spTgt spid="1085"/>
                                        </p:tgtEl>
                                      </p:cBhvr>
                                    </p:animEffect>
                                    <p:anim calcmode="lin" valueType="num">
                                      <p:cBhvr>
                                        <p:cTn id="15" dur="1000" fill="hold"/>
                                        <p:tgtEl>
                                          <p:spTgt spid="1085"/>
                                        </p:tgtEl>
                                        <p:attrNameLst>
                                          <p:attrName>ppt_x</p:attrName>
                                        </p:attrNameLst>
                                      </p:cBhvr>
                                      <p:tavLst>
                                        <p:tav tm="0">
                                          <p:val>
                                            <p:strVal val="#ppt_x"/>
                                          </p:val>
                                        </p:tav>
                                        <p:tav tm="100000">
                                          <p:val>
                                            <p:strVal val="#ppt_x"/>
                                          </p:val>
                                        </p:tav>
                                      </p:tavLst>
                                    </p:anim>
                                    <p:anim calcmode="lin" valueType="num">
                                      <p:cBhvr>
                                        <p:cTn id="16" dur="1000" fill="hold"/>
                                        <p:tgtEl>
                                          <p:spTgt spid="108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086"/>
                                        </p:tgtEl>
                                        <p:attrNameLst>
                                          <p:attrName>style.visibility</p:attrName>
                                        </p:attrNameLst>
                                      </p:cBhvr>
                                      <p:to>
                                        <p:strVal val="visible"/>
                                      </p:to>
                                    </p:set>
                                    <p:animEffect transition="in" filter="circle(in)">
                                      <p:cBhvr>
                                        <p:cTn id="21" dur="2000"/>
                                        <p:tgtEl>
                                          <p:spTgt spid="1086"/>
                                        </p:tgtEl>
                                      </p:cBhvr>
                                    </p:animEffect>
                                  </p:childTnLst>
                                </p:cTn>
                              </p:par>
                              <p:par>
                                <p:cTn id="22" presetID="6" presetClass="entr" presetSubtype="16" fill="hold" nodeType="withEffect">
                                  <p:stCondLst>
                                    <p:cond delay="0"/>
                                  </p:stCondLst>
                                  <p:childTnLst>
                                    <p:set>
                                      <p:cBhvr>
                                        <p:cTn id="23" dur="1" fill="hold">
                                          <p:stCondLst>
                                            <p:cond delay="0"/>
                                          </p:stCondLst>
                                        </p:cTn>
                                        <p:tgtEl>
                                          <p:spTgt spid="1087"/>
                                        </p:tgtEl>
                                        <p:attrNameLst>
                                          <p:attrName>style.visibility</p:attrName>
                                        </p:attrNameLst>
                                      </p:cBhvr>
                                      <p:to>
                                        <p:strVal val="visible"/>
                                      </p:to>
                                    </p:set>
                                    <p:animEffect transition="in" filter="circle(in)">
                                      <p:cBhvr>
                                        <p:cTn id="24" dur="2000"/>
                                        <p:tgtEl>
                                          <p:spTgt spid="1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3" grpId="0" build="p"/>
      <p:bldP spid="1084" grpId="0" build="p"/>
      <p:bldP spid="1085" grpId="0" animBg="1"/>
      <p:bldP spid="1086"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i="1" dirty="0">
                <a:solidFill>
                  <a:srgbClr val="FFC000"/>
                </a:solidFill>
              </a:rPr>
              <a:t>Lessons Learned</a:t>
            </a:r>
          </a:p>
        </p:txBody>
      </p:sp>
      <p:sp>
        <p:nvSpPr>
          <p:cNvPr id="3" name="Text Placeholder 2"/>
          <p:cNvSpPr>
            <a:spLocks noGrp="1"/>
          </p:cNvSpPr>
          <p:nvPr>
            <p:ph type="body" idx="1"/>
          </p:nvPr>
        </p:nvSpPr>
        <p:spPr/>
        <p:txBody>
          <a:bodyPr/>
          <a:lstStyle/>
          <a:p>
            <a:r>
              <a:rPr lang="en-US" sz="2800" dirty="0">
                <a:solidFill>
                  <a:schemeClr val="bg1"/>
                </a:solidFill>
              </a:rPr>
              <a:t>The epistemology of Aristotle was foundational</a:t>
            </a:r>
          </a:p>
          <a:p>
            <a:endParaRPr lang="en-US" sz="2800" dirty="0">
              <a:solidFill>
                <a:schemeClr val="bg1"/>
              </a:solidFill>
            </a:endParaRPr>
          </a:p>
          <a:p>
            <a:r>
              <a:rPr lang="en-US" sz="2800" dirty="0">
                <a:solidFill>
                  <a:schemeClr val="bg1"/>
                </a:solidFill>
              </a:rPr>
              <a:t>It was used as the basis for method in theology</a:t>
            </a:r>
          </a:p>
          <a:p>
            <a:endParaRPr lang="en-US" sz="2800" dirty="0">
              <a:solidFill>
                <a:schemeClr val="bg1"/>
              </a:solidFill>
            </a:endParaRPr>
          </a:p>
          <a:p>
            <a:r>
              <a:rPr lang="en-US" sz="2800" dirty="0">
                <a:solidFill>
                  <a:schemeClr val="bg1"/>
                </a:solidFill>
              </a:rPr>
              <a:t>Theology became an expression of the philosophy of Aristotle</a:t>
            </a:r>
          </a:p>
        </p:txBody>
      </p:sp>
      <p:sp>
        <p:nvSpPr>
          <p:cNvPr id="4" name="4-Point Star 3"/>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0626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7" name="Shape 1117"/>
          <p:cNvSpPr txBox="1"/>
          <p:nvPr/>
        </p:nvSpPr>
        <p:spPr>
          <a:xfrm>
            <a:off x="228600" y="304800"/>
            <a:ext cx="8686800" cy="6324600"/>
          </a:xfrm>
          <a:prstGeom prst="rect">
            <a:avLst/>
          </a:prstGeom>
          <a:solidFill>
            <a:srgbClr val="FFFFFF"/>
          </a:solidFill>
          <a:ln w="25400" cap="rnd">
            <a:solidFill>
              <a:srgbClr val="BCBCBC"/>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pic>
        <p:nvPicPr>
          <p:cNvPr id="1118" name="Shape 1118"/>
          <p:cNvPicPr preferRelativeResize="0"/>
          <p:nvPr/>
        </p:nvPicPr>
        <p:blipFill rotWithShape="1">
          <a:blip r:embed="rId3"/>
          <a:srcRect/>
          <a:stretch/>
        </p:blipFill>
        <p:spPr>
          <a:xfrm>
            <a:off x="304800" y="679450"/>
            <a:ext cx="8534399" cy="5575300"/>
          </a:xfrm>
          <a:prstGeom prst="rect">
            <a:avLst/>
          </a:prstGeom>
          <a:noFill/>
          <a:ln w="9525" cap="rnd">
            <a:solidFill>
              <a:srgbClr val="C00000"/>
            </a:solidFill>
            <a:prstDash val="solid"/>
            <a:miter/>
            <a:headEnd type="none" w="med" len="med"/>
            <a:tailEnd type="none" w="med" len="med"/>
          </a:ln>
        </p:spPr>
      </p:pic>
    </p:spTree>
  </p:cSld>
  <p:clrMapOvr>
    <a:masterClrMapping/>
  </p:clrMapOvr>
  <p:transition spd="slow">
    <p:cut/>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sp>
        <p:nvSpPr>
          <p:cNvPr id="1100" name="Shape 1100"/>
          <p:cNvSpPr txBox="1">
            <a:spLocks noGrp="1"/>
          </p:cNvSpPr>
          <p:nvPr>
            <p:ph type="title"/>
          </p:nvPr>
        </p:nvSpPr>
        <p:spPr>
          <a:xfrm>
            <a:off x="685800" y="935037"/>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800" b="1" i="1" u="none" strike="noStrike" cap="none" baseline="0" dirty="0">
                <a:solidFill>
                  <a:srgbClr val="FFC000"/>
                </a:solidFill>
                <a:latin typeface="Arial"/>
                <a:ea typeface="Arial"/>
                <a:cs typeface="Arial"/>
                <a:sym typeface="Arial"/>
              </a:rPr>
              <a:t>Summary to the Time of the Reformation</a:t>
            </a:r>
          </a:p>
        </p:txBody>
      </p:sp>
      <p:sp>
        <p:nvSpPr>
          <p:cNvPr id="1101" name="Shape 1101"/>
          <p:cNvSpPr txBox="1">
            <a:spLocks noGrp="1"/>
          </p:cNvSpPr>
          <p:nvPr>
            <p:ph type="body" idx="1"/>
          </p:nvPr>
        </p:nvSpPr>
        <p:spPr>
          <a:xfrm>
            <a:off x="687387" y="2162175"/>
            <a:ext cx="3829050" cy="3963986"/>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The Bible</a:t>
            </a:r>
          </a:p>
        </p:txBody>
      </p:sp>
      <p:sp>
        <p:nvSpPr>
          <p:cNvPr id="1102" name="Shape 1102"/>
          <p:cNvSpPr txBox="1">
            <a:spLocks noGrp="1"/>
          </p:cNvSpPr>
          <p:nvPr>
            <p:ph type="body" idx="2"/>
          </p:nvPr>
        </p:nvSpPr>
        <p:spPr>
          <a:xfrm>
            <a:off x="4916487" y="2143125"/>
            <a:ext cx="3830636" cy="3963986"/>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Tradition</a:t>
            </a:r>
          </a:p>
          <a:p>
            <a:pPr marL="342900" marR="0" lvl="0" indent="-342900" algn="l" rtl="0">
              <a:lnSpc>
                <a:spcPct val="100000"/>
              </a:lnSpc>
              <a:spcBef>
                <a:spcPts val="56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Pope</a:t>
            </a:r>
          </a:p>
          <a:p>
            <a:pPr marL="342900" marR="0" lvl="0" indent="-342900" algn="l" rtl="0">
              <a:lnSpc>
                <a:spcPct val="100000"/>
              </a:lnSpc>
              <a:spcBef>
                <a:spcPts val="56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Church Councils</a:t>
            </a:r>
          </a:p>
          <a:p>
            <a:pPr marL="342900" marR="0" lvl="0" indent="-342900" algn="l" rtl="0">
              <a:lnSpc>
                <a:spcPct val="100000"/>
              </a:lnSpc>
              <a:spcBef>
                <a:spcPts val="56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Reason</a:t>
            </a:r>
          </a:p>
          <a:p>
            <a:pPr marL="342900" marR="0" lvl="0" indent="-342900" algn="l" rtl="0">
              <a:lnSpc>
                <a:spcPct val="100000"/>
              </a:lnSpc>
              <a:spcBef>
                <a:spcPts val="56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Philosophy</a:t>
            </a:r>
          </a:p>
          <a:p>
            <a:pPr marL="342900" marR="0" lvl="0" indent="-342900" algn="l" rtl="0">
              <a:lnSpc>
                <a:spcPct val="100000"/>
              </a:lnSpc>
              <a:spcBef>
                <a:spcPts val="56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The Natural World</a:t>
            </a:r>
          </a:p>
        </p:txBody>
      </p:sp>
      <p:pic>
        <p:nvPicPr>
          <p:cNvPr id="1103" name="Shape 1103"/>
          <p:cNvPicPr preferRelativeResize="0"/>
          <p:nvPr/>
        </p:nvPicPr>
        <p:blipFill rotWithShape="1">
          <a:blip r:embed="rId3"/>
          <a:srcRect/>
          <a:stretch/>
        </p:blipFill>
        <p:spPr>
          <a:xfrm>
            <a:off x="927100" y="2917825"/>
            <a:ext cx="3400424" cy="2546349"/>
          </a:xfrm>
          <a:prstGeom prst="rect">
            <a:avLst/>
          </a:prstGeom>
          <a:noFill/>
          <a:ln>
            <a:noFill/>
          </a:ln>
        </p:spPr>
      </p:pic>
      <p:sp>
        <p:nvSpPr>
          <p:cNvPr id="10" name="TextBox 9"/>
          <p:cNvSpPr txBox="1"/>
          <p:nvPr/>
        </p:nvSpPr>
        <p:spPr>
          <a:xfrm>
            <a:off x="4038600" y="1828800"/>
            <a:ext cx="674687" cy="1323439"/>
          </a:xfrm>
          <a:prstGeom prst="rect">
            <a:avLst/>
          </a:prstGeom>
          <a:noFill/>
        </p:spPr>
        <p:txBody>
          <a:bodyPr wrap="square" rtlCol="0">
            <a:spAutoFit/>
          </a:bodyPr>
          <a:lstStyle/>
          <a:p>
            <a:r>
              <a:rPr lang="en-US" sz="8000" dirty="0">
                <a:solidFill>
                  <a:schemeClr val="accent1">
                    <a:lumMod val="75000"/>
                  </a:schemeClr>
                </a:solidFill>
              </a:rPr>
              <a:t>&amp;</a:t>
            </a:r>
          </a:p>
        </p:txBody>
      </p:sp>
      <p:sp>
        <p:nvSpPr>
          <p:cNvPr id="11" name="TextBox 10"/>
          <p:cNvSpPr txBox="1"/>
          <p:nvPr/>
        </p:nvSpPr>
        <p:spPr>
          <a:xfrm>
            <a:off x="4038600" y="1828800"/>
            <a:ext cx="674687" cy="1323439"/>
          </a:xfrm>
          <a:prstGeom prst="rect">
            <a:avLst/>
          </a:prstGeom>
          <a:noFill/>
          <a:ln>
            <a:noFill/>
          </a:ln>
        </p:spPr>
        <p:txBody>
          <a:bodyPr wrap="square" rtlCol="0">
            <a:spAutoFit/>
          </a:bodyPr>
          <a:lstStyle/>
          <a:p>
            <a:r>
              <a:rPr lang="en-US" sz="8000" dirty="0">
                <a:solidFill>
                  <a:srgbClr val="C00000"/>
                </a:solidFill>
              </a:rPr>
              <a:t>&amp;</a:t>
            </a:r>
          </a:p>
        </p:txBody>
      </p:sp>
      <p:sp>
        <p:nvSpPr>
          <p:cNvPr id="12" name="TextBox 11"/>
          <p:cNvSpPr txBox="1"/>
          <p:nvPr/>
        </p:nvSpPr>
        <p:spPr>
          <a:xfrm>
            <a:off x="4059018" y="1800761"/>
            <a:ext cx="674687" cy="1323439"/>
          </a:xfrm>
          <a:prstGeom prst="rect">
            <a:avLst/>
          </a:prstGeom>
          <a:noFill/>
        </p:spPr>
        <p:txBody>
          <a:bodyPr wrap="square" rtlCol="0">
            <a:spAutoFit/>
          </a:bodyPr>
          <a:lstStyle/>
          <a:p>
            <a:r>
              <a:rPr lang="en-US" sz="8000" dirty="0">
                <a:solidFill>
                  <a:srgbClr val="00B050"/>
                </a:solidFill>
              </a:rPr>
              <a:t>&amp;</a:t>
            </a:r>
          </a:p>
        </p:txBody>
      </p:sp>
      <p:sp>
        <p:nvSpPr>
          <p:cNvPr id="13" name="TextBox 12"/>
          <p:cNvSpPr txBox="1"/>
          <p:nvPr/>
        </p:nvSpPr>
        <p:spPr>
          <a:xfrm>
            <a:off x="4038600" y="1828800"/>
            <a:ext cx="674687" cy="1323439"/>
          </a:xfrm>
          <a:prstGeom prst="rect">
            <a:avLst/>
          </a:prstGeom>
          <a:noFill/>
        </p:spPr>
        <p:txBody>
          <a:bodyPr wrap="square" rtlCol="0">
            <a:spAutoFit/>
          </a:bodyPr>
          <a:lstStyle/>
          <a:p>
            <a:r>
              <a:rPr lang="en-US" sz="8000" dirty="0">
                <a:solidFill>
                  <a:srgbClr val="7030A0"/>
                </a:solidFill>
              </a:rPr>
              <a:t>&amp;</a:t>
            </a:r>
          </a:p>
        </p:txBody>
      </p:sp>
      <p:sp>
        <p:nvSpPr>
          <p:cNvPr id="14" name="TextBox 13"/>
          <p:cNvSpPr txBox="1"/>
          <p:nvPr/>
        </p:nvSpPr>
        <p:spPr>
          <a:xfrm>
            <a:off x="4049713" y="1828800"/>
            <a:ext cx="674687" cy="1323439"/>
          </a:xfrm>
          <a:prstGeom prst="rect">
            <a:avLst/>
          </a:prstGeom>
          <a:noFill/>
        </p:spPr>
        <p:txBody>
          <a:bodyPr wrap="square" rtlCol="0">
            <a:spAutoFit/>
          </a:bodyPr>
          <a:lstStyle/>
          <a:p>
            <a:r>
              <a:rPr lang="en-US" sz="8000" dirty="0">
                <a:solidFill>
                  <a:srgbClr val="00B0F0"/>
                </a:solidFill>
              </a:rPr>
              <a:t>&amp;</a:t>
            </a:r>
          </a:p>
        </p:txBody>
      </p:sp>
      <p:sp>
        <p:nvSpPr>
          <p:cNvPr id="15" name="4-Point Star 14"/>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p:cNvSpPr/>
          <p:nvPr/>
        </p:nvSpPr>
        <p:spPr>
          <a:xfrm>
            <a:off x="4059018" y="1828800"/>
            <a:ext cx="893982" cy="144780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1000"/>
                            </p:stCondLst>
                            <p:childTnLst>
                              <p:par>
                                <p:cTn id="16" presetID="10" presetClass="exit" presetSubtype="0" fill="hold" grpId="1" nodeType="after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par>
                          <p:cTn id="22" fill="hold">
                            <p:stCondLst>
                              <p:cond delay="1500"/>
                            </p:stCondLst>
                            <p:childTnLst>
                              <p:par>
                                <p:cTn id="23" presetID="10" presetClass="exit" presetSubtype="0" fill="hold" grpId="1" nodeType="afterEffect">
                                  <p:stCondLst>
                                    <p:cond delay="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par>
                          <p:cTn id="29" fill="hold">
                            <p:stCondLst>
                              <p:cond delay="2000"/>
                            </p:stCondLst>
                            <p:childTnLst>
                              <p:par>
                                <p:cTn id="30" presetID="10" presetClass="exit" presetSubtype="0" fill="hold" grpId="1" nodeType="afterEffect">
                                  <p:stCondLst>
                                    <p:cond delay="0"/>
                                  </p:stCondLst>
                                  <p:childTnLst>
                                    <p:animEffect transition="out" filter="fade">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par>
                          <p:cTn id="36" fill="hold">
                            <p:stCondLst>
                              <p:cond delay="2500"/>
                            </p:stCondLst>
                            <p:childTnLst>
                              <p:par>
                                <p:cTn id="37" presetID="2" presetClass="entr" presetSubtype="4" fill="hold" grpId="0" nodeType="after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ppt_x"/>
                                          </p:val>
                                        </p:tav>
                                        <p:tav tm="100000">
                                          <p:val>
                                            <p:strVal val="#ppt_x"/>
                                          </p:val>
                                        </p:tav>
                                      </p:tavLst>
                                    </p:anim>
                                    <p:anim calcmode="lin" valueType="num">
                                      <p:cBhvr additive="base">
                                        <p:cTn id="4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1" grpId="1"/>
      <p:bldP spid="12" grpId="0"/>
      <p:bldP spid="12" grpId="1"/>
      <p:bldP spid="13" grpId="0"/>
      <p:bldP spid="13" grpId="1"/>
      <p:bldP spid="14" grpId="0"/>
      <p:bldP spid="14" grpId="1"/>
      <p:bldP spid="2"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123"/>
        <p:cNvGrpSpPr/>
        <p:nvPr/>
      </p:nvGrpSpPr>
      <p:grpSpPr>
        <a:xfrm>
          <a:off x="0" y="0"/>
          <a:ext cx="0" cy="0"/>
          <a:chOff x="0" y="0"/>
          <a:chExt cx="0" cy="0"/>
        </a:xfrm>
      </p:grpSpPr>
      <p:sp>
        <p:nvSpPr>
          <p:cNvPr id="1124" name="Shape 1124"/>
          <p:cNvSpPr txBox="1">
            <a:spLocks noGrp="1"/>
          </p:cNvSpPr>
          <p:nvPr>
            <p:ph type="title"/>
          </p:nvPr>
        </p:nvSpPr>
        <p:spPr>
          <a:xfrm>
            <a:off x="685800" y="917575"/>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400" b="1" i="1" u="none" strike="noStrike" cap="none" baseline="0" dirty="0">
                <a:solidFill>
                  <a:srgbClr val="FFC000"/>
                </a:solidFill>
                <a:latin typeface="Arial"/>
                <a:ea typeface="Arial"/>
                <a:cs typeface="Arial"/>
                <a:sym typeface="Arial"/>
              </a:rPr>
              <a:t>Integration of Faith</a:t>
            </a:r>
            <a:br>
              <a:rPr lang="en-US" sz="4400" b="1" i="1" u="none" strike="noStrike" cap="none" baseline="0" dirty="0">
                <a:solidFill>
                  <a:srgbClr val="FFC000"/>
                </a:solidFill>
                <a:latin typeface="Arial"/>
                <a:ea typeface="Arial"/>
                <a:cs typeface="Arial"/>
                <a:sym typeface="Arial"/>
              </a:rPr>
            </a:br>
            <a:r>
              <a:rPr lang="en-US" sz="4400" b="1" i="1" u="none" strike="noStrike" cap="none" baseline="0" dirty="0">
                <a:solidFill>
                  <a:srgbClr val="FFC000"/>
                </a:solidFill>
                <a:latin typeface="Arial"/>
                <a:ea typeface="Arial"/>
                <a:cs typeface="Arial"/>
                <a:sym typeface="Arial"/>
              </a:rPr>
              <a:t>AND Learning</a:t>
            </a:r>
          </a:p>
        </p:txBody>
      </p:sp>
      <p:sp>
        <p:nvSpPr>
          <p:cNvPr id="1125" name="Shape 1125"/>
          <p:cNvSpPr txBox="1">
            <a:spLocks noGrp="1"/>
          </p:cNvSpPr>
          <p:nvPr>
            <p:ph type="body" idx="1"/>
          </p:nvPr>
        </p:nvSpPr>
        <p:spPr>
          <a:xfrm>
            <a:off x="687387" y="22987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The theology of the middle ages exquisitely developed the method of the integration of faith and learning.</a:t>
            </a:r>
            <a:endParaRPr sz="18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640"/>
              </a:spcBef>
              <a:spcAft>
                <a:spcPts val="0"/>
              </a:spcAft>
              <a:buClr>
                <a:srgbClr val="887952"/>
              </a:buClr>
              <a:buSzPct val="100000"/>
              <a:buFont typeface="Arial"/>
              <a:buChar char="▪"/>
            </a:pPr>
            <a:r>
              <a:rPr lang="en-US" sz="2800" b="0" i="0" u="none" strike="noStrike" cap="none" baseline="0" dirty="0">
                <a:solidFill>
                  <a:srgbClr val="EAEAEA"/>
                </a:solidFill>
                <a:sym typeface="Arial"/>
              </a:rPr>
              <a:t>The Bible </a:t>
            </a:r>
            <a:r>
              <a:rPr lang="en-US" sz="2800" b="1" i="1" u="sng" strike="noStrike" cap="none" baseline="0" dirty="0">
                <a:solidFill>
                  <a:srgbClr val="FFC000"/>
                </a:solidFill>
                <a:sym typeface="Arial"/>
              </a:rPr>
              <a:t>AND</a:t>
            </a:r>
            <a:r>
              <a:rPr lang="en-US" sz="2800" b="0" i="0" u="none" strike="noStrike" cap="none" baseline="0" dirty="0">
                <a:solidFill>
                  <a:srgbClr val="EAEAEA"/>
                </a:solidFill>
                <a:sym typeface="Arial"/>
              </a:rPr>
              <a:t> </a:t>
            </a:r>
            <a:r>
              <a:rPr lang="en-US" sz="2800" b="0" i="0" u="none" strike="noStrike" cap="none" baseline="0" dirty="0">
                <a:solidFill>
                  <a:schemeClr val="bg1"/>
                </a:solidFill>
                <a:sym typeface="Arial"/>
              </a:rPr>
              <a:t>reason</a:t>
            </a:r>
            <a:r>
              <a:rPr lang="en-US" sz="2800" b="0" i="0" u="none" strike="noStrike" cap="none" baseline="0" dirty="0">
                <a:solidFill>
                  <a:srgbClr val="EAEAEA"/>
                </a:solidFill>
                <a:sym typeface="Arial"/>
              </a:rPr>
              <a:t>, the natural world, the pope, church councils, tradition, etc.</a:t>
            </a:r>
          </a:p>
          <a:p>
            <a:pPr marL="342900" marR="0" lvl="0" indent="-342900" algn="l" rtl="0">
              <a:lnSpc>
                <a:spcPct val="100000"/>
              </a:lnSpc>
              <a:spcBef>
                <a:spcPts val="640"/>
              </a:spcBef>
              <a:spcAft>
                <a:spcPts val="0"/>
              </a:spcAft>
              <a:buClr>
                <a:srgbClr val="887952"/>
              </a:buClr>
              <a:buSzPct val="100000"/>
              <a:buFont typeface="Arial"/>
              <a:buChar char="▪"/>
            </a:pPr>
            <a:r>
              <a:rPr lang="en-US" sz="2800" dirty="0">
                <a:solidFill>
                  <a:srgbClr val="EAEAEA"/>
                </a:solidFill>
              </a:rPr>
              <a:t>As we will see, the reformation brought the Bible back to its foundational role</a:t>
            </a:r>
            <a:r>
              <a:rPr lang="en-US" sz="3200" dirty="0">
                <a:solidFill>
                  <a:srgbClr val="EAEAEA"/>
                </a:solidFill>
              </a:rPr>
              <a:t>.</a:t>
            </a:r>
            <a:endParaRPr lang="en-US" sz="3200" b="0" i="0" u="none" strike="noStrike" cap="none" baseline="0" dirty="0">
              <a:solidFill>
                <a:srgbClr val="EAEAEA"/>
              </a:solidFill>
              <a:latin typeface="Arial"/>
              <a:ea typeface="Arial"/>
              <a:cs typeface="Arial"/>
              <a:sym typeface="Arial"/>
            </a:endParaRPr>
          </a:p>
        </p:txBody>
      </p:sp>
      <p:sp>
        <p:nvSpPr>
          <p:cNvPr id="4" name="4-Point Star 3"/>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pic>
        <p:nvPicPr>
          <p:cNvPr id="1109" name="Shape 1109"/>
          <p:cNvPicPr preferRelativeResize="0"/>
          <p:nvPr/>
        </p:nvPicPr>
        <p:blipFill rotWithShape="1">
          <a:blip r:embed="rId3"/>
          <a:srcRect/>
          <a:stretch/>
        </p:blipFill>
        <p:spPr>
          <a:xfrm>
            <a:off x="2238375" y="838200"/>
            <a:ext cx="6200775" cy="5160962"/>
          </a:xfrm>
          <a:prstGeom prst="rect">
            <a:avLst/>
          </a:prstGeom>
          <a:noFill/>
          <a:ln>
            <a:noFill/>
          </a:ln>
        </p:spPr>
      </p:pic>
      <p:sp>
        <p:nvSpPr>
          <p:cNvPr id="1110" name="Shape 1110"/>
          <p:cNvSpPr txBox="1"/>
          <p:nvPr/>
        </p:nvSpPr>
        <p:spPr>
          <a:xfrm>
            <a:off x="3348037" y="3733800"/>
            <a:ext cx="2065337" cy="193833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6000" b="1" i="0" u="none" strike="noStrike" cap="none" baseline="0" dirty="0">
                <a:solidFill>
                  <a:srgbClr val="000000"/>
                </a:solidFill>
                <a:latin typeface="Arial"/>
                <a:ea typeface="Arial"/>
                <a:cs typeface="Arial"/>
                <a:sym typeface="Arial"/>
              </a:rPr>
              <a:t>The</a:t>
            </a:r>
          </a:p>
          <a:p>
            <a:pPr marL="0" marR="0" lvl="0" indent="0" algn="ctr" rtl="0">
              <a:lnSpc>
                <a:spcPct val="100000"/>
              </a:lnSpc>
              <a:spcBef>
                <a:spcPts val="0"/>
              </a:spcBef>
              <a:spcAft>
                <a:spcPts val="0"/>
              </a:spcAft>
              <a:buClr>
                <a:srgbClr val="000000"/>
              </a:buClr>
              <a:buSzPct val="25000"/>
              <a:buFont typeface="Arial"/>
              <a:buNone/>
            </a:pPr>
            <a:r>
              <a:rPr lang="en-US" sz="6000" b="1" i="0" u="none" strike="noStrike" cap="none" baseline="0" dirty="0">
                <a:solidFill>
                  <a:srgbClr val="000000"/>
                </a:solidFill>
                <a:latin typeface="Arial"/>
                <a:ea typeface="Arial"/>
                <a:cs typeface="Arial"/>
                <a:sym typeface="Arial"/>
              </a:rPr>
              <a:t>Bible</a:t>
            </a:r>
          </a:p>
        </p:txBody>
      </p:sp>
      <p:sp>
        <p:nvSpPr>
          <p:cNvPr id="1111" name="Shape 1111"/>
          <p:cNvSpPr txBox="1"/>
          <p:nvPr/>
        </p:nvSpPr>
        <p:spPr>
          <a:xfrm>
            <a:off x="762000" y="862012"/>
            <a:ext cx="2808286" cy="206216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B26B02"/>
              </a:buClr>
              <a:buSzPct val="25000"/>
              <a:buFont typeface="Arial"/>
              <a:buNone/>
            </a:pPr>
            <a:r>
              <a:rPr lang="en-US" sz="3200" b="0" i="0" u="none" strike="noStrike" cap="none" baseline="0" dirty="0">
                <a:solidFill>
                  <a:srgbClr val="FFC000"/>
                </a:solidFill>
                <a:latin typeface="Arial"/>
                <a:ea typeface="Arial"/>
                <a:cs typeface="Arial"/>
                <a:sym typeface="Arial"/>
              </a:rPr>
              <a:t>Scholasticism built upon the rock </a:t>
            </a:r>
          </a:p>
          <a:p>
            <a:pPr marL="0" marR="0" lvl="0" indent="0" algn="l" rtl="0">
              <a:lnSpc>
                <a:spcPct val="100000"/>
              </a:lnSpc>
              <a:spcBef>
                <a:spcPts val="0"/>
              </a:spcBef>
              <a:spcAft>
                <a:spcPts val="0"/>
              </a:spcAft>
              <a:buClr>
                <a:srgbClr val="B26B02"/>
              </a:buClr>
              <a:buSzPct val="25000"/>
              <a:buFont typeface="Arial"/>
              <a:buNone/>
            </a:pPr>
            <a:r>
              <a:rPr lang="en-US" sz="5400" b="1" i="1" u="sng" dirty="0">
                <a:solidFill>
                  <a:srgbClr val="FFC000"/>
                </a:solidFill>
              </a:rPr>
              <a:t>AND</a:t>
            </a:r>
            <a:endParaRPr lang="en-US" sz="5400" b="1" i="1" u="sng" strike="noStrike" cap="none" baseline="0" dirty="0">
              <a:solidFill>
                <a:srgbClr val="FFC000"/>
              </a:solidFill>
              <a:sym typeface="Arial"/>
            </a:endParaRPr>
          </a:p>
        </p:txBody>
      </p:sp>
      <p:sp>
        <p:nvSpPr>
          <p:cNvPr id="1112" name="Shape 1112"/>
          <p:cNvSpPr txBox="1"/>
          <p:nvPr/>
        </p:nvSpPr>
        <p:spPr>
          <a:xfrm>
            <a:off x="5413374" y="4343400"/>
            <a:ext cx="3121026" cy="1016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6000" b="1" i="0" u="none" strike="noStrike" cap="none" baseline="0" dirty="0">
                <a:solidFill>
                  <a:srgbClr val="000000"/>
                </a:solidFill>
                <a:latin typeface="Arial"/>
                <a:ea typeface="Arial"/>
                <a:cs typeface="Arial"/>
                <a:sym typeface="Arial"/>
              </a:rPr>
              <a:t>Reason</a:t>
            </a:r>
          </a:p>
        </p:txBody>
      </p:sp>
    </p:spTree>
    <p:extLst>
      <p:ext uri="{BB962C8B-B14F-4D97-AF65-F5344CB8AC3E}">
        <p14:creationId xmlns:p14="http://schemas.microsoft.com/office/powerpoint/2010/main" val="676868914"/>
      </p:ext>
    </p:extLst>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Shape 430"/>
          <p:cNvPicPr preferRelativeResize="0"/>
          <p:nvPr/>
        </p:nvPicPr>
        <p:blipFill rotWithShape="1">
          <a:blip r:embed="rId3"/>
          <a:srcRect t="2919" r="8251"/>
          <a:stretch/>
        </p:blipFill>
        <p:spPr>
          <a:xfrm>
            <a:off x="1693861" y="914400"/>
            <a:ext cx="5756275" cy="5068886"/>
          </a:xfrm>
          <a:prstGeom prst="rect">
            <a:avLst/>
          </a:prstGeom>
          <a:noFill/>
          <a:ln>
            <a:noFill/>
          </a:ln>
        </p:spPr>
      </p:pic>
      <p:sp>
        <p:nvSpPr>
          <p:cNvPr id="431" name="Shape 431"/>
          <p:cNvSpPr txBox="1"/>
          <p:nvPr/>
        </p:nvSpPr>
        <p:spPr>
          <a:xfrm>
            <a:off x="3429000" y="3733800"/>
            <a:ext cx="2617787" cy="646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4000" b="1" i="0" u="none" strike="noStrike" cap="none" baseline="0" dirty="0">
                <a:solidFill>
                  <a:srgbClr val="000000"/>
                </a:solidFill>
                <a:latin typeface="Arial"/>
                <a:ea typeface="Arial"/>
                <a:cs typeface="Arial"/>
                <a:sym typeface="Arial"/>
              </a:rPr>
              <a:t>Reason</a:t>
            </a:r>
          </a:p>
        </p:txBody>
      </p:sp>
      <p:sp>
        <p:nvSpPr>
          <p:cNvPr id="432" name="Shape 432"/>
          <p:cNvSpPr txBox="1"/>
          <p:nvPr/>
        </p:nvSpPr>
        <p:spPr>
          <a:xfrm>
            <a:off x="3443287" y="4459288"/>
            <a:ext cx="2617787" cy="646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4000" b="1" i="0" u="none" strike="noStrike" cap="none" baseline="0" dirty="0">
                <a:solidFill>
                  <a:srgbClr val="000000"/>
                </a:solidFill>
                <a:latin typeface="Arial"/>
                <a:ea typeface="Arial"/>
                <a:cs typeface="Arial"/>
                <a:sym typeface="Arial"/>
              </a:rPr>
              <a:t>Science</a:t>
            </a:r>
          </a:p>
        </p:txBody>
      </p:sp>
      <p:sp>
        <p:nvSpPr>
          <p:cNvPr id="433" name="Shape 433"/>
          <p:cNvSpPr txBox="1"/>
          <p:nvPr/>
        </p:nvSpPr>
        <p:spPr>
          <a:xfrm>
            <a:off x="3443287" y="3733800"/>
            <a:ext cx="2617787" cy="646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4000" b="1" i="0" u="none" strike="noStrike" cap="none" baseline="0" dirty="0">
                <a:solidFill>
                  <a:srgbClr val="000000"/>
                </a:solidFill>
                <a:latin typeface="Arial"/>
                <a:ea typeface="Arial"/>
                <a:cs typeface="Arial"/>
                <a:sym typeface="Arial"/>
              </a:rPr>
              <a:t>Math</a:t>
            </a:r>
          </a:p>
        </p:txBody>
      </p:sp>
      <p:sp>
        <p:nvSpPr>
          <p:cNvPr id="6" name="Shape 433"/>
          <p:cNvSpPr txBox="1"/>
          <p:nvPr/>
        </p:nvSpPr>
        <p:spPr>
          <a:xfrm>
            <a:off x="2133600" y="4191000"/>
            <a:ext cx="5257800" cy="169465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4000" b="1" dirty="0"/>
              <a:t>EXPERIENCE</a:t>
            </a:r>
          </a:p>
          <a:p>
            <a:pPr marL="0" marR="0" lvl="0" indent="0" algn="ctr" rtl="0">
              <a:lnSpc>
                <a:spcPct val="100000"/>
              </a:lnSpc>
              <a:spcBef>
                <a:spcPts val="0"/>
              </a:spcBef>
              <a:spcAft>
                <a:spcPts val="0"/>
              </a:spcAft>
              <a:buClr>
                <a:srgbClr val="000000"/>
              </a:buClr>
              <a:buSzPct val="25000"/>
              <a:buFont typeface="Arial"/>
              <a:buNone/>
            </a:pPr>
            <a:r>
              <a:rPr lang="en-US" sz="4000" b="1" dirty="0"/>
              <a:t>AND MYSTICISM</a:t>
            </a:r>
            <a:endParaRPr lang="en-US" sz="4000" b="1" i="0" u="none" strike="noStrike" cap="none" baseline="0" dirty="0">
              <a:solidFill>
                <a:srgbClr val="000000"/>
              </a:solidFill>
              <a:sym typeface="Arial"/>
            </a:endParaRPr>
          </a:p>
        </p:txBody>
      </p:sp>
    </p:spTree>
    <p:extLst>
      <p:ext uri="{BB962C8B-B14F-4D97-AF65-F5344CB8AC3E}">
        <p14:creationId xmlns:p14="http://schemas.microsoft.com/office/powerpoint/2010/main" val="3694194144"/>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31"/>
                                        </p:tgtEl>
                                        <p:attrNameLst>
                                          <p:attrName>style.visibility</p:attrName>
                                        </p:attrNameLst>
                                      </p:cBhvr>
                                      <p:to>
                                        <p:strVal val="visible"/>
                                      </p:to>
                                    </p:set>
                                    <p:animEffect transition="in" filter="fade">
                                      <p:cBhvr>
                                        <p:cTn id="7" dur="1000"/>
                                        <p:tgtEl>
                                          <p:spTgt spid="431"/>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32"/>
                                        </p:tgtEl>
                                        <p:attrNameLst>
                                          <p:attrName>style.visibility</p:attrName>
                                        </p:attrNameLst>
                                      </p:cBhvr>
                                      <p:to>
                                        <p:strVal val="visible"/>
                                      </p:to>
                                    </p:set>
                                    <p:animEffect transition="in" filter="fade">
                                      <p:cBhvr>
                                        <p:cTn id="11" dur="1000"/>
                                        <p:tgtEl>
                                          <p:spTgt spid="432"/>
                                        </p:tgtEl>
                                      </p:cBhvr>
                                    </p:animEffect>
                                  </p:childTnLst>
                                </p:cTn>
                              </p:par>
                              <p:par>
                                <p:cTn id="12" presetID="10" presetClass="exit" presetSubtype="0" fill="hold" grpId="1" nodeType="withEffect">
                                  <p:stCondLst>
                                    <p:cond delay="0"/>
                                  </p:stCondLst>
                                  <p:childTnLst>
                                    <p:animEffect transition="out" filter="fade">
                                      <p:cBhvr>
                                        <p:cTn id="13" dur="1000"/>
                                        <p:tgtEl>
                                          <p:spTgt spid="431"/>
                                        </p:tgtEl>
                                      </p:cBhvr>
                                    </p:animEffect>
                                    <p:set>
                                      <p:cBhvr>
                                        <p:cTn id="14" dur="1" fill="hold">
                                          <p:stCondLst>
                                            <p:cond delay="999"/>
                                          </p:stCondLst>
                                        </p:cTn>
                                        <p:tgtEl>
                                          <p:spTgt spid="431"/>
                                        </p:tgtEl>
                                        <p:attrNameLst>
                                          <p:attrName>style.visibility</p:attrName>
                                        </p:attrNameLst>
                                      </p:cBhvr>
                                      <p:to>
                                        <p:strVal val="hidden"/>
                                      </p:to>
                                    </p:set>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433"/>
                                        </p:tgtEl>
                                        <p:attrNameLst>
                                          <p:attrName>style.visibility</p:attrName>
                                        </p:attrNameLst>
                                      </p:cBhvr>
                                      <p:to>
                                        <p:strVal val="visible"/>
                                      </p:to>
                                    </p:set>
                                    <p:animEffect transition="in" filter="fade">
                                      <p:cBhvr>
                                        <p:cTn id="18" dur="1000"/>
                                        <p:tgtEl>
                                          <p:spTgt spid="433"/>
                                        </p:tgtEl>
                                      </p:cBhvr>
                                    </p:animEffect>
                                  </p:childTnLst>
                                </p:cTn>
                              </p:par>
                              <p:par>
                                <p:cTn id="19" presetID="10" presetClass="exit" presetSubtype="0" fill="hold" grpId="1" nodeType="withEffect">
                                  <p:stCondLst>
                                    <p:cond delay="0"/>
                                  </p:stCondLst>
                                  <p:childTnLst>
                                    <p:animEffect transition="out" filter="fade">
                                      <p:cBhvr>
                                        <p:cTn id="20" dur="1000"/>
                                        <p:tgtEl>
                                          <p:spTgt spid="432"/>
                                        </p:tgtEl>
                                      </p:cBhvr>
                                    </p:animEffect>
                                    <p:set>
                                      <p:cBhvr>
                                        <p:cTn id="21" dur="1" fill="hold">
                                          <p:stCondLst>
                                            <p:cond delay="999"/>
                                          </p:stCondLst>
                                        </p:cTn>
                                        <p:tgtEl>
                                          <p:spTgt spid="432"/>
                                        </p:tgtEl>
                                        <p:attrNameLst>
                                          <p:attrName>style.visibility</p:attrName>
                                        </p:attrNameLst>
                                      </p:cBhvr>
                                      <p:to>
                                        <p:strVal val="hidden"/>
                                      </p:to>
                                    </p:se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childTnLst>
                                </p:cTn>
                              </p:par>
                              <p:par>
                                <p:cTn id="26" presetID="10" presetClass="exit" presetSubtype="0" fill="hold" grpId="1" nodeType="withEffect">
                                  <p:stCondLst>
                                    <p:cond delay="0"/>
                                  </p:stCondLst>
                                  <p:childTnLst>
                                    <p:animEffect transition="out" filter="fade">
                                      <p:cBhvr>
                                        <p:cTn id="27" dur="1000"/>
                                        <p:tgtEl>
                                          <p:spTgt spid="433"/>
                                        </p:tgtEl>
                                      </p:cBhvr>
                                    </p:animEffect>
                                    <p:set>
                                      <p:cBhvr>
                                        <p:cTn id="28" dur="1" fill="hold">
                                          <p:stCondLst>
                                            <p:cond delay="999"/>
                                          </p:stCondLst>
                                        </p:cTn>
                                        <p:tgtEl>
                                          <p:spTgt spid="4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 grpId="0"/>
      <p:bldP spid="431" grpId="1"/>
      <p:bldP spid="432" grpId="0"/>
      <p:bldP spid="432" grpId="1"/>
      <p:bldP spid="433" grpId="0"/>
      <p:bldP spid="433" grpId="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Shape 430"/>
          <p:cNvPicPr preferRelativeResize="0"/>
          <p:nvPr/>
        </p:nvPicPr>
        <p:blipFill rotWithShape="1">
          <a:blip r:embed="rId3"/>
          <a:srcRect t="2919" r="8251"/>
          <a:stretch/>
        </p:blipFill>
        <p:spPr>
          <a:xfrm>
            <a:off x="1693861" y="874714"/>
            <a:ext cx="5756275" cy="5068886"/>
          </a:xfrm>
          <a:prstGeom prst="rect">
            <a:avLst/>
          </a:prstGeom>
          <a:noFill/>
          <a:ln>
            <a:noFill/>
          </a:ln>
        </p:spPr>
      </p:pic>
      <p:pic>
        <p:nvPicPr>
          <p:cNvPr id="3074"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285" b="89416" l="2174" r="89674"/>
                    </a14:imgEffect>
                  </a14:imgLayer>
                </a14:imgProps>
              </a:ext>
              <a:ext uri="{28A0092B-C50C-407E-A947-70E740481C1C}">
                <a14:useLocalDpi xmlns:a14="http://schemas.microsoft.com/office/drawing/2010/main" val="0"/>
              </a:ext>
            </a:extLst>
          </a:blip>
          <a:srcRect/>
          <a:stretch>
            <a:fillRect/>
          </a:stretch>
        </p:blipFill>
        <p:spPr bwMode="auto">
          <a:xfrm>
            <a:off x="3810000" y="2971800"/>
            <a:ext cx="25146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3610765"/>
      </p:ext>
    </p:extLst>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39" name="Shape 439"/>
          <p:cNvPicPr preferRelativeResize="0"/>
          <p:nvPr/>
        </p:nvPicPr>
        <p:blipFill rotWithShape="1">
          <a:blip r:embed="rId3"/>
          <a:srcRect/>
          <a:stretch/>
        </p:blipFill>
        <p:spPr>
          <a:xfrm>
            <a:off x="2586036" y="1279525"/>
            <a:ext cx="4043362" cy="4303712"/>
          </a:xfrm>
          <a:prstGeom prst="rect">
            <a:avLst/>
          </a:prstGeom>
          <a:noFill/>
          <a:ln>
            <a:noFill/>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Shape 445"/>
          <p:cNvPicPr preferRelativeResize="0"/>
          <p:nvPr/>
        </p:nvPicPr>
        <p:blipFill rotWithShape="1">
          <a:blip r:embed="rId3"/>
          <a:srcRect/>
          <a:stretch/>
        </p:blipFill>
        <p:spPr>
          <a:xfrm>
            <a:off x="874712" y="2297111"/>
            <a:ext cx="2052636" cy="2184399"/>
          </a:xfrm>
          <a:prstGeom prst="rect">
            <a:avLst/>
          </a:prstGeom>
          <a:noFill/>
          <a:ln>
            <a:noFill/>
          </a:ln>
        </p:spPr>
      </p:pic>
      <p:pic>
        <p:nvPicPr>
          <p:cNvPr id="446" name="Shape 446"/>
          <p:cNvPicPr preferRelativeResize="0"/>
          <p:nvPr/>
        </p:nvPicPr>
        <p:blipFill rotWithShape="1">
          <a:blip r:embed="rId4"/>
          <a:srcRect/>
          <a:stretch/>
        </p:blipFill>
        <p:spPr>
          <a:xfrm>
            <a:off x="4202112" y="2222500"/>
            <a:ext cx="4073524" cy="2335211"/>
          </a:xfrm>
          <a:prstGeom prst="rect">
            <a:avLst/>
          </a:prstGeom>
          <a:noFill/>
          <a:ln>
            <a:noFill/>
          </a:ln>
        </p:spPr>
      </p:pic>
      <p:sp>
        <p:nvSpPr>
          <p:cNvPr id="447" name="Shape 447"/>
          <p:cNvSpPr/>
          <p:nvPr/>
        </p:nvSpPr>
        <p:spPr>
          <a:xfrm>
            <a:off x="2801936" y="3159125"/>
            <a:ext cx="1663700" cy="522286"/>
          </a:xfrm>
          <a:prstGeom prst="rightArrow">
            <a:avLst>
              <a:gd name="adj1" fmla="val 18210"/>
              <a:gd name="adj2" fmla="val 50000"/>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2" name="TextBox 1"/>
          <p:cNvSpPr txBox="1"/>
          <p:nvPr/>
        </p:nvSpPr>
        <p:spPr>
          <a:xfrm>
            <a:off x="4572000" y="2286000"/>
            <a:ext cx="3322636" cy="646331"/>
          </a:xfrm>
          <a:prstGeom prst="rect">
            <a:avLst/>
          </a:prstGeom>
          <a:noFill/>
        </p:spPr>
        <p:txBody>
          <a:bodyPr wrap="square" rtlCol="0">
            <a:spAutoFit/>
          </a:bodyPr>
          <a:lstStyle/>
          <a:p>
            <a:pPr algn="ctr"/>
            <a:r>
              <a:rPr lang="en-US" sz="3600" b="1" dirty="0"/>
              <a:t>Holy Bible</a:t>
            </a:r>
          </a:p>
        </p:txBody>
      </p:sp>
    </p:spTree>
    <p:extLst>
      <p:ext uri="{BB962C8B-B14F-4D97-AF65-F5344CB8AC3E}">
        <p14:creationId xmlns:p14="http://schemas.microsoft.com/office/powerpoint/2010/main" val="1718754137"/>
      </p:ext>
    </p:extLst>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Shape 453"/>
          <p:cNvSpPr txBox="1"/>
          <p:nvPr/>
        </p:nvSpPr>
        <p:spPr>
          <a:xfrm>
            <a:off x="685800" y="857250"/>
            <a:ext cx="7667625" cy="1077912"/>
          </a:xfrm>
          <a:prstGeom prst="rect">
            <a:avLst/>
          </a:prstGeom>
          <a:noFill/>
          <a:ln w="9525" cap="rnd">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3200" b="0" i="0" u="none" strike="noStrike" cap="none" baseline="0" dirty="0">
                <a:solidFill>
                  <a:schemeClr val="dk1"/>
                </a:solidFill>
                <a:latin typeface="Arial"/>
                <a:ea typeface="Arial"/>
                <a:cs typeface="Arial"/>
                <a:sym typeface="Arial"/>
              </a:rPr>
              <a:t>Existentialism</a:t>
            </a:r>
          </a:p>
          <a:p>
            <a:pPr marL="0" marR="0" lvl="0" indent="0" algn="l" rtl="0">
              <a:lnSpc>
                <a:spcPct val="100000"/>
              </a:lnSpc>
              <a:spcBef>
                <a:spcPts val="0"/>
              </a:spcBef>
              <a:spcAft>
                <a:spcPts val="0"/>
              </a:spcAft>
              <a:buNone/>
            </a:pPr>
            <a:endParaRPr sz="3200" b="0" i="0" u="none" strike="noStrike" cap="none" baseline="0" dirty="0">
              <a:solidFill>
                <a:schemeClr val="dk1"/>
              </a:solidFill>
              <a:latin typeface="Arial"/>
              <a:ea typeface="Arial"/>
              <a:cs typeface="Arial"/>
              <a:sym typeface="Arial"/>
            </a:endParaRPr>
          </a:p>
        </p:txBody>
      </p:sp>
      <p:sp>
        <p:nvSpPr>
          <p:cNvPr id="454" name="Shape 454"/>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800" b="1" i="1" u="none" strike="noStrike" cap="none" baseline="0" dirty="0">
                <a:solidFill>
                  <a:srgbClr val="FFC000"/>
                </a:solidFill>
                <a:latin typeface="Arial"/>
                <a:ea typeface="Arial"/>
                <a:cs typeface="Arial"/>
                <a:sym typeface="Arial"/>
              </a:rPr>
              <a:t>How Will We Get There?</a:t>
            </a:r>
          </a:p>
        </p:txBody>
      </p:sp>
      <p:sp>
        <p:nvSpPr>
          <p:cNvPr id="455" name="Shape 455"/>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Overview of the history of philosophy, theology and Biblical studies highlighting </a:t>
            </a:r>
            <a:r>
              <a:rPr lang="en-US" sz="3600" b="0" i="0" u="none" strike="noStrike" cap="none" baseline="0" dirty="0">
                <a:solidFill>
                  <a:srgbClr val="FFC000"/>
                </a:solidFill>
                <a:latin typeface="Arial"/>
                <a:ea typeface="Arial"/>
                <a:cs typeface="Arial"/>
                <a:sym typeface="Arial"/>
              </a:rPr>
              <a:t>lessons learned</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The </a:t>
            </a:r>
            <a:r>
              <a:rPr lang="en-US" sz="3600" b="0" i="0" u="none" strike="noStrike" cap="none" baseline="0" dirty="0">
                <a:solidFill>
                  <a:srgbClr val="FFC000"/>
                </a:solidFill>
                <a:latin typeface="Arial"/>
                <a:ea typeface="Arial"/>
                <a:cs typeface="Arial"/>
                <a:sym typeface="Arial"/>
              </a:rPr>
              <a:t>Biblical world view </a:t>
            </a:r>
            <a:r>
              <a:rPr lang="en-US" sz="3600" b="0" i="0" u="none" strike="noStrike" cap="none" baseline="0" dirty="0">
                <a:solidFill>
                  <a:srgbClr val="EAEAEA"/>
                </a:solidFill>
                <a:latin typeface="Arial"/>
                <a:ea typeface="Arial"/>
                <a:cs typeface="Arial"/>
                <a:sym typeface="Arial"/>
              </a:rPr>
              <a:t>as </a:t>
            </a:r>
            <a:r>
              <a:rPr lang="en-US" sz="3600" b="0" i="0" u="none" strike="noStrike" cap="none" baseline="0" dirty="0">
                <a:solidFill>
                  <a:srgbClr val="FFC000"/>
                </a:solidFill>
                <a:latin typeface="Arial"/>
                <a:ea typeface="Arial"/>
                <a:cs typeface="Arial"/>
                <a:sym typeface="Arial"/>
              </a:rPr>
              <a:t>foundational</a:t>
            </a:r>
            <a:r>
              <a:rPr lang="en-US" sz="3600" b="0" i="0" u="none" strike="noStrike" cap="none" baseline="0" dirty="0">
                <a:solidFill>
                  <a:srgbClr val="EAEAEA"/>
                </a:solidFill>
                <a:latin typeface="Arial"/>
                <a:ea typeface="Arial"/>
                <a:cs typeface="Arial"/>
                <a:sym typeface="Arial"/>
              </a:rPr>
              <a:t> for our understanding of the world – that </a:t>
            </a:r>
            <a:r>
              <a:rPr lang="en-US" sz="3600" b="0" i="0" u="none" strike="noStrike" cap="none" baseline="0" dirty="0">
                <a:solidFill>
                  <a:srgbClr val="FFC000"/>
                </a:solidFill>
                <a:latin typeface="Arial"/>
                <a:ea typeface="Arial"/>
                <a:cs typeface="Arial"/>
                <a:sym typeface="Arial"/>
              </a:rPr>
              <a:t>rock solid</a:t>
            </a:r>
            <a:r>
              <a:rPr lang="en-US" sz="3600" b="0" i="0" u="none" strike="noStrike" cap="none" dirty="0">
                <a:solidFill>
                  <a:srgbClr val="FFC000"/>
                </a:solidFill>
                <a:latin typeface="Arial"/>
                <a:ea typeface="Arial"/>
                <a:cs typeface="Arial"/>
                <a:sym typeface="Arial"/>
              </a:rPr>
              <a:t> foundation</a:t>
            </a:r>
            <a:r>
              <a:rPr lang="en-US" sz="3600" b="0" i="0" u="none" strike="noStrike" cap="none" dirty="0">
                <a:solidFill>
                  <a:srgbClr val="EAEAEA"/>
                </a:solidFill>
                <a:latin typeface="Arial"/>
                <a:ea typeface="Arial"/>
                <a:cs typeface="Arial"/>
                <a:sym typeface="Arial"/>
              </a:rPr>
              <a:t> we were seeking above</a:t>
            </a:r>
            <a:endParaRPr lang="en-US" sz="36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b="1" i="1" dirty="0">
                <a:solidFill>
                  <a:srgbClr val="FFC000"/>
                </a:solidFill>
              </a:rPr>
              <a:t>Presuppositions</a:t>
            </a:r>
          </a:p>
        </p:txBody>
      </p:sp>
      <p:sp>
        <p:nvSpPr>
          <p:cNvPr id="3" name="Text Placeholder 2"/>
          <p:cNvSpPr>
            <a:spLocks noGrp="1"/>
          </p:cNvSpPr>
          <p:nvPr>
            <p:ph type="body" idx="1"/>
          </p:nvPr>
        </p:nvSpPr>
        <p:spPr/>
        <p:txBody>
          <a:bodyPr/>
          <a:lstStyle/>
          <a:p>
            <a:pPr marL="228600" indent="0">
              <a:buNone/>
            </a:pPr>
            <a:r>
              <a:rPr lang="en-US" sz="4000" dirty="0">
                <a:solidFill>
                  <a:schemeClr val="bg1"/>
                </a:solidFill>
              </a:rPr>
              <a:t>The Bible, God’s Word, came by the will of God rather than by the will of man</a:t>
            </a:r>
          </a:p>
          <a:p>
            <a:pPr marL="228600" indent="0">
              <a:buNone/>
            </a:pPr>
            <a:r>
              <a:rPr lang="en-US" sz="4000" dirty="0">
                <a:solidFill>
                  <a:schemeClr val="bg1"/>
                </a:solidFill>
              </a:rPr>
              <a:t>The Bible is its own interpreter</a:t>
            </a:r>
            <a:endParaRPr lang="en-US" sz="4000" dirty="0"/>
          </a:p>
        </p:txBody>
      </p:sp>
    </p:spTree>
    <p:extLst>
      <p:ext uri="{BB962C8B-B14F-4D97-AF65-F5344CB8AC3E}">
        <p14:creationId xmlns:p14="http://schemas.microsoft.com/office/powerpoint/2010/main" val="27429158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Shape 461"/>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Terminology</a:t>
            </a:r>
          </a:p>
        </p:txBody>
      </p:sp>
      <p:sp>
        <p:nvSpPr>
          <p:cNvPr id="462" name="Shape 462"/>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Rationalism</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Empiricism</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Existentialism</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Pragmatism</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Materialism</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Ectceteraism</a:t>
            </a: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Shape 468"/>
          <p:cNvSpPr txBox="1">
            <a:spLocks noGrp="1"/>
          </p:cNvSpPr>
          <p:nvPr>
            <p:ph type="title"/>
          </p:nvPr>
        </p:nvSpPr>
        <p:spPr>
          <a:xfrm>
            <a:off x="685800" y="914400"/>
            <a:ext cx="7772400" cy="188595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Early Church</a:t>
            </a:r>
            <a:br>
              <a:rPr lang="en-US" sz="5400" b="1" i="1" u="none" strike="noStrike" cap="none" baseline="0" dirty="0">
                <a:solidFill>
                  <a:srgbClr val="FFC000"/>
                </a:solidFill>
                <a:latin typeface="Arial"/>
                <a:ea typeface="Arial"/>
                <a:cs typeface="Arial"/>
                <a:sym typeface="Arial"/>
              </a:rPr>
            </a:br>
            <a:r>
              <a:rPr lang="en-US" sz="4800" b="1" i="1" u="none" strike="noStrike" cap="none" baseline="0" dirty="0">
                <a:solidFill>
                  <a:srgbClr val="FFC000"/>
                </a:solidFill>
                <a:latin typeface="Arial"/>
                <a:ea typeface="Arial"/>
                <a:cs typeface="Arial"/>
                <a:sym typeface="Arial"/>
              </a:rPr>
              <a:t>2</a:t>
            </a:r>
            <a:r>
              <a:rPr lang="en-US" sz="4800" b="1" i="1" u="none" strike="noStrike" cap="none" baseline="30000" dirty="0">
                <a:solidFill>
                  <a:srgbClr val="FFC000"/>
                </a:solidFill>
                <a:latin typeface="Arial"/>
                <a:ea typeface="Arial"/>
                <a:cs typeface="Arial"/>
                <a:sym typeface="Arial"/>
              </a:rPr>
              <a:t>nd</a:t>
            </a:r>
            <a:r>
              <a:rPr lang="en-US" sz="4800" b="1" i="1" u="none" strike="noStrike" cap="none" baseline="0" dirty="0">
                <a:solidFill>
                  <a:srgbClr val="FFC000"/>
                </a:solidFill>
                <a:latin typeface="Arial"/>
                <a:ea typeface="Arial"/>
                <a:cs typeface="Arial"/>
                <a:sym typeface="Arial"/>
              </a:rPr>
              <a:t>-12</a:t>
            </a:r>
            <a:r>
              <a:rPr lang="en-US" sz="4800" b="1" i="1" u="none" strike="noStrike" cap="none" baseline="30000" dirty="0">
                <a:solidFill>
                  <a:srgbClr val="FFC000"/>
                </a:solidFill>
                <a:latin typeface="Arial"/>
                <a:ea typeface="Arial"/>
                <a:cs typeface="Arial"/>
                <a:sym typeface="Arial"/>
              </a:rPr>
              <a:t>th</a:t>
            </a:r>
            <a:r>
              <a:rPr lang="en-US" sz="4800" b="1" i="1" u="none" strike="noStrike" cap="none" baseline="0" dirty="0">
                <a:solidFill>
                  <a:srgbClr val="FFC000"/>
                </a:solidFill>
                <a:latin typeface="Arial"/>
                <a:ea typeface="Arial"/>
                <a:cs typeface="Arial"/>
                <a:sym typeface="Arial"/>
              </a:rPr>
              <a:t> centuries</a:t>
            </a:r>
          </a:p>
        </p:txBody>
      </p:sp>
      <p:sp>
        <p:nvSpPr>
          <p:cNvPr id="469" name="Shape 469"/>
          <p:cNvSpPr txBox="1">
            <a:spLocks noGrp="1"/>
          </p:cNvSpPr>
          <p:nvPr>
            <p:ph type="body" idx="1"/>
          </p:nvPr>
        </p:nvSpPr>
        <p:spPr>
          <a:xfrm>
            <a:off x="687387" y="3124200"/>
            <a:ext cx="7812086" cy="33909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200" b="0" i="0" u="none" strike="noStrike" cap="none" baseline="0" dirty="0">
                <a:solidFill>
                  <a:srgbClr val="EAEAEA"/>
                </a:solidFill>
                <a:latin typeface="Arial"/>
                <a:ea typeface="Arial"/>
                <a:cs typeface="Arial"/>
                <a:sym typeface="Arial"/>
              </a:rPr>
              <a:t>The early church was dominated by the philosophy or world view of Neo-Platonism.  This philosophy was inherited from Greek philosophy, primarily from Plato.</a:t>
            </a:r>
          </a:p>
        </p:txBody>
      </p:sp>
    </p:spTree>
    <p:extLst>
      <p:ext uri="{BB962C8B-B14F-4D97-AF65-F5344CB8AC3E}">
        <p14:creationId xmlns:p14="http://schemas.microsoft.com/office/powerpoint/2010/main" val="563235669"/>
      </p:ext>
    </p:extLst>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buClr>
                <a:srgbClr val="C19859"/>
              </a:buClr>
              <a:buSzPct val="25000"/>
            </a:pPr>
            <a:r>
              <a:rPr lang="en-US" sz="4800" b="1" i="1" dirty="0">
                <a:solidFill>
                  <a:srgbClr val="FFC000"/>
                </a:solidFill>
              </a:rPr>
              <a:t>Neo-Platonism</a:t>
            </a:r>
          </a:p>
        </p:txBody>
      </p:sp>
      <p:sp>
        <p:nvSpPr>
          <p:cNvPr id="3" name="Text Placeholder 2"/>
          <p:cNvSpPr>
            <a:spLocks noGrp="1"/>
          </p:cNvSpPr>
          <p:nvPr>
            <p:ph type="body" idx="1"/>
          </p:nvPr>
        </p:nvSpPr>
        <p:spPr/>
        <p:txBody>
          <a:bodyPr/>
          <a:lstStyle/>
          <a:p>
            <a:pPr marL="228600" indent="0">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2057400"/>
            <a:ext cx="5791200" cy="4038600"/>
          </a:xfrm>
          <a:prstGeom prst="rect">
            <a:avLst/>
          </a:prstGeom>
        </p:spPr>
      </p:pic>
    </p:spTree>
    <p:extLst>
      <p:ext uri="{BB962C8B-B14F-4D97-AF65-F5344CB8AC3E}">
        <p14:creationId xmlns:p14="http://schemas.microsoft.com/office/powerpoint/2010/main" val="2660000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sz="4400" b="1" i="1" dirty="0">
                <a:solidFill>
                  <a:srgbClr val="FFC000"/>
                </a:solidFill>
              </a:rPr>
              <a:t>The Authority of the Bible</a:t>
            </a:r>
            <a:br>
              <a:rPr lang="en-US" sz="4400" b="1" i="1" dirty="0">
                <a:solidFill>
                  <a:srgbClr val="FFC000"/>
                </a:solidFill>
              </a:rPr>
            </a:br>
            <a:r>
              <a:rPr lang="en-US" sz="4400" b="1" i="1" dirty="0">
                <a:solidFill>
                  <a:srgbClr val="FFC000"/>
                </a:solidFill>
              </a:rPr>
              <a:t>in the History of Theology</a:t>
            </a:r>
          </a:p>
        </p:txBody>
      </p:sp>
      <p:sp>
        <p:nvSpPr>
          <p:cNvPr id="6" name="Subtitle 5"/>
          <p:cNvSpPr>
            <a:spLocks noGrp="1"/>
          </p:cNvSpPr>
          <p:nvPr>
            <p:ph type="subTitle" idx="1"/>
          </p:nvPr>
        </p:nvSpPr>
        <p:spPr/>
        <p:txBody>
          <a:bodyPr/>
          <a:lstStyle/>
          <a:p>
            <a:pPr>
              <a:spcBef>
                <a:spcPts val="0"/>
              </a:spcBef>
            </a:pPr>
            <a:r>
              <a:rPr lang="en-US" sz="3200" b="1" i="1" dirty="0">
                <a:solidFill>
                  <a:srgbClr val="FFC000"/>
                </a:solidFill>
              </a:rPr>
              <a:t>To the Reformation</a:t>
            </a:r>
          </a:p>
        </p:txBody>
      </p:sp>
    </p:spTree>
    <p:extLst>
      <p:ext uri="{BB962C8B-B14F-4D97-AF65-F5344CB8AC3E}">
        <p14:creationId xmlns:p14="http://schemas.microsoft.com/office/powerpoint/2010/main" val="15440932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Shape 475"/>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800" b="1" i="1" u="none" strike="noStrike" cap="none" baseline="0" dirty="0">
                <a:solidFill>
                  <a:srgbClr val="FFC000"/>
                </a:solidFill>
                <a:latin typeface="Arial"/>
                <a:ea typeface="Arial"/>
                <a:cs typeface="Arial"/>
                <a:sym typeface="Arial"/>
              </a:rPr>
              <a:t>Neo-Platonic Philosophy</a:t>
            </a:r>
          </a:p>
        </p:txBody>
      </p:sp>
      <p:sp>
        <p:nvSpPr>
          <p:cNvPr id="476" name="Shape 476"/>
          <p:cNvSpPr txBox="1">
            <a:spLocks noGrp="1"/>
          </p:cNvSpPr>
          <p:nvPr>
            <p:ph type="body" idx="1"/>
          </p:nvPr>
        </p:nvSpPr>
        <p:spPr>
          <a:xfrm>
            <a:off x="582612" y="1828800"/>
            <a:ext cx="7812086" cy="47244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EAEAEA"/>
              </a:buClr>
              <a:buSzPct val="25000"/>
              <a:buFont typeface="Arial"/>
              <a:buNone/>
            </a:pPr>
            <a:r>
              <a:rPr lang="en-US" sz="3600" b="0" i="0" u="none" strike="noStrike" cap="none" baseline="0" dirty="0">
                <a:solidFill>
                  <a:srgbClr val="EAEAEA"/>
                </a:solidFill>
                <a:latin typeface="Arial"/>
                <a:ea typeface="Arial"/>
                <a:cs typeface="Arial"/>
                <a:sym typeface="Arial"/>
              </a:rPr>
              <a:t>Celestial/Perfect/Eternal Forms</a:t>
            </a: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720"/>
              </a:spcBef>
              <a:spcAft>
                <a:spcPts val="0"/>
              </a:spcAft>
              <a:buClr>
                <a:srgbClr val="EAEAEA"/>
              </a:buClr>
              <a:buSzPct val="25000"/>
              <a:buFont typeface="Arial"/>
              <a:buNone/>
            </a:pPr>
            <a:endParaRPr lang="en-US" sz="18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720"/>
              </a:spcBef>
              <a:spcAft>
                <a:spcPts val="0"/>
              </a:spcAft>
              <a:buClr>
                <a:srgbClr val="EAEAEA"/>
              </a:buClr>
              <a:buSzPct val="25000"/>
              <a:buFont typeface="Arial"/>
              <a:buNone/>
            </a:pPr>
            <a:r>
              <a:rPr lang="en-US" sz="3600" b="0" i="0" u="none" strike="noStrike" cap="none" baseline="0" dirty="0">
                <a:solidFill>
                  <a:srgbClr val="EAEAEA"/>
                </a:solidFill>
                <a:latin typeface="Arial"/>
                <a:ea typeface="Arial"/>
                <a:cs typeface="Arial"/>
                <a:sym typeface="Arial"/>
              </a:rPr>
              <a:t>Imperfect/Earthly </a:t>
            </a:r>
          </a:p>
          <a:p>
            <a:pPr marL="0" marR="0" lvl="0" indent="0" algn="ctr" rtl="0">
              <a:lnSpc>
                <a:spcPct val="100000"/>
              </a:lnSpc>
              <a:spcBef>
                <a:spcPts val="720"/>
              </a:spcBef>
              <a:spcAft>
                <a:spcPts val="0"/>
              </a:spcAft>
              <a:buClr>
                <a:srgbClr val="EAEAEA"/>
              </a:buClr>
              <a:buSzPct val="25000"/>
              <a:buFont typeface="Arial"/>
              <a:buNone/>
            </a:pPr>
            <a:r>
              <a:rPr lang="en-US" sz="3600" b="0" i="0" u="none" strike="noStrike" cap="none" baseline="0" dirty="0">
                <a:solidFill>
                  <a:srgbClr val="EAEAEA"/>
                </a:solidFill>
                <a:latin typeface="Arial"/>
                <a:ea typeface="Arial"/>
                <a:cs typeface="Arial"/>
                <a:sym typeface="Arial"/>
              </a:rPr>
              <a:t>Materialization of these forms</a:t>
            </a: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l" rtl="0">
              <a:spcBef>
                <a:spcPts val="0"/>
              </a:spcBef>
              <a:buNone/>
            </a:pPr>
            <a:endParaRPr sz="3600" b="0" i="0" u="none" strike="noStrike" cap="none" baseline="0" dirty="0">
              <a:solidFill>
                <a:srgbClr val="EAEAEA"/>
              </a:solidFill>
              <a:latin typeface="Arial"/>
              <a:ea typeface="Arial"/>
              <a:cs typeface="Arial"/>
              <a:sym typeface="Arial"/>
            </a:endParaRPr>
          </a:p>
        </p:txBody>
      </p:sp>
      <p:sp>
        <p:nvSpPr>
          <p:cNvPr id="7" name="Shape 477"/>
          <p:cNvSpPr/>
          <p:nvPr/>
        </p:nvSpPr>
        <p:spPr>
          <a:xfrm>
            <a:off x="4122739" y="2438400"/>
            <a:ext cx="830261" cy="788987"/>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endParaRPr sz="2000" dirty="0">
              <a:solidFill>
                <a:schemeClr val="dk1"/>
              </a:solidFill>
            </a:endParaRPr>
          </a:p>
        </p:txBody>
      </p:sp>
      <p:sp>
        <p:nvSpPr>
          <p:cNvPr id="10" name="Shape 477"/>
          <p:cNvSpPr/>
          <p:nvPr/>
        </p:nvSpPr>
        <p:spPr>
          <a:xfrm>
            <a:off x="4122739" y="2438400"/>
            <a:ext cx="830261" cy="914400"/>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endParaRPr sz="2000" dirty="0">
              <a:solidFill>
                <a:schemeClr val="dk1"/>
              </a:solidFill>
            </a:endParaRPr>
          </a:p>
        </p:txBody>
      </p:sp>
      <p:sp>
        <p:nvSpPr>
          <p:cNvPr id="11" name="Shape 477"/>
          <p:cNvSpPr/>
          <p:nvPr/>
        </p:nvSpPr>
        <p:spPr>
          <a:xfrm>
            <a:off x="4122739" y="2438400"/>
            <a:ext cx="830261" cy="990600"/>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endParaRPr sz="2000" dirty="0">
              <a:solidFill>
                <a:schemeClr val="dk1"/>
              </a:solidFill>
            </a:endParaRPr>
          </a:p>
        </p:txBody>
      </p:sp>
      <p:sp>
        <p:nvSpPr>
          <p:cNvPr id="12" name="Shape 477"/>
          <p:cNvSpPr/>
          <p:nvPr/>
        </p:nvSpPr>
        <p:spPr>
          <a:xfrm>
            <a:off x="4122739" y="2438399"/>
            <a:ext cx="830261" cy="1066801"/>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endParaRPr sz="2000" dirty="0">
              <a:solidFill>
                <a:schemeClr val="dk1"/>
              </a:solidFill>
            </a:endParaRPr>
          </a:p>
        </p:txBody>
      </p:sp>
      <p:sp>
        <p:nvSpPr>
          <p:cNvPr id="5" name="Shape 477"/>
          <p:cNvSpPr/>
          <p:nvPr/>
        </p:nvSpPr>
        <p:spPr>
          <a:xfrm>
            <a:off x="4122739" y="2438400"/>
            <a:ext cx="830261" cy="1160464"/>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endParaRPr sz="2000" dirty="0">
              <a:solidFill>
                <a:schemeClr val="dk1"/>
              </a:solidFill>
            </a:endParaRPr>
          </a:p>
        </p:txBody>
      </p:sp>
      <p:sp>
        <p:nvSpPr>
          <p:cNvPr id="477" name="Shape 477"/>
          <p:cNvSpPr/>
          <p:nvPr/>
        </p:nvSpPr>
        <p:spPr>
          <a:xfrm>
            <a:off x="4114800" y="2438400"/>
            <a:ext cx="830261" cy="1295400"/>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endParaRPr sz="2000" dirty="0">
              <a:solidFill>
                <a:schemeClr val="dk1"/>
              </a:solidFill>
            </a:endParaRPr>
          </a:p>
        </p:txBody>
      </p:sp>
      <p:sp>
        <p:nvSpPr>
          <p:cNvPr id="6" name="Shape 477"/>
          <p:cNvSpPr/>
          <p:nvPr/>
        </p:nvSpPr>
        <p:spPr>
          <a:xfrm>
            <a:off x="4122739" y="2438399"/>
            <a:ext cx="830261" cy="1447801"/>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endParaRPr sz="2000" dirty="0">
              <a:solidFill>
                <a:schemeClr val="dk1"/>
              </a:solidFill>
            </a:endParaRPr>
          </a:p>
        </p:txBody>
      </p:sp>
      <p:sp>
        <p:nvSpPr>
          <p:cNvPr id="8" name="Shape 477"/>
          <p:cNvSpPr/>
          <p:nvPr/>
        </p:nvSpPr>
        <p:spPr>
          <a:xfrm>
            <a:off x="4114800" y="2438400"/>
            <a:ext cx="830261" cy="1577975"/>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endParaRPr sz="2000" dirty="0">
              <a:solidFill>
                <a:schemeClr val="dk1"/>
              </a:solidFill>
            </a:endParaRPr>
          </a:p>
        </p:txBody>
      </p:sp>
      <p:sp>
        <p:nvSpPr>
          <p:cNvPr id="13" name="Shape 477"/>
          <p:cNvSpPr/>
          <p:nvPr/>
        </p:nvSpPr>
        <p:spPr>
          <a:xfrm>
            <a:off x="4114800" y="2438400"/>
            <a:ext cx="830261" cy="1752600"/>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endParaRPr sz="2000" dirty="0">
              <a:solidFill>
                <a:schemeClr val="dk1"/>
              </a:solidFill>
            </a:endParaRPr>
          </a:p>
        </p:txBody>
      </p:sp>
      <p:sp>
        <p:nvSpPr>
          <p:cNvPr id="14" name="Shape 477"/>
          <p:cNvSpPr/>
          <p:nvPr/>
        </p:nvSpPr>
        <p:spPr>
          <a:xfrm>
            <a:off x="4114800" y="2476501"/>
            <a:ext cx="830261" cy="1904999"/>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endParaRPr sz="2000" dirty="0">
              <a:solidFill>
                <a:schemeClr val="dk1"/>
              </a:solidFill>
            </a:endParaRPr>
          </a:p>
        </p:txBody>
      </p:sp>
      <p:sp>
        <p:nvSpPr>
          <p:cNvPr id="15" name="Shape 477"/>
          <p:cNvSpPr/>
          <p:nvPr/>
        </p:nvSpPr>
        <p:spPr>
          <a:xfrm>
            <a:off x="4114800" y="2438400"/>
            <a:ext cx="830261" cy="2057399"/>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16" name="4-Point Star 15"/>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2951220"/>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77"/>
                                        </p:tgtEl>
                                        <p:attrNameLst>
                                          <p:attrName>style.visibility</p:attrName>
                                        </p:attrNameLst>
                                      </p:cBhvr>
                                      <p:to>
                                        <p:strVal val="visible"/>
                                      </p:to>
                                    </p:set>
                                    <p:animEffect transition="in" filter="fade">
                                      <p:cBhvr>
                                        <p:cTn id="27" dur="500"/>
                                        <p:tgtEl>
                                          <p:spTgt spid="477"/>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P spid="5" grpId="0" animBg="1"/>
      <p:bldP spid="477" grpId="0" animBg="1"/>
      <p:bldP spid="6" grpId="0" animBg="1"/>
      <p:bldP spid="8" grpId="0" animBg="1"/>
      <p:bldP spid="13" grpId="0" animBg="1"/>
      <p:bldP spid="14"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Shape 475"/>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800" b="1" i="1" u="none" strike="noStrike" cap="none" baseline="0" dirty="0">
                <a:solidFill>
                  <a:srgbClr val="FFC000"/>
                </a:solidFill>
                <a:latin typeface="Arial"/>
                <a:ea typeface="Arial"/>
                <a:cs typeface="Arial"/>
                <a:sym typeface="Arial"/>
              </a:rPr>
              <a:t>Neo-Platonism</a:t>
            </a:r>
          </a:p>
        </p:txBody>
      </p:sp>
      <p:sp>
        <p:nvSpPr>
          <p:cNvPr id="476" name="Shape 476"/>
          <p:cNvSpPr txBox="1">
            <a:spLocks noGrp="1"/>
          </p:cNvSpPr>
          <p:nvPr>
            <p:ph type="body" idx="1"/>
          </p:nvPr>
        </p:nvSpPr>
        <p:spPr>
          <a:xfrm>
            <a:off x="582612" y="1828800"/>
            <a:ext cx="7812086" cy="4724400"/>
          </a:xfrm>
          <a:prstGeom prst="rect">
            <a:avLst/>
          </a:prstGeom>
          <a:noFill/>
          <a:ln>
            <a:noFill/>
          </a:ln>
        </p:spPr>
        <p:txBody>
          <a:bodyPr lIns="91425" tIns="45700" rIns="91425" bIns="45700" anchor="t" anchorCtr="0">
            <a:noAutofit/>
          </a:bodyPr>
          <a:lstStyle/>
          <a:p>
            <a:pPr marL="0" lvl="0" indent="0" algn="ctr">
              <a:spcBef>
                <a:spcPts val="0"/>
              </a:spcBef>
              <a:buClr>
                <a:srgbClr val="EAEAEA"/>
              </a:buClr>
              <a:buSzPct val="25000"/>
              <a:buNone/>
            </a:pPr>
            <a:r>
              <a:rPr lang="en-US" sz="3600" dirty="0">
                <a:solidFill>
                  <a:srgbClr val="EAEAEA"/>
                </a:solidFill>
              </a:rPr>
              <a:t>Perfect/Eternal Form or Idea (</a:t>
            </a:r>
            <a:r>
              <a:rPr lang="en-US" sz="3600" dirty="0">
                <a:solidFill>
                  <a:srgbClr val="FFC000"/>
                </a:solidFill>
              </a:rPr>
              <a:t>Real</a:t>
            </a:r>
            <a:r>
              <a:rPr lang="en-US" sz="3600" dirty="0">
                <a:solidFill>
                  <a:srgbClr val="EAEAEA"/>
                </a:solidFill>
              </a:rPr>
              <a:t>)</a:t>
            </a:r>
            <a:endParaRPr lang="en-US" sz="3600" dirty="0">
              <a:solidFill>
                <a:schemeClr val="lt1"/>
              </a:solidFill>
            </a:endParaRPr>
          </a:p>
          <a:p>
            <a:pPr marL="0" marR="0" lvl="0" indent="0" algn="ctr" rtl="0">
              <a:lnSpc>
                <a:spcPct val="100000"/>
              </a:lnSpc>
              <a:spcBef>
                <a:spcPts val="0"/>
              </a:spcBef>
              <a:spcAft>
                <a:spcPts val="0"/>
              </a:spcAft>
              <a:buClr>
                <a:srgbClr val="EAEAEA"/>
              </a:buClr>
              <a:buSzPct val="25000"/>
              <a:buFont typeface="Arial"/>
              <a:buNone/>
            </a:pPr>
            <a:endParaRPr lang="en-US" sz="36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lvl="0" indent="0" algn="ctr">
              <a:spcBef>
                <a:spcPts val="640"/>
              </a:spcBef>
              <a:buClr>
                <a:srgbClr val="EAEAEA"/>
              </a:buClr>
              <a:buSzPct val="25000"/>
              <a:buNone/>
            </a:pPr>
            <a:endParaRPr lang="en-US" sz="2000" dirty="0">
              <a:solidFill>
                <a:srgbClr val="EAEAEA"/>
              </a:solidFill>
            </a:endParaRPr>
          </a:p>
          <a:p>
            <a:pPr marL="0" lvl="0" indent="0" algn="ctr">
              <a:spcBef>
                <a:spcPts val="640"/>
              </a:spcBef>
              <a:buClr>
                <a:srgbClr val="EAEAEA"/>
              </a:buClr>
              <a:buSzPct val="25000"/>
              <a:buNone/>
            </a:pPr>
            <a:r>
              <a:rPr lang="en-US" sz="3600" dirty="0">
                <a:solidFill>
                  <a:srgbClr val="EAEAEA"/>
                </a:solidFill>
              </a:rPr>
              <a:t>Imperfect/Earthly/Material</a:t>
            </a:r>
          </a:p>
          <a:p>
            <a:pPr marL="0" lvl="0" indent="0" algn="ctr">
              <a:spcBef>
                <a:spcPts val="640"/>
              </a:spcBef>
              <a:buClr>
                <a:schemeClr val="lt1"/>
              </a:buClr>
              <a:buSzPct val="25000"/>
              <a:buNone/>
            </a:pPr>
            <a:r>
              <a:rPr lang="en-US" sz="3600" dirty="0">
                <a:solidFill>
                  <a:schemeClr val="lt1"/>
                </a:solidFill>
              </a:rPr>
              <a:t>(Merely a </a:t>
            </a:r>
            <a:r>
              <a:rPr lang="en-US" sz="3600" dirty="0">
                <a:solidFill>
                  <a:srgbClr val="FFC000"/>
                </a:solidFill>
              </a:rPr>
              <a:t>Reflection of the Real</a:t>
            </a:r>
            <a:r>
              <a:rPr lang="en-US" sz="3600" dirty="0">
                <a:solidFill>
                  <a:schemeClr val="lt1"/>
                </a:solidFill>
              </a:rPr>
              <a:t>)</a:t>
            </a:r>
          </a:p>
          <a:p>
            <a:pPr marL="0" marR="0" lvl="0" indent="0" algn="ctr" rtl="0">
              <a:lnSpc>
                <a:spcPct val="100000"/>
              </a:lnSpc>
              <a:spcBef>
                <a:spcPts val="720"/>
              </a:spcBef>
              <a:spcAft>
                <a:spcPts val="0"/>
              </a:spcAft>
              <a:buClr>
                <a:srgbClr val="EAEAEA"/>
              </a:buClr>
              <a:buSzPct val="25000"/>
              <a:buFont typeface="Arial"/>
              <a:buNone/>
            </a:pPr>
            <a:endParaRPr lang="en-US" sz="36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l" rtl="0">
              <a:spcBef>
                <a:spcPts val="0"/>
              </a:spcBef>
              <a:buNone/>
            </a:pPr>
            <a:endParaRPr sz="3600" b="0" i="0" u="none" strike="noStrike" cap="none" baseline="0" dirty="0">
              <a:solidFill>
                <a:srgbClr val="EAEAEA"/>
              </a:solidFill>
              <a:latin typeface="Arial"/>
              <a:ea typeface="Arial"/>
              <a:cs typeface="Arial"/>
              <a:sym typeface="Arial"/>
            </a:endParaRPr>
          </a:p>
        </p:txBody>
      </p:sp>
      <p:sp>
        <p:nvSpPr>
          <p:cNvPr id="7" name="Shape 477"/>
          <p:cNvSpPr/>
          <p:nvPr/>
        </p:nvSpPr>
        <p:spPr>
          <a:xfrm>
            <a:off x="4122739" y="2438400"/>
            <a:ext cx="830261" cy="788987"/>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endParaRPr sz="2000" dirty="0">
              <a:solidFill>
                <a:schemeClr val="dk1"/>
              </a:solidFill>
            </a:endParaRPr>
          </a:p>
        </p:txBody>
      </p:sp>
      <p:sp>
        <p:nvSpPr>
          <p:cNvPr id="10" name="Shape 477"/>
          <p:cNvSpPr/>
          <p:nvPr/>
        </p:nvSpPr>
        <p:spPr>
          <a:xfrm>
            <a:off x="4122739" y="2438400"/>
            <a:ext cx="830261" cy="914400"/>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endParaRPr sz="2000" dirty="0">
              <a:solidFill>
                <a:schemeClr val="dk1"/>
              </a:solidFill>
            </a:endParaRPr>
          </a:p>
        </p:txBody>
      </p:sp>
      <p:sp>
        <p:nvSpPr>
          <p:cNvPr id="11" name="Shape 477"/>
          <p:cNvSpPr/>
          <p:nvPr/>
        </p:nvSpPr>
        <p:spPr>
          <a:xfrm>
            <a:off x="4122739" y="2438400"/>
            <a:ext cx="830261" cy="990600"/>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endParaRPr sz="2000" dirty="0">
              <a:solidFill>
                <a:schemeClr val="dk1"/>
              </a:solidFill>
            </a:endParaRPr>
          </a:p>
        </p:txBody>
      </p:sp>
      <p:sp>
        <p:nvSpPr>
          <p:cNvPr id="12" name="Shape 477"/>
          <p:cNvSpPr/>
          <p:nvPr/>
        </p:nvSpPr>
        <p:spPr>
          <a:xfrm>
            <a:off x="4122739" y="2438399"/>
            <a:ext cx="830261" cy="1066801"/>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endParaRPr sz="2000" dirty="0">
              <a:solidFill>
                <a:schemeClr val="dk1"/>
              </a:solidFill>
            </a:endParaRPr>
          </a:p>
        </p:txBody>
      </p:sp>
      <p:sp>
        <p:nvSpPr>
          <p:cNvPr id="5" name="Shape 477"/>
          <p:cNvSpPr/>
          <p:nvPr/>
        </p:nvSpPr>
        <p:spPr>
          <a:xfrm>
            <a:off x="4122739" y="2438400"/>
            <a:ext cx="830261" cy="1160464"/>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endParaRPr sz="2000" dirty="0">
              <a:solidFill>
                <a:schemeClr val="dk1"/>
              </a:solidFill>
            </a:endParaRPr>
          </a:p>
        </p:txBody>
      </p:sp>
      <p:sp>
        <p:nvSpPr>
          <p:cNvPr id="477" name="Shape 477"/>
          <p:cNvSpPr/>
          <p:nvPr/>
        </p:nvSpPr>
        <p:spPr>
          <a:xfrm>
            <a:off x="4114800" y="2438400"/>
            <a:ext cx="830261" cy="1295400"/>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endParaRPr sz="2000" dirty="0">
              <a:solidFill>
                <a:schemeClr val="dk1"/>
              </a:solidFill>
            </a:endParaRPr>
          </a:p>
        </p:txBody>
      </p:sp>
      <p:sp>
        <p:nvSpPr>
          <p:cNvPr id="6" name="Shape 477"/>
          <p:cNvSpPr/>
          <p:nvPr/>
        </p:nvSpPr>
        <p:spPr>
          <a:xfrm>
            <a:off x="4122739" y="2438399"/>
            <a:ext cx="830261" cy="1447801"/>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endParaRPr sz="2000" dirty="0">
              <a:solidFill>
                <a:schemeClr val="dk1"/>
              </a:solidFill>
            </a:endParaRPr>
          </a:p>
        </p:txBody>
      </p:sp>
      <p:sp>
        <p:nvSpPr>
          <p:cNvPr id="8" name="Shape 477"/>
          <p:cNvSpPr/>
          <p:nvPr/>
        </p:nvSpPr>
        <p:spPr>
          <a:xfrm>
            <a:off x="4114800" y="2438400"/>
            <a:ext cx="830261" cy="1577975"/>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endParaRPr sz="2000" dirty="0">
              <a:solidFill>
                <a:schemeClr val="dk1"/>
              </a:solidFill>
            </a:endParaRPr>
          </a:p>
        </p:txBody>
      </p:sp>
      <p:sp>
        <p:nvSpPr>
          <p:cNvPr id="13" name="Shape 477"/>
          <p:cNvSpPr/>
          <p:nvPr/>
        </p:nvSpPr>
        <p:spPr>
          <a:xfrm>
            <a:off x="4114800" y="2438400"/>
            <a:ext cx="830261" cy="1752600"/>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endParaRPr sz="2000" dirty="0">
              <a:solidFill>
                <a:schemeClr val="dk1"/>
              </a:solidFill>
            </a:endParaRPr>
          </a:p>
        </p:txBody>
      </p:sp>
      <p:sp>
        <p:nvSpPr>
          <p:cNvPr id="14" name="Shape 477"/>
          <p:cNvSpPr/>
          <p:nvPr/>
        </p:nvSpPr>
        <p:spPr>
          <a:xfrm>
            <a:off x="4114800" y="2476501"/>
            <a:ext cx="830261" cy="1904999"/>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endParaRPr sz="2000" dirty="0">
              <a:solidFill>
                <a:schemeClr val="dk1"/>
              </a:solidFill>
            </a:endParaRPr>
          </a:p>
        </p:txBody>
      </p:sp>
      <p:sp>
        <p:nvSpPr>
          <p:cNvPr id="15" name="Shape 477"/>
          <p:cNvSpPr/>
          <p:nvPr/>
        </p:nvSpPr>
        <p:spPr>
          <a:xfrm>
            <a:off x="4114800" y="2438400"/>
            <a:ext cx="830261" cy="2057399"/>
          </a:xfrm>
          <a:prstGeom prst="downArrow">
            <a:avLst>
              <a:gd name="adj1" fmla="val 15916"/>
              <a:gd name="adj2" fmla="val 50000"/>
            </a:avLst>
          </a:prstGeom>
          <a:pattFill prst="smConfetti">
            <a:fgClr>
              <a:schemeClr val="accent1"/>
            </a:fgClr>
            <a:bgClr>
              <a:schemeClr val="accent1">
                <a:lumMod val="40000"/>
                <a:lumOff val="60000"/>
              </a:schemeClr>
            </a:bgClr>
          </a:pattFill>
          <a:ln w="9525" cap="rnd">
            <a:solidFill>
              <a:schemeClr val="accent1">
                <a:lumMod val="40000"/>
                <a:lumOff val="60000"/>
              </a:schemeClr>
            </a:solidFill>
            <a:prstDash val="solid"/>
            <a:round/>
            <a:headEnd type="none" w="med" len="med"/>
            <a:tailEnd type="none" w="med" len="med"/>
          </a:ln>
          <a:effectLst>
            <a:glow rad="101600">
              <a:schemeClr val="accent1">
                <a:satMod val="175000"/>
                <a:alpha val="40000"/>
              </a:schemeClr>
            </a:glow>
          </a:effectLst>
        </p:spPr>
        <p:txBody>
          <a:bodyPr lIns="91425" tIns="45700" rIns="91425" bIns="45700" anchor="t"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50086805"/>
      </p:ext>
    </p:extLst>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Shape 491"/>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800" b="1" i="1" u="none" strike="noStrike" cap="none" baseline="0" dirty="0">
                <a:solidFill>
                  <a:srgbClr val="FFC000"/>
                </a:solidFill>
                <a:latin typeface="Arial"/>
                <a:ea typeface="Arial"/>
                <a:cs typeface="Arial"/>
                <a:sym typeface="Arial"/>
              </a:rPr>
              <a:t>Neo-Platonic Philosophy</a:t>
            </a:r>
          </a:p>
        </p:txBody>
      </p:sp>
      <p:sp>
        <p:nvSpPr>
          <p:cNvPr id="492" name="Shape 492"/>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EAEAEA"/>
              </a:buClr>
              <a:buSzPct val="25000"/>
              <a:buFont typeface="Arial"/>
              <a:buNone/>
            </a:pPr>
            <a:r>
              <a:rPr lang="en-US" sz="3600" b="0" i="0" u="none" strike="noStrike" cap="none" baseline="0" dirty="0">
                <a:solidFill>
                  <a:srgbClr val="EAEAEA"/>
                </a:solidFill>
                <a:latin typeface="Arial"/>
                <a:ea typeface="Arial"/>
                <a:cs typeface="Arial"/>
                <a:sym typeface="Arial"/>
              </a:rPr>
              <a:t>Perfect/Eternal Form</a:t>
            </a:r>
          </a:p>
          <a:p>
            <a:pPr marL="0" marR="0" lvl="0" indent="0" algn="ctr" rtl="0">
              <a:lnSpc>
                <a:spcPct val="100000"/>
              </a:lnSpc>
              <a:spcBef>
                <a:spcPts val="0"/>
              </a:spcBef>
              <a:spcAft>
                <a:spcPts val="0"/>
              </a:spcAft>
              <a:buClr>
                <a:srgbClr val="EAEAEA"/>
              </a:buClr>
              <a:buSzPct val="25000"/>
              <a:buFont typeface="Arial"/>
              <a:buNone/>
            </a:pPr>
            <a:endParaRPr lang="en-US" sz="36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720"/>
              </a:spcBef>
              <a:spcAft>
                <a:spcPts val="0"/>
              </a:spcAft>
              <a:buClr>
                <a:srgbClr val="EAEAEA"/>
              </a:buClr>
              <a:buSzPct val="25000"/>
              <a:buFont typeface="Arial"/>
              <a:buNone/>
            </a:pPr>
            <a:r>
              <a:rPr lang="en-US" sz="3600" b="0" i="0" u="none" strike="noStrike" cap="none" baseline="0" dirty="0">
                <a:solidFill>
                  <a:srgbClr val="EAEAEA"/>
                </a:solidFill>
                <a:latin typeface="Arial"/>
                <a:ea typeface="Arial"/>
                <a:cs typeface="Arial"/>
                <a:sym typeface="Arial"/>
              </a:rPr>
              <a:t>Imperfect/Earthly</a:t>
            </a: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l" rtl="0">
              <a:spcBef>
                <a:spcPts val="0"/>
              </a:spcBef>
              <a:buNone/>
            </a:pPr>
            <a:endParaRPr sz="3600" b="0" i="0" u="none" strike="noStrike" cap="none" baseline="0" dirty="0">
              <a:solidFill>
                <a:srgbClr val="EAEAEA"/>
              </a:solidFill>
              <a:latin typeface="Arial"/>
              <a:ea typeface="Arial"/>
              <a:cs typeface="Arial"/>
              <a:sym typeface="Arial"/>
            </a:endParaRPr>
          </a:p>
        </p:txBody>
      </p:sp>
      <p:pic>
        <p:nvPicPr>
          <p:cNvPr id="494" name="Shape 494"/>
          <p:cNvPicPr preferRelativeResize="0"/>
          <p:nvPr/>
        </p:nvPicPr>
        <p:blipFill rotWithShape="1">
          <a:blip r:embed="rId3"/>
          <a:srcRect/>
          <a:stretch/>
        </p:blipFill>
        <p:spPr>
          <a:xfrm>
            <a:off x="1852611" y="2743200"/>
            <a:ext cx="5432424" cy="1414462"/>
          </a:xfrm>
          <a:prstGeom prst="rect">
            <a:avLst/>
          </a:prstGeom>
          <a:noFill/>
          <a:ln>
            <a:noFill/>
          </a:ln>
        </p:spPr>
      </p:pic>
      <p:pic>
        <p:nvPicPr>
          <p:cNvPr id="6" name="Shape 494"/>
          <p:cNvPicPr preferRelativeResize="0"/>
          <p:nvPr/>
        </p:nvPicPr>
        <p:blipFill rotWithShape="1">
          <a:blip r:embed="rId3"/>
          <a:srcRect/>
          <a:stretch/>
        </p:blipFill>
        <p:spPr>
          <a:xfrm>
            <a:off x="1981200" y="3124200"/>
            <a:ext cx="5432424" cy="1414462"/>
          </a:xfrm>
          <a:prstGeom prst="rect">
            <a:avLst/>
          </a:prstGeom>
          <a:noFill/>
          <a:ln>
            <a:noFill/>
          </a:ln>
        </p:spPr>
      </p:pic>
      <p:pic>
        <p:nvPicPr>
          <p:cNvPr id="7" name="Shape 494"/>
          <p:cNvPicPr preferRelativeResize="0"/>
          <p:nvPr/>
        </p:nvPicPr>
        <p:blipFill rotWithShape="1">
          <a:blip r:embed="rId3"/>
          <a:srcRect/>
          <a:stretch/>
        </p:blipFill>
        <p:spPr>
          <a:xfrm>
            <a:off x="2133600" y="3581400"/>
            <a:ext cx="5432424" cy="1414462"/>
          </a:xfrm>
          <a:prstGeom prst="rect">
            <a:avLst/>
          </a:prstGeom>
          <a:noFill/>
          <a:ln>
            <a:noFill/>
          </a:ln>
        </p:spPr>
      </p:pic>
      <p:pic>
        <p:nvPicPr>
          <p:cNvPr id="8" name="Shape 494"/>
          <p:cNvPicPr preferRelativeResize="0"/>
          <p:nvPr/>
        </p:nvPicPr>
        <p:blipFill rotWithShape="1">
          <a:blip r:embed="rId3"/>
          <a:srcRect/>
          <a:stretch/>
        </p:blipFill>
        <p:spPr>
          <a:xfrm>
            <a:off x="2209800" y="3962400"/>
            <a:ext cx="5432424" cy="1414462"/>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94"/>
                                        </p:tgtEl>
                                        <p:attrNameLst>
                                          <p:attrName>style.visibility</p:attrName>
                                        </p:attrNameLst>
                                      </p:cBhvr>
                                      <p:to>
                                        <p:strVal val="visible"/>
                                      </p:to>
                                    </p:set>
                                    <p:animEffect transition="in" filter="fade">
                                      <p:cBhvr>
                                        <p:cTn id="7" dur="500"/>
                                        <p:tgtEl>
                                          <p:spTgt spid="49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Shape 500"/>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400" b="1" i="1" dirty="0">
                <a:solidFill>
                  <a:srgbClr val="FFC000"/>
                </a:solidFill>
              </a:rPr>
              <a:t>The Goal of Neo-Platonism</a:t>
            </a:r>
            <a:endParaRPr lang="en-US" sz="4400" b="1" i="1" u="none" strike="noStrike" cap="none" baseline="0" dirty="0">
              <a:solidFill>
                <a:srgbClr val="FFC000"/>
              </a:solidFill>
              <a:sym typeface="Arial"/>
            </a:endParaRPr>
          </a:p>
        </p:txBody>
      </p:sp>
      <p:sp>
        <p:nvSpPr>
          <p:cNvPr id="501" name="Shape 501"/>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EAEAEA"/>
              </a:buClr>
              <a:buSzPct val="25000"/>
              <a:buFont typeface="Arial"/>
              <a:buNone/>
            </a:pPr>
            <a:r>
              <a:rPr lang="en-US" sz="3600" b="0" i="0" u="none" strike="noStrike" cap="none" baseline="0" dirty="0">
                <a:solidFill>
                  <a:srgbClr val="EAEAEA"/>
                </a:solidFill>
                <a:latin typeface="Arial"/>
                <a:ea typeface="Arial"/>
                <a:cs typeface="Arial"/>
                <a:sym typeface="Arial"/>
              </a:rPr>
              <a:t>Celestial/Perfect/Eternal</a:t>
            </a: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720"/>
              </a:spcBef>
              <a:spcAft>
                <a:spcPts val="0"/>
              </a:spcAft>
              <a:buClr>
                <a:srgbClr val="EAEAEA"/>
              </a:buClr>
              <a:buSzPct val="25000"/>
              <a:buFont typeface="Arial"/>
              <a:buNone/>
            </a:pPr>
            <a:r>
              <a:rPr lang="en-US" sz="3600" b="0" i="0" u="none" strike="noStrike" cap="none" baseline="0" dirty="0">
                <a:solidFill>
                  <a:srgbClr val="EAEAEA"/>
                </a:solidFill>
                <a:latin typeface="Arial"/>
                <a:ea typeface="Arial"/>
                <a:cs typeface="Arial"/>
                <a:sym typeface="Arial"/>
              </a:rPr>
              <a:t>Imperfect/Earthly</a:t>
            </a:r>
          </a:p>
          <a:p>
            <a:pPr marL="0" marR="0" lvl="0" indent="0" algn="ctr" rtl="0">
              <a:lnSpc>
                <a:spcPct val="100000"/>
              </a:lnSpc>
              <a:spcBef>
                <a:spcPts val="720"/>
              </a:spcBef>
              <a:spcAft>
                <a:spcPts val="0"/>
              </a:spcAft>
              <a:buClr>
                <a:schemeClr val="dk1"/>
              </a:buClr>
              <a:buFont typeface="Arial"/>
              <a:buNone/>
            </a:pPr>
            <a:r>
              <a:rPr lang="en-US" sz="3600" b="0" i="0" u="none" strike="noStrike" cap="none" baseline="0" dirty="0">
                <a:solidFill>
                  <a:srgbClr val="EAEAEA"/>
                </a:solidFill>
                <a:latin typeface="Arial"/>
                <a:ea typeface="Arial"/>
                <a:cs typeface="Arial"/>
                <a:sym typeface="Arial"/>
              </a:rPr>
              <a:t>Return to the Eternal</a:t>
            </a:r>
            <a:r>
              <a:rPr lang="en-US" sz="3600" b="0" i="0" u="none" strike="noStrike" cap="none" dirty="0">
                <a:solidFill>
                  <a:srgbClr val="EAEAEA"/>
                </a:solidFill>
                <a:latin typeface="Arial"/>
                <a:ea typeface="Arial"/>
                <a:cs typeface="Arial"/>
                <a:sym typeface="Arial"/>
              </a:rPr>
              <a:t> Form</a:t>
            </a:r>
            <a:endParaRPr sz="3600" b="0" i="0" u="none" strike="noStrike" cap="none" baseline="0" dirty="0">
              <a:solidFill>
                <a:srgbClr val="EAEAEA"/>
              </a:solidFill>
              <a:latin typeface="Arial"/>
              <a:ea typeface="Arial"/>
              <a:cs typeface="Arial"/>
              <a:sym typeface="Arial"/>
            </a:endParaRPr>
          </a:p>
          <a:p>
            <a:pPr marL="0" marR="0" lvl="0" indent="0" algn="l" rtl="0">
              <a:spcBef>
                <a:spcPts val="0"/>
              </a:spcBef>
              <a:buNone/>
            </a:pPr>
            <a:endParaRPr sz="3600" b="0" i="0" u="none" strike="noStrike" cap="none" baseline="0" dirty="0">
              <a:solidFill>
                <a:srgbClr val="EAEAEA"/>
              </a:solidFill>
              <a:latin typeface="Arial"/>
              <a:ea typeface="Arial"/>
              <a:cs typeface="Arial"/>
              <a:sym typeface="Arial"/>
            </a:endParaRPr>
          </a:p>
        </p:txBody>
      </p:sp>
      <p:sp>
        <p:nvSpPr>
          <p:cNvPr id="503" name="Shape 503"/>
          <p:cNvSpPr/>
          <p:nvPr/>
        </p:nvSpPr>
        <p:spPr>
          <a:xfrm rot="11397963">
            <a:off x="6875273" y="2346756"/>
            <a:ext cx="1417636" cy="2964995"/>
          </a:xfrm>
          <a:prstGeom prst="curvedRightArrow">
            <a:avLst>
              <a:gd name="adj1" fmla="val 16693"/>
              <a:gd name="adj2" fmla="val 20373"/>
              <a:gd name="adj3" fmla="val 16200"/>
            </a:avLst>
          </a:prstGeom>
          <a:solidFill>
            <a:schemeClr val="accent1"/>
          </a:solidFill>
          <a:ln w="9525" cap="rnd">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13" name="Curved Left Arrow 12"/>
          <p:cNvSpPr/>
          <p:nvPr/>
        </p:nvSpPr>
        <p:spPr>
          <a:xfrm rot="10073674">
            <a:off x="1202138" y="2375948"/>
            <a:ext cx="1170181" cy="294585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Shape 509"/>
          <p:cNvSpPr txBox="1">
            <a:spLocks noGrp="1"/>
          </p:cNvSpPr>
          <p:nvPr>
            <p:ph type="title"/>
          </p:nvPr>
        </p:nvSpPr>
        <p:spPr>
          <a:xfrm>
            <a:off x="685800" y="68580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Neo-Platonism</a:t>
            </a:r>
          </a:p>
        </p:txBody>
      </p:sp>
      <p:sp>
        <p:nvSpPr>
          <p:cNvPr id="510" name="Shape 510"/>
          <p:cNvSpPr txBox="1">
            <a:spLocks noGrp="1"/>
          </p:cNvSpPr>
          <p:nvPr>
            <p:ph type="body" idx="1"/>
          </p:nvPr>
        </p:nvSpPr>
        <p:spPr>
          <a:xfrm>
            <a:off x="687387" y="1828800"/>
            <a:ext cx="7812086" cy="39623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EAEAEA"/>
              </a:buClr>
              <a:buSzPct val="25000"/>
              <a:buFont typeface="Arial"/>
              <a:buNone/>
            </a:pPr>
            <a:r>
              <a:rPr lang="en-US" sz="3200" b="0" i="0" u="none" strike="noStrike" cap="none" baseline="0" dirty="0">
                <a:solidFill>
                  <a:srgbClr val="EAEAEA"/>
                </a:solidFill>
                <a:latin typeface="Arial"/>
                <a:ea typeface="Arial"/>
                <a:cs typeface="Arial"/>
                <a:sym typeface="Arial"/>
              </a:rPr>
              <a:t>Perfect/Eternal</a:t>
            </a:r>
          </a:p>
          <a:p>
            <a:pPr marL="0" marR="0" lvl="0" indent="0" algn="ctr" rtl="0">
              <a:lnSpc>
                <a:spcPct val="100000"/>
              </a:lnSpc>
              <a:spcBef>
                <a:spcPts val="640"/>
              </a:spcBef>
              <a:spcAft>
                <a:spcPts val="0"/>
              </a:spcAft>
              <a:buClr>
                <a:srgbClr val="996633"/>
              </a:buClr>
              <a:buSzPct val="25000"/>
              <a:buFont typeface="Arial"/>
              <a:buNone/>
            </a:pPr>
            <a:r>
              <a:rPr lang="en-US" sz="3200" b="0" i="0" u="none" strike="noStrike" cap="none" baseline="0" dirty="0">
                <a:solidFill>
                  <a:srgbClr val="FFC000"/>
                </a:solidFill>
                <a:latin typeface="Arial"/>
                <a:ea typeface="Arial"/>
                <a:cs typeface="Arial"/>
                <a:sym typeface="Arial"/>
              </a:rPr>
              <a:t>(Real)</a:t>
            </a: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640"/>
              </a:spcBef>
              <a:spcAft>
                <a:spcPts val="0"/>
              </a:spcAft>
              <a:buClr>
                <a:srgbClr val="EAEAEA"/>
              </a:buClr>
              <a:buSzPct val="25000"/>
              <a:buFont typeface="Arial"/>
              <a:buNone/>
            </a:pPr>
            <a:r>
              <a:rPr lang="en-US" sz="3200" b="0" i="0" u="none" strike="noStrike" cap="none" baseline="0" dirty="0">
                <a:solidFill>
                  <a:srgbClr val="EAEAEA"/>
                </a:solidFill>
                <a:latin typeface="Arial"/>
                <a:ea typeface="Arial"/>
                <a:cs typeface="Arial"/>
                <a:sym typeface="Arial"/>
              </a:rPr>
              <a:t>Imperfect/Earthly/Material</a:t>
            </a:r>
          </a:p>
          <a:p>
            <a:pPr marL="0" marR="0" lvl="0" indent="0" algn="ctr" rtl="0">
              <a:lnSpc>
                <a:spcPct val="100000"/>
              </a:lnSpc>
              <a:spcBef>
                <a:spcPts val="640"/>
              </a:spcBef>
              <a:spcAft>
                <a:spcPts val="0"/>
              </a:spcAft>
              <a:buClr>
                <a:srgbClr val="996633"/>
              </a:buClr>
              <a:buSzPct val="25000"/>
              <a:buFont typeface="Arial"/>
              <a:buNone/>
            </a:pPr>
            <a:r>
              <a:rPr lang="en-US" sz="3200" b="0" i="0" u="none" strike="noStrike" cap="none" baseline="0" dirty="0">
                <a:solidFill>
                  <a:srgbClr val="FFC000"/>
                </a:solidFill>
                <a:latin typeface="Arial"/>
                <a:ea typeface="Arial"/>
                <a:cs typeface="Arial"/>
                <a:sym typeface="Arial"/>
              </a:rPr>
              <a:t>(Not Real)</a:t>
            </a:r>
          </a:p>
          <a:p>
            <a:pPr marL="0" marR="0" lvl="0" indent="0" algn="ctr" rtl="0">
              <a:lnSpc>
                <a:spcPct val="100000"/>
              </a:lnSpc>
              <a:spcBef>
                <a:spcPts val="720"/>
              </a:spcBef>
              <a:spcAft>
                <a:spcPts val="0"/>
              </a:spcAft>
              <a:buClr>
                <a:schemeClr val="dk1"/>
              </a:buClr>
              <a:buFont typeface="Arial"/>
              <a:buNone/>
            </a:pPr>
            <a:r>
              <a:rPr lang="en-US" sz="3600" b="0" i="0" u="none" strike="noStrike" cap="none" baseline="0" dirty="0">
                <a:solidFill>
                  <a:srgbClr val="EAEAEA"/>
                </a:solidFill>
                <a:latin typeface="Arial"/>
                <a:ea typeface="Arial"/>
                <a:cs typeface="Arial"/>
                <a:sym typeface="Arial"/>
              </a:rPr>
              <a:t>Return</a:t>
            </a:r>
            <a:r>
              <a:rPr lang="en-US" sz="3600" b="0" i="0" u="none" strike="noStrike" cap="none" dirty="0">
                <a:solidFill>
                  <a:srgbClr val="EAEAEA"/>
                </a:solidFill>
                <a:latin typeface="Arial"/>
                <a:ea typeface="Arial"/>
                <a:cs typeface="Arial"/>
                <a:sym typeface="Arial"/>
              </a:rPr>
              <a:t> to the really real</a:t>
            </a:r>
            <a:endParaRPr sz="3600" b="0" i="0" u="none" strike="noStrike" cap="none" baseline="0" dirty="0">
              <a:solidFill>
                <a:srgbClr val="EAEAEA"/>
              </a:solidFill>
              <a:latin typeface="Arial"/>
              <a:ea typeface="Arial"/>
              <a:cs typeface="Arial"/>
              <a:sym typeface="Arial"/>
            </a:endParaRPr>
          </a:p>
          <a:p>
            <a:pPr marL="0" marR="0" lvl="0" indent="0" algn="l" rtl="0">
              <a:spcBef>
                <a:spcPts val="0"/>
              </a:spcBef>
              <a:buNone/>
            </a:pPr>
            <a:endParaRPr sz="3600" b="0" i="0" u="none" strike="noStrike" cap="none" baseline="0" dirty="0">
              <a:solidFill>
                <a:srgbClr val="EAEAEA"/>
              </a:solidFill>
              <a:latin typeface="Arial"/>
              <a:ea typeface="Arial"/>
              <a:cs typeface="Arial"/>
              <a:sym typeface="Arial"/>
            </a:endParaRPr>
          </a:p>
        </p:txBody>
      </p:sp>
      <p:sp>
        <p:nvSpPr>
          <p:cNvPr id="6" name="Curved Left Arrow 5"/>
          <p:cNvSpPr/>
          <p:nvPr/>
        </p:nvSpPr>
        <p:spPr>
          <a:xfrm rot="11731391">
            <a:off x="1483522" y="2023542"/>
            <a:ext cx="731520" cy="294585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Shape 503"/>
          <p:cNvSpPr/>
          <p:nvPr/>
        </p:nvSpPr>
        <p:spPr>
          <a:xfrm rot="10800000">
            <a:off x="6553201" y="2063751"/>
            <a:ext cx="1417636" cy="3117849"/>
          </a:xfrm>
          <a:prstGeom prst="curvedRightArrow">
            <a:avLst>
              <a:gd name="adj1" fmla="val 16693"/>
              <a:gd name="adj2" fmla="val 20373"/>
              <a:gd name="adj3" fmla="val 16200"/>
            </a:avLst>
          </a:prstGeom>
          <a:solidFill>
            <a:schemeClr val="accent1"/>
          </a:solidFill>
          <a:ln w="9525" cap="rnd">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14" name="Shape 503"/>
          <p:cNvSpPr/>
          <p:nvPr/>
        </p:nvSpPr>
        <p:spPr>
          <a:xfrm rot="10800000">
            <a:off x="6705601" y="2209800"/>
            <a:ext cx="1417636" cy="3117849"/>
          </a:xfrm>
          <a:prstGeom prst="curvedRightArrow">
            <a:avLst>
              <a:gd name="adj1" fmla="val 16693"/>
              <a:gd name="adj2" fmla="val 20373"/>
              <a:gd name="adj3" fmla="val 16200"/>
            </a:avLst>
          </a:prstGeom>
          <a:solidFill>
            <a:schemeClr val="accent1"/>
          </a:solidFill>
          <a:ln w="9525" cap="rnd">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15" name="Shape 503"/>
          <p:cNvSpPr/>
          <p:nvPr/>
        </p:nvSpPr>
        <p:spPr>
          <a:xfrm rot="10800000">
            <a:off x="6858001" y="2362200"/>
            <a:ext cx="1417636" cy="3117849"/>
          </a:xfrm>
          <a:prstGeom prst="curvedRightArrow">
            <a:avLst>
              <a:gd name="adj1" fmla="val 16693"/>
              <a:gd name="adj2" fmla="val 20373"/>
              <a:gd name="adj3" fmla="val 16200"/>
            </a:avLst>
          </a:prstGeom>
          <a:solidFill>
            <a:schemeClr val="accent1"/>
          </a:solidFill>
          <a:ln w="9525" cap="rnd">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16" name="Shape 503"/>
          <p:cNvSpPr/>
          <p:nvPr/>
        </p:nvSpPr>
        <p:spPr>
          <a:xfrm rot="10800000">
            <a:off x="7010401" y="2514600"/>
            <a:ext cx="1417636" cy="3117849"/>
          </a:xfrm>
          <a:prstGeom prst="curvedRightArrow">
            <a:avLst>
              <a:gd name="adj1" fmla="val 16693"/>
              <a:gd name="adj2" fmla="val 20373"/>
              <a:gd name="adj3" fmla="val 16200"/>
            </a:avLst>
          </a:prstGeom>
          <a:solidFill>
            <a:schemeClr val="accent1"/>
          </a:solidFill>
          <a:ln w="9525" cap="rnd">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17" name="Shape 503"/>
          <p:cNvSpPr/>
          <p:nvPr/>
        </p:nvSpPr>
        <p:spPr>
          <a:xfrm rot="10800000">
            <a:off x="7162801" y="2667000"/>
            <a:ext cx="1417636" cy="3117849"/>
          </a:xfrm>
          <a:prstGeom prst="curvedRightArrow">
            <a:avLst>
              <a:gd name="adj1" fmla="val 16693"/>
              <a:gd name="adj2" fmla="val 20373"/>
              <a:gd name="adj3" fmla="val 16200"/>
            </a:avLst>
          </a:prstGeom>
          <a:solidFill>
            <a:schemeClr val="accent1"/>
          </a:solidFill>
          <a:ln w="9525" cap="rnd">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19" name="Curved Left Arrow 18"/>
          <p:cNvSpPr/>
          <p:nvPr/>
        </p:nvSpPr>
        <p:spPr>
          <a:xfrm rot="11731391">
            <a:off x="1635922" y="2175942"/>
            <a:ext cx="731520" cy="294585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 name="Curved Left Arrow 19"/>
          <p:cNvSpPr/>
          <p:nvPr/>
        </p:nvSpPr>
        <p:spPr>
          <a:xfrm rot="11731391">
            <a:off x="1788322" y="2328342"/>
            <a:ext cx="731520" cy="294585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Curved Left Arrow 20"/>
          <p:cNvSpPr/>
          <p:nvPr/>
        </p:nvSpPr>
        <p:spPr>
          <a:xfrm rot="11731391">
            <a:off x="1940722" y="2480742"/>
            <a:ext cx="731520" cy="294585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Curved Left Arrow 21"/>
          <p:cNvSpPr/>
          <p:nvPr/>
        </p:nvSpPr>
        <p:spPr>
          <a:xfrm rot="11731391">
            <a:off x="2093122" y="2633142"/>
            <a:ext cx="731520" cy="294585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4-Point Star 17"/>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4" grpId="0" animBg="1"/>
      <p:bldP spid="15" grpId="0" animBg="1"/>
      <p:bldP spid="16" grpId="0" animBg="1"/>
      <p:bldP spid="17" grpId="0" animBg="1"/>
      <p:bldP spid="19" grpId="0" animBg="1"/>
      <p:bldP spid="20" grpId="0" animBg="1"/>
      <p:bldP spid="21"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Shape 509"/>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Neo-Platonism</a:t>
            </a:r>
          </a:p>
        </p:txBody>
      </p:sp>
      <p:sp>
        <p:nvSpPr>
          <p:cNvPr id="510" name="Shape 510"/>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EAEAEA"/>
              </a:buClr>
              <a:buSzPct val="25000"/>
              <a:buFont typeface="Arial"/>
              <a:buNone/>
            </a:pPr>
            <a:r>
              <a:rPr lang="en-US" sz="3200" b="0" i="0" u="none" strike="noStrike" cap="none" baseline="0" dirty="0">
                <a:solidFill>
                  <a:srgbClr val="EAEAEA"/>
                </a:solidFill>
                <a:latin typeface="Arial"/>
                <a:ea typeface="Arial"/>
                <a:cs typeface="Arial"/>
                <a:sym typeface="Arial"/>
              </a:rPr>
              <a:t>Perfect/Eternal</a:t>
            </a:r>
          </a:p>
          <a:p>
            <a:pPr marL="0" marR="0" lvl="0" indent="0" algn="ctr" rtl="0">
              <a:lnSpc>
                <a:spcPct val="100000"/>
              </a:lnSpc>
              <a:spcBef>
                <a:spcPts val="640"/>
              </a:spcBef>
              <a:spcAft>
                <a:spcPts val="0"/>
              </a:spcAft>
              <a:buClr>
                <a:srgbClr val="996633"/>
              </a:buClr>
              <a:buSzPct val="25000"/>
              <a:buFont typeface="Arial"/>
              <a:buNone/>
            </a:pPr>
            <a:r>
              <a:rPr lang="en-US" sz="3200" b="0" i="0" u="none" strike="noStrike" cap="none" baseline="0" dirty="0">
                <a:solidFill>
                  <a:srgbClr val="FFC000"/>
                </a:solidFill>
                <a:latin typeface="Arial"/>
                <a:ea typeface="Arial"/>
                <a:cs typeface="Arial"/>
                <a:sym typeface="Arial"/>
              </a:rPr>
              <a:t>(Real)</a:t>
            </a: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640"/>
              </a:spcBef>
              <a:spcAft>
                <a:spcPts val="0"/>
              </a:spcAft>
              <a:buClr>
                <a:srgbClr val="EAEAEA"/>
              </a:buClr>
              <a:buSzPct val="25000"/>
              <a:buFont typeface="Arial"/>
              <a:buNone/>
            </a:pPr>
            <a:r>
              <a:rPr lang="en-US" sz="3200" b="0" i="0" u="none" strike="noStrike" cap="none" baseline="0" dirty="0">
                <a:solidFill>
                  <a:srgbClr val="EAEAEA"/>
                </a:solidFill>
                <a:latin typeface="Arial"/>
                <a:ea typeface="Arial"/>
                <a:cs typeface="Arial"/>
                <a:sym typeface="Arial"/>
              </a:rPr>
              <a:t>Imperfect/Earthly/Material</a:t>
            </a:r>
          </a:p>
          <a:p>
            <a:pPr marL="0" marR="0" lvl="0" indent="0" algn="ctr" rtl="0">
              <a:lnSpc>
                <a:spcPct val="100000"/>
              </a:lnSpc>
              <a:spcBef>
                <a:spcPts val="640"/>
              </a:spcBef>
              <a:spcAft>
                <a:spcPts val="0"/>
              </a:spcAft>
              <a:buClr>
                <a:srgbClr val="996633"/>
              </a:buClr>
              <a:buSzPct val="25000"/>
              <a:buFont typeface="Arial"/>
              <a:buNone/>
            </a:pPr>
            <a:r>
              <a:rPr lang="en-US" sz="3200" b="0" i="0" u="none" strike="noStrike" cap="none" baseline="0" dirty="0">
                <a:solidFill>
                  <a:srgbClr val="FFC000"/>
                </a:solidFill>
                <a:latin typeface="Arial"/>
                <a:ea typeface="Arial"/>
                <a:cs typeface="Arial"/>
                <a:sym typeface="Arial"/>
              </a:rPr>
              <a:t>(Not Real)</a:t>
            </a: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l" rtl="0">
              <a:spcBef>
                <a:spcPts val="0"/>
              </a:spcBef>
              <a:buNone/>
            </a:pPr>
            <a:endParaRPr sz="3600" b="0" i="0" u="none" strike="noStrike" cap="none" baseline="0" dirty="0">
              <a:solidFill>
                <a:srgbClr val="EAEAEA"/>
              </a:solidFill>
              <a:latin typeface="Arial"/>
              <a:ea typeface="Arial"/>
              <a:cs typeface="Arial"/>
              <a:sym typeface="Arial"/>
            </a:endParaRPr>
          </a:p>
        </p:txBody>
      </p:sp>
      <p:sp>
        <p:nvSpPr>
          <p:cNvPr id="2" name="Explosion 1 1"/>
          <p:cNvSpPr/>
          <p:nvPr/>
        </p:nvSpPr>
        <p:spPr>
          <a:xfrm>
            <a:off x="1066800" y="4953000"/>
            <a:ext cx="762000" cy="6096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4-Point Star 2"/>
          <p:cNvSpPr/>
          <p:nvPr/>
        </p:nvSpPr>
        <p:spPr>
          <a:xfrm>
            <a:off x="2286000" y="5257800"/>
            <a:ext cx="685800" cy="6096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5-Point Star 3"/>
          <p:cNvSpPr/>
          <p:nvPr/>
        </p:nvSpPr>
        <p:spPr>
          <a:xfrm>
            <a:off x="7277100" y="4800600"/>
            <a:ext cx="7620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Explosion 2 7"/>
          <p:cNvSpPr/>
          <p:nvPr/>
        </p:nvSpPr>
        <p:spPr>
          <a:xfrm>
            <a:off x="6934200" y="5943600"/>
            <a:ext cx="838200" cy="6096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4-Point Star 8"/>
          <p:cNvSpPr/>
          <p:nvPr/>
        </p:nvSpPr>
        <p:spPr>
          <a:xfrm>
            <a:off x="5715000" y="5257800"/>
            <a:ext cx="1143000" cy="7620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5-Point Star 9"/>
          <p:cNvSpPr/>
          <p:nvPr/>
        </p:nvSpPr>
        <p:spPr>
          <a:xfrm>
            <a:off x="1295400" y="5715000"/>
            <a:ext cx="990600" cy="762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4-Point Star 10"/>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47643243"/>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path" presetSubtype="0" accel="50000" decel="50000" fill="hold" grpId="0" nodeType="clickEffect">
                                  <p:stCondLst>
                                    <p:cond delay="0"/>
                                  </p:stCondLst>
                                  <p:childTnLst>
                                    <p:animMotion origin="layout" path="M -3.33333E-6 3.33333E-6 L 0.075 3.33333E-6 C 0.10851 3.33333E-6 0.15 -0.11667 0.15 -0.21111 L 0.15 -0.42223 " pathEditMode="relative" rAng="0" ptsTypes="FfFF">
                                      <p:cBhvr>
                                        <p:cTn id="6" dur="2000" fill="hold"/>
                                        <p:tgtEl>
                                          <p:spTgt spid="2"/>
                                        </p:tgtEl>
                                        <p:attrNameLst>
                                          <p:attrName>ppt_x</p:attrName>
                                          <p:attrName>ppt_y</p:attrName>
                                        </p:attrNameLst>
                                      </p:cBhvr>
                                      <p:rCtr x="7500" y="-21111"/>
                                    </p:animMotion>
                                  </p:childTnLst>
                                </p:cTn>
                              </p:par>
                              <p:par>
                                <p:cTn id="7" presetID="56" presetClass="path" presetSubtype="0" accel="50000" decel="50000" fill="hold" grpId="0" nodeType="withEffect">
                                  <p:stCondLst>
                                    <p:cond delay="0"/>
                                  </p:stCondLst>
                                  <p:childTnLst>
                                    <p:animMotion origin="layout" path="M 0.2125 -0.21667 L 0.4625 -0.46667 " pathEditMode="relative" rAng="0" ptsTypes="AA">
                                      <p:cBhvr>
                                        <p:cTn id="8" dur="2000" fill="hold"/>
                                        <p:tgtEl>
                                          <p:spTgt spid="3"/>
                                        </p:tgtEl>
                                        <p:attrNameLst>
                                          <p:attrName>ppt_x</p:attrName>
                                          <p:attrName>ppt_y</p:attrName>
                                        </p:attrNameLst>
                                      </p:cBhvr>
                                      <p:rCtr x="12500" y="-12500"/>
                                    </p:animMotion>
                                  </p:childTnLst>
                                </p:cTn>
                              </p:par>
                              <p:par>
                                <p:cTn id="9" presetID="64" presetClass="path" presetSubtype="0" accel="50000" decel="50000" fill="hold" grpId="0" nodeType="withEffect">
                                  <p:stCondLst>
                                    <p:cond delay="0"/>
                                  </p:stCondLst>
                                  <p:childTnLst>
                                    <p:animMotion origin="layout" path="M 3.33333E-6 -1.11111E-6 L 0.0375 -0.66667 " pathEditMode="relative" rAng="0" ptsTypes="AA">
                                      <p:cBhvr>
                                        <p:cTn id="10" dur="2000" fill="hold"/>
                                        <p:tgtEl>
                                          <p:spTgt spid="8"/>
                                        </p:tgtEl>
                                        <p:attrNameLst>
                                          <p:attrName>ppt_x</p:attrName>
                                          <p:attrName>ppt_y</p:attrName>
                                        </p:attrNameLst>
                                      </p:cBhvr>
                                      <p:rCtr x="1875" y="-33333"/>
                                    </p:animMotion>
                                  </p:childTnLst>
                                </p:cTn>
                              </p:par>
                              <p:par>
                                <p:cTn id="11" presetID="0" presetClass="path" presetSubtype="0" accel="50000" decel="50000" fill="hold" grpId="0" nodeType="withEffect">
                                  <p:stCondLst>
                                    <p:cond delay="0"/>
                                  </p:stCondLst>
                                  <p:childTnLst>
                                    <p:animMotion origin="layout" path="M 1.73472E-18 -4.44444E-6 C 0.00417 -0.0037 0.00834 -0.0074 0.0125 -0.01111 C 0.01615 -0.01435 0.025 -0.01666 0.025 -0.01666 C 0.02639 -0.01944 0.02743 -0.02268 0.02917 -0.025 C 0.03091 -0.02731 0.03386 -0.02801 0.03542 -0.03055 C 0.03681 -0.03287 0.03664 -0.03611 0.0375 -0.03889 C 0.04045 -0.04838 0.04184 -0.05208 0.04792 -0.05833 C 0.05191 -0.0625 0.06042 -0.06944 0.06042 -0.06944 C 0.0658 -0.09074 0.07622 -0.09259 0.08542 -0.10833 C 0.09844 -0.13078 0.08785 -0.1199 0.1 -0.13055 C 0.10764 -0.16088 0.0948 -0.11574 0.10834 -0.14444 C 0.11389 -0.15602 0.11545 -0.17569 0.11875 -0.18889 C 0.1165 -0.2287 0.11528 -0.28078 0.0875 -0.30555 C 0.08681 -0.30833 0.08698 -0.3118 0.08542 -0.31389 C 0.08386 -0.31597 0.08108 -0.31527 0.07917 -0.31666 C 0.06302 -0.32754 0.0823 -0.31805 0.06667 -0.325 C 0.0573 -0.3375 0.0632 -0.33217 0.04792 -0.33889 C 0.04323 -0.34097 0.03542 -0.35 0.03542 -0.35 C 0.02986 -0.36111 0.02101 -0.37037 0.0125 -0.37777 C 0.00973 -0.38333 0.00643 -0.38842 0.00417 -0.39444 C 0.00278 -0.39814 0.00226 -0.40254 1.73472E-18 -0.40555 C -0.00156 -0.40764 -0.00416 -0.4074 -0.00625 -0.40833 C -0.00868 -0.41458 -0.00989 -0.42152 -0.0125 -0.42777 C -0.01753 -0.43981 -0.025 -0.45115 -0.02916 -0.46389 C -0.0309 -0.46921 -0.03194 -0.475 -0.03333 -0.48055 C -0.03402 -0.48333 -0.03541 -0.48889 -0.03541 -0.48889 C -0.03385 -0.5243 -0.03472 -0.5618 -0.01041 -0.58333 C -0.00902 -0.58611 -0.00625 -0.59166 -0.00625 -0.59166 " pathEditMode="relative" ptsTypes="fffffffffffffffffffffffffffA">
                                      <p:cBhvr>
                                        <p:cTn id="12" dur="2000" fill="hold"/>
                                        <p:tgtEl>
                                          <p:spTgt spid="10"/>
                                        </p:tgtEl>
                                        <p:attrNameLst>
                                          <p:attrName>ppt_x</p:attrName>
                                          <p:attrName>ppt_y</p:attrName>
                                        </p:attrNameLst>
                                      </p:cBhvr>
                                    </p:animMotion>
                                  </p:childTnLst>
                                </p:cTn>
                              </p:par>
                              <p:par>
                                <p:cTn id="13" presetID="57" presetClass="path" presetSubtype="0" accel="50000" decel="50000" fill="hold" grpId="0" nodeType="withEffect">
                                  <p:stCondLst>
                                    <p:cond delay="0"/>
                                  </p:stCondLst>
                                  <p:childTnLst>
                                    <p:animMotion origin="layout" path="M 1.11022E-16 -2.22222E-6 L 1.11022E-16 -0.24444 C 1.11022E-16 -0.35416 0.05625 -0.48889 0.10208 -0.48889 L 0.20417 -0.48889 " pathEditMode="relative" rAng="0" ptsTypes="FfFF">
                                      <p:cBhvr>
                                        <p:cTn id="14" dur="2000" fill="hold"/>
                                        <p:tgtEl>
                                          <p:spTgt spid="9"/>
                                        </p:tgtEl>
                                        <p:attrNameLst>
                                          <p:attrName>ppt_x</p:attrName>
                                          <p:attrName>ppt_y</p:attrName>
                                        </p:attrNameLst>
                                      </p:cBhvr>
                                      <p:rCtr x="10208" y="-24444"/>
                                    </p:animMotion>
                                  </p:childTnLst>
                                </p:cTn>
                              </p:par>
                              <p:par>
                                <p:cTn id="15" presetID="0" presetClass="path" presetSubtype="0" accel="50000" decel="50000" fill="hold" grpId="0" nodeType="withEffect">
                                  <p:stCondLst>
                                    <p:cond delay="0"/>
                                  </p:stCondLst>
                                  <p:childTnLst>
                                    <p:animMotion origin="layout" path="M 0 -4.44444E-6 C -0.01076 -0.02153 -0.00677 -0.01042 -0.0125 -0.03333 C -0.01337 -0.03704 -0.01701 -0.03866 -0.01875 -0.04167 C -0.02187 -0.04699 -0.02431 -0.05278 -0.02708 -0.05833 C -0.03073 -0.06574 -0.03125 -0.075 -0.03333 -0.08333 C -0.0342 -0.08657 -0.03646 -0.08866 -0.0375 -0.09167 C -0.04219 -0.1044 -0.04149 -0.11991 -0.04375 -0.13333 C -0.04705 -0.15208 -0.05278 -0.17014 -0.05625 -0.18889 C -0.05903 -0.20393 -0.06302 -0.21852 -0.06667 -0.23333 C -0.06979 -0.2456 -0.07812 -0.2544 -0.08125 -0.26667 C -0.08264 -0.27222 -0.08542 -0.28333 -0.08542 -0.28333 C -0.08837 -0.31111 -0.09219 -0.34537 -0.10417 -0.36944 C -0.10747 -0.38727 -0.11337 -0.40625 -0.125 -0.41667 C -0.12951 -0.43495 -0.12326 -0.4169 -0.13333 -0.42778 C -0.13524 -0.42986 -0.13576 -0.4338 -0.1375 -0.43611 C -0.14358 -0.44421 -0.1526 -0.44375 -0.16042 -0.44722 C -0.17292 -0.4463 -0.18542 -0.44653 -0.19792 -0.44444 C -0.20677 -0.44305 -0.22899 -0.43125 -0.2375 -0.425 C -0.2467 -0.41829 -0.25538 -0.40972 -0.26458 -0.40278 C -0.27378 -0.3956 -0.27431 -0.38981 -0.28542 -0.38611 C -0.29462 -0.37801 -0.30417 -0.37407 -0.31458 -0.36944 C -0.31927 -0.36736 -0.32292 -0.36204 -0.32708 -0.35833 C -0.33368 -0.35255 -0.35 -0.35 -0.35 -0.35 C -0.37378 -0.35255 -0.3908 -0.34977 -0.41458 -0.34722 C -0.43247 -0.33935 -0.45625 -0.34768 -0.475 -0.35 C -0.48958 -0.35486 -0.50382 -0.36111 -0.51875 -0.36389 C -0.54687 -0.36921 -0.57569 -0.36921 -0.60417 -0.37222 C -0.60694 -0.37315 -0.6125 -0.375 -0.6125 -0.375 " pathEditMode="relative" ptsTypes="fffffffffffffffffffffffffffA">
                                      <p:cBhvr>
                                        <p:cTn id="16"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Shape 518"/>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Influence on Theology</a:t>
            </a:r>
          </a:p>
        </p:txBody>
      </p:sp>
      <p:sp>
        <p:nvSpPr>
          <p:cNvPr id="519" name="Shape 519"/>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Neo-Platonism had a major impact on the theology of the Christian Church.</a:t>
            </a:r>
          </a:p>
        </p:txBody>
      </p:sp>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Shape 509"/>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000" b="1" i="1" dirty="0">
                <a:solidFill>
                  <a:srgbClr val="FFC000"/>
                </a:solidFill>
              </a:rPr>
              <a:t>Natural Immortality of the Soul</a:t>
            </a:r>
            <a:endParaRPr lang="en-US" sz="4000" b="1" i="1" u="none" strike="noStrike" cap="none" baseline="0" dirty="0">
              <a:solidFill>
                <a:srgbClr val="FFC000"/>
              </a:solidFill>
              <a:sym typeface="Arial"/>
            </a:endParaRPr>
          </a:p>
        </p:txBody>
      </p:sp>
      <p:sp>
        <p:nvSpPr>
          <p:cNvPr id="510" name="Shape 510"/>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EAEAEA"/>
              </a:buClr>
              <a:buSzPct val="25000"/>
              <a:buFont typeface="Arial"/>
              <a:buNone/>
            </a:pPr>
            <a:r>
              <a:rPr lang="en-US" sz="3200" b="0" i="0" u="none" strike="noStrike" cap="none" baseline="0" dirty="0">
                <a:solidFill>
                  <a:srgbClr val="EAEAEA"/>
                </a:solidFill>
                <a:latin typeface="Arial"/>
                <a:ea typeface="Arial"/>
                <a:cs typeface="Arial"/>
                <a:sym typeface="Arial"/>
              </a:rPr>
              <a:t>Perfect/Eternal/</a:t>
            </a:r>
            <a:r>
              <a:rPr lang="en-US" sz="3200" b="0" i="0" u="none" strike="noStrike" cap="none" baseline="0" dirty="0">
                <a:solidFill>
                  <a:schemeClr val="accent1">
                    <a:lumMod val="60000"/>
                    <a:lumOff val="40000"/>
                  </a:schemeClr>
                </a:solidFill>
                <a:latin typeface="Arial"/>
                <a:ea typeface="Arial"/>
                <a:cs typeface="Arial"/>
                <a:sym typeface="Arial"/>
              </a:rPr>
              <a:t>Soul</a:t>
            </a:r>
            <a:endParaRPr lang="en-US" sz="32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640"/>
              </a:spcBef>
              <a:spcAft>
                <a:spcPts val="0"/>
              </a:spcAft>
              <a:buClr>
                <a:srgbClr val="996633"/>
              </a:buClr>
              <a:buSzPct val="25000"/>
              <a:buFont typeface="Arial"/>
              <a:buNone/>
            </a:pPr>
            <a:r>
              <a:rPr lang="en-US" sz="3200" b="0" i="0" u="none" strike="noStrike" cap="none" baseline="0" dirty="0">
                <a:solidFill>
                  <a:srgbClr val="FFC000"/>
                </a:solidFill>
                <a:latin typeface="Arial"/>
                <a:ea typeface="Arial"/>
                <a:cs typeface="Arial"/>
                <a:sym typeface="Arial"/>
              </a:rPr>
              <a:t>(Real)</a:t>
            </a: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ctr" rtl="0">
              <a:lnSpc>
                <a:spcPct val="100000"/>
              </a:lnSpc>
              <a:spcBef>
                <a:spcPts val="640"/>
              </a:spcBef>
              <a:spcAft>
                <a:spcPts val="0"/>
              </a:spcAft>
              <a:buClr>
                <a:srgbClr val="EAEAEA"/>
              </a:buClr>
              <a:buSzPct val="25000"/>
              <a:buFont typeface="Arial"/>
              <a:buNone/>
            </a:pPr>
            <a:r>
              <a:rPr lang="en-US" sz="3200" b="0" i="0" u="none" strike="noStrike" cap="none" baseline="0" dirty="0">
                <a:solidFill>
                  <a:srgbClr val="EAEAEA"/>
                </a:solidFill>
                <a:latin typeface="Arial"/>
                <a:ea typeface="Arial"/>
                <a:cs typeface="Arial"/>
                <a:sym typeface="Arial"/>
              </a:rPr>
              <a:t>Imperfect/Earthly/</a:t>
            </a:r>
            <a:r>
              <a:rPr lang="en-US" sz="3200" b="0" i="0" u="none" strike="noStrike" cap="none" baseline="0" dirty="0">
                <a:solidFill>
                  <a:schemeClr val="accent1">
                    <a:lumMod val="60000"/>
                    <a:lumOff val="40000"/>
                  </a:schemeClr>
                </a:solidFill>
                <a:latin typeface="Arial"/>
                <a:ea typeface="Arial"/>
                <a:cs typeface="Arial"/>
                <a:sym typeface="Arial"/>
              </a:rPr>
              <a:t>Body</a:t>
            </a:r>
          </a:p>
          <a:p>
            <a:pPr marL="0" marR="0" lvl="0" indent="0" algn="ctr" rtl="0">
              <a:lnSpc>
                <a:spcPct val="100000"/>
              </a:lnSpc>
              <a:spcBef>
                <a:spcPts val="640"/>
              </a:spcBef>
              <a:spcAft>
                <a:spcPts val="0"/>
              </a:spcAft>
              <a:buClr>
                <a:srgbClr val="996633"/>
              </a:buClr>
              <a:buSzPct val="25000"/>
              <a:buFont typeface="Arial"/>
              <a:buNone/>
            </a:pPr>
            <a:r>
              <a:rPr lang="en-US" sz="3200" b="0" i="0" u="none" strike="noStrike" cap="none" baseline="0" dirty="0">
                <a:solidFill>
                  <a:srgbClr val="FFC000"/>
                </a:solidFill>
                <a:latin typeface="Arial"/>
                <a:ea typeface="Arial"/>
                <a:cs typeface="Arial"/>
                <a:sym typeface="Arial"/>
              </a:rPr>
              <a:t> </a:t>
            </a:r>
          </a:p>
          <a:p>
            <a:pPr marL="0" marR="0" lvl="0" indent="0" algn="ctr"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l" rtl="0">
              <a:spcBef>
                <a:spcPts val="0"/>
              </a:spcBef>
              <a:buNone/>
            </a:pPr>
            <a:endParaRPr sz="3600" b="0" i="0" u="none" strike="noStrike" cap="none" baseline="0" dirty="0">
              <a:solidFill>
                <a:srgbClr val="EAEAEA"/>
              </a:solidFill>
              <a:latin typeface="Arial"/>
              <a:ea typeface="Arial"/>
              <a:cs typeface="Arial"/>
              <a:sym typeface="Arial"/>
            </a:endParaRPr>
          </a:p>
        </p:txBody>
      </p:sp>
      <p:sp>
        <p:nvSpPr>
          <p:cNvPr id="2" name="Explosion 1 1"/>
          <p:cNvSpPr/>
          <p:nvPr/>
        </p:nvSpPr>
        <p:spPr>
          <a:xfrm>
            <a:off x="1066800" y="4953000"/>
            <a:ext cx="762000" cy="6096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4-Point Star 2"/>
          <p:cNvSpPr/>
          <p:nvPr/>
        </p:nvSpPr>
        <p:spPr>
          <a:xfrm>
            <a:off x="2286000" y="5257800"/>
            <a:ext cx="685800" cy="6096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5-Point Star 3"/>
          <p:cNvSpPr/>
          <p:nvPr/>
        </p:nvSpPr>
        <p:spPr>
          <a:xfrm>
            <a:off x="7277100" y="4800600"/>
            <a:ext cx="7620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Explosion 2 7"/>
          <p:cNvSpPr/>
          <p:nvPr/>
        </p:nvSpPr>
        <p:spPr>
          <a:xfrm>
            <a:off x="6934200" y="5943600"/>
            <a:ext cx="838200" cy="6096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4-Point Star 8"/>
          <p:cNvSpPr/>
          <p:nvPr/>
        </p:nvSpPr>
        <p:spPr>
          <a:xfrm>
            <a:off x="5715000" y="5257800"/>
            <a:ext cx="1143000" cy="7620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5-Point Star 9"/>
          <p:cNvSpPr/>
          <p:nvPr/>
        </p:nvSpPr>
        <p:spPr>
          <a:xfrm>
            <a:off x="1295400" y="5715000"/>
            <a:ext cx="990600" cy="762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8713016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path" presetSubtype="0" accel="50000" decel="50000" fill="hold" grpId="0" nodeType="clickEffect">
                                  <p:stCondLst>
                                    <p:cond delay="0"/>
                                  </p:stCondLst>
                                  <p:childTnLst>
                                    <p:animMotion origin="layout" path="M -3.33333E-6 3.33333E-6 L 0.075 3.33333E-6 C 0.10851 3.33333E-6 0.15 -0.11667 0.15 -0.21111 L 0.15 -0.42223 " pathEditMode="relative" rAng="0" ptsTypes="FfFF">
                                      <p:cBhvr>
                                        <p:cTn id="6" dur="2000" fill="hold"/>
                                        <p:tgtEl>
                                          <p:spTgt spid="2"/>
                                        </p:tgtEl>
                                        <p:attrNameLst>
                                          <p:attrName>ppt_x</p:attrName>
                                          <p:attrName>ppt_y</p:attrName>
                                        </p:attrNameLst>
                                      </p:cBhvr>
                                      <p:rCtr x="7500" y="-21111"/>
                                    </p:animMotion>
                                  </p:childTnLst>
                                </p:cTn>
                              </p:par>
                              <p:par>
                                <p:cTn id="7" presetID="56" presetClass="path" presetSubtype="0" accel="50000" decel="50000" fill="hold" grpId="0" nodeType="withEffect">
                                  <p:stCondLst>
                                    <p:cond delay="0"/>
                                  </p:stCondLst>
                                  <p:childTnLst>
                                    <p:animMotion origin="layout" path="M 0.2125 -0.21667 L 0.4625 -0.46667 " pathEditMode="relative" rAng="0" ptsTypes="AA">
                                      <p:cBhvr>
                                        <p:cTn id="8" dur="2000" fill="hold"/>
                                        <p:tgtEl>
                                          <p:spTgt spid="3"/>
                                        </p:tgtEl>
                                        <p:attrNameLst>
                                          <p:attrName>ppt_x</p:attrName>
                                          <p:attrName>ppt_y</p:attrName>
                                        </p:attrNameLst>
                                      </p:cBhvr>
                                      <p:rCtr x="12500" y="-12500"/>
                                    </p:animMotion>
                                  </p:childTnLst>
                                </p:cTn>
                              </p:par>
                              <p:par>
                                <p:cTn id="9" presetID="64" presetClass="path" presetSubtype="0" accel="50000" decel="50000" fill="hold" grpId="0" nodeType="withEffect">
                                  <p:stCondLst>
                                    <p:cond delay="0"/>
                                  </p:stCondLst>
                                  <p:childTnLst>
                                    <p:animMotion origin="layout" path="M 3.33333E-6 -1.11111E-6 L 0.0375 -0.66667 " pathEditMode="relative" rAng="0" ptsTypes="AA">
                                      <p:cBhvr>
                                        <p:cTn id="10" dur="2000" fill="hold"/>
                                        <p:tgtEl>
                                          <p:spTgt spid="8"/>
                                        </p:tgtEl>
                                        <p:attrNameLst>
                                          <p:attrName>ppt_x</p:attrName>
                                          <p:attrName>ppt_y</p:attrName>
                                        </p:attrNameLst>
                                      </p:cBhvr>
                                      <p:rCtr x="1875" y="-33333"/>
                                    </p:animMotion>
                                  </p:childTnLst>
                                </p:cTn>
                              </p:par>
                              <p:par>
                                <p:cTn id="11" presetID="0" presetClass="path" presetSubtype="0" accel="50000" decel="50000" fill="hold" grpId="0" nodeType="withEffect">
                                  <p:stCondLst>
                                    <p:cond delay="0"/>
                                  </p:stCondLst>
                                  <p:childTnLst>
                                    <p:animMotion origin="layout" path="M 1.73472E-18 -4.44444E-6 C 0.00417 -0.0037 0.00834 -0.0074 0.0125 -0.01111 C 0.01615 -0.01435 0.025 -0.01666 0.025 -0.01666 C 0.02639 -0.01944 0.02743 -0.02268 0.02917 -0.025 C 0.03091 -0.02731 0.03386 -0.02801 0.03542 -0.03055 C 0.03681 -0.03287 0.03664 -0.03611 0.0375 -0.03889 C 0.04045 -0.04838 0.04184 -0.05208 0.04792 -0.05833 C 0.05191 -0.0625 0.06042 -0.06944 0.06042 -0.06944 C 0.0658 -0.09074 0.07622 -0.09259 0.08542 -0.10833 C 0.09844 -0.13078 0.08785 -0.1199 0.1 -0.13055 C 0.10764 -0.16088 0.0948 -0.11574 0.10834 -0.14444 C 0.11389 -0.15602 0.11545 -0.17569 0.11875 -0.18889 C 0.1165 -0.2287 0.11528 -0.28078 0.0875 -0.30555 C 0.08681 -0.30833 0.08698 -0.3118 0.08542 -0.31389 C 0.08386 -0.31597 0.08108 -0.31527 0.07917 -0.31666 C 0.06302 -0.32754 0.0823 -0.31805 0.06667 -0.325 C 0.0573 -0.3375 0.0632 -0.33217 0.04792 -0.33889 C 0.04323 -0.34097 0.03542 -0.35 0.03542 -0.35 C 0.02986 -0.36111 0.02101 -0.37037 0.0125 -0.37777 C 0.00973 -0.38333 0.00643 -0.38842 0.00417 -0.39444 C 0.00278 -0.39814 0.00226 -0.40254 1.73472E-18 -0.40555 C -0.00156 -0.40764 -0.00416 -0.4074 -0.00625 -0.40833 C -0.00868 -0.41458 -0.00989 -0.42152 -0.0125 -0.42777 C -0.01753 -0.43981 -0.025 -0.45115 -0.02916 -0.46389 C -0.0309 -0.46921 -0.03194 -0.475 -0.03333 -0.48055 C -0.03402 -0.48333 -0.03541 -0.48889 -0.03541 -0.48889 C -0.03385 -0.5243 -0.03472 -0.5618 -0.01041 -0.58333 C -0.00902 -0.58611 -0.00625 -0.59166 -0.00625 -0.59166 " pathEditMode="relative" ptsTypes="fffffffffffffffffffffffffffA">
                                      <p:cBhvr>
                                        <p:cTn id="12" dur="2000" fill="hold"/>
                                        <p:tgtEl>
                                          <p:spTgt spid="10"/>
                                        </p:tgtEl>
                                        <p:attrNameLst>
                                          <p:attrName>ppt_x</p:attrName>
                                          <p:attrName>ppt_y</p:attrName>
                                        </p:attrNameLst>
                                      </p:cBhvr>
                                    </p:animMotion>
                                  </p:childTnLst>
                                </p:cTn>
                              </p:par>
                              <p:par>
                                <p:cTn id="13" presetID="57" presetClass="path" presetSubtype="0" accel="50000" decel="50000" fill="hold" grpId="0" nodeType="withEffect">
                                  <p:stCondLst>
                                    <p:cond delay="0"/>
                                  </p:stCondLst>
                                  <p:childTnLst>
                                    <p:animMotion origin="layout" path="M 1.11022E-16 -2.22222E-6 L 1.11022E-16 -0.24444 C 1.11022E-16 -0.35416 0.05625 -0.48889 0.10208 -0.48889 L 0.20417 -0.48889 " pathEditMode="relative" rAng="0" ptsTypes="FfFF">
                                      <p:cBhvr>
                                        <p:cTn id="14" dur="2000" fill="hold"/>
                                        <p:tgtEl>
                                          <p:spTgt spid="9"/>
                                        </p:tgtEl>
                                        <p:attrNameLst>
                                          <p:attrName>ppt_x</p:attrName>
                                          <p:attrName>ppt_y</p:attrName>
                                        </p:attrNameLst>
                                      </p:cBhvr>
                                      <p:rCtr x="10208" y="-24444"/>
                                    </p:animMotion>
                                  </p:childTnLst>
                                </p:cTn>
                              </p:par>
                              <p:par>
                                <p:cTn id="15" presetID="0" presetClass="path" presetSubtype="0" accel="50000" decel="50000" fill="hold" grpId="0" nodeType="withEffect">
                                  <p:stCondLst>
                                    <p:cond delay="0"/>
                                  </p:stCondLst>
                                  <p:childTnLst>
                                    <p:animMotion origin="layout" path="M 0 -4.44444E-6 C -0.01076 -0.02153 -0.00677 -0.01042 -0.0125 -0.03333 C -0.01337 -0.03704 -0.01701 -0.03866 -0.01875 -0.04167 C -0.02187 -0.04699 -0.02431 -0.05278 -0.02708 -0.05833 C -0.03073 -0.06574 -0.03125 -0.075 -0.03333 -0.08333 C -0.0342 -0.08657 -0.03646 -0.08866 -0.0375 -0.09167 C -0.04219 -0.1044 -0.04149 -0.11991 -0.04375 -0.13333 C -0.04705 -0.15208 -0.05278 -0.17014 -0.05625 -0.18889 C -0.05903 -0.20393 -0.06302 -0.21852 -0.06667 -0.23333 C -0.06979 -0.2456 -0.07812 -0.2544 -0.08125 -0.26667 C -0.08264 -0.27222 -0.08542 -0.28333 -0.08542 -0.28333 C -0.08837 -0.31111 -0.09219 -0.34537 -0.10417 -0.36944 C -0.10747 -0.38727 -0.11337 -0.40625 -0.125 -0.41667 C -0.12951 -0.43495 -0.12326 -0.4169 -0.13333 -0.42778 C -0.13524 -0.42986 -0.13576 -0.4338 -0.1375 -0.43611 C -0.14358 -0.44421 -0.1526 -0.44375 -0.16042 -0.44722 C -0.17292 -0.4463 -0.18542 -0.44653 -0.19792 -0.44444 C -0.20677 -0.44305 -0.22899 -0.43125 -0.2375 -0.425 C -0.2467 -0.41829 -0.25538 -0.40972 -0.26458 -0.40278 C -0.27378 -0.3956 -0.27431 -0.38981 -0.28542 -0.38611 C -0.29462 -0.37801 -0.30417 -0.37407 -0.31458 -0.36944 C -0.31927 -0.36736 -0.32292 -0.36204 -0.32708 -0.35833 C -0.33368 -0.35255 -0.35 -0.35 -0.35 -0.35 C -0.37378 -0.35255 -0.3908 -0.34977 -0.41458 -0.34722 C -0.43247 -0.33935 -0.45625 -0.34768 -0.475 -0.35 C -0.48958 -0.35486 -0.50382 -0.36111 -0.51875 -0.36389 C -0.54687 -0.36921 -0.57569 -0.36921 -0.60417 -0.37222 C -0.60694 -0.37315 -0.6125 -0.375 -0.6125 -0.375 " pathEditMode="relative" ptsTypes="fffffffffffffffffffffffffffA">
                                      <p:cBhvr>
                                        <p:cTn id="16"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Shape 533"/>
          <p:cNvSpPr txBox="1"/>
          <p:nvPr/>
        </p:nvSpPr>
        <p:spPr>
          <a:xfrm>
            <a:off x="1333500" y="2063750"/>
            <a:ext cx="6829424" cy="206216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3200" b="0" i="0" u="none" strike="noStrike" cap="none" baseline="0" dirty="0">
                <a:solidFill>
                  <a:schemeClr val="lt1"/>
                </a:solidFill>
                <a:latin typeface="Arial"/>
                <a:ea typeface="Arial"/>
                <a:cs typeface="Arial"/>
                <a:sym typeface="Arial"/>
              </a:rPr>
              <a:t>Since reality was only accessible through intermediaries, God also was only known and  approachable  through intermediaries.  </a:t>
            </a:r>
          </a:p>
        </p:txBody>
      </p:sp>
      <p:sp>
        <p:nvSpPr>
          <p:cNvPr id="534" name="Shape 534"/>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Knowledge of God</a:t>
            </a:r>
          </a:p>
        </p:txBody>
      </p:sp>
      <p:sp>
        <p:nvSpPr>
          <p:cNvPr id="535" name="Shape 535"/>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dirty="0">
              <a:solidFill>
                <a:schemeClr val="dk1"/>
              </a:solidFill>
              <a:latin typeface="Arial"/>
              <a:ea typeface="Arial"/>
              <a:cs typeface="Arial"/>
              <a:sym typeface="Arial"/>
            </a:endParaRPr>
          </a:p>
        </p:txBody>
      </p:sp>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542" name="Shape 542"/>
          <p:cNvPicPr preferRelativeResize="0"/>
          <p:nvPr/>
        </p:nvPicPr>
        <p:blipFill rotWithShape="1">
          <a:blip r:embed="rId3"/>
          <a:srcRect/>
          <a:stretch/>
        </p:blipFill>
        <p:spPr>
          <a:xfrm>
            <a:off x="3722687" y="3567112"/>
            <a:ext cx="1336675" cy="2003425"/>
          </a:xfrm>
          <a:prstGeom prst="rect">
            <a:avLst/>
          </a:prstGeom>
          <a:noFill/>
          <a:ln>
            <a:noFill/>
          </a:ln>
        </p:spPr>
      </p:pic>
      <p:pic>
        <p:nvPicPr>
          <p:cNvPr id="543" name="Shape 543"/>
          <p:cNvPicPr preferRelativeResize="0"/>
          <p:nvPr/>
        </p:nvPicPr>
        <p:blipFill rotWithShape="1">
          <a:blip r:embed="rId4"/>
          <a:srcRect/>
          <a:stretch/>
        </p:blipFill>
        <p:spPr>
          <a:xfrm>
            <a:off x="2495551" y="1800225"/>
            <a:ext cx="1543049" cy="2314575"/>
          </a:xfrm>
          <a:prstGeom prst="rect">
            <a:avLst/>
          </a:prstGeom>
          <a:noFill/>
          <a:ln>
            <a:noFill/>
          </a:ln>
        </p:spPr>
      </p:pic>
      <p:sp>
        <p:nvSpPr>
          <p:cNvPr id="544" name="Shape 544"/>
          <p:cNvSpPr/>
          <p:nvPr/>
        </p:nvSpPr>
        <p:spPr>
          <a:xfrm rot="9420000">
            <a:off x="3167627" y="3855295"/>
            <a:ext cx="1865312" cy="360362"/>
          </a:xfrm>
          <a:prstGeom prst="rightArrow">
            <a:avLst>
              <a:gd name="adj1" fmla="val 19514"/>
              <a:gd name="adj2" fmla="val 50000"/>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545" name="Shape 545"/>
          <p:cNvSpPr/>
          <p:nvPr/>
        </p:nvSpPr>
        <p:spPr>
          <a:xfrm rot="-1439999">
            <a:off x="2398711" y="3073400"/>
            <a:ext cx="2089150" cy="360362"/>
          </a:xfrm>
          <a:prstGeom prst="rightArrow">
            <a:avLst>
              <a:gd name="adj1" fmla="val 19737"/>
              <a:gd name="adj2" fmla="val 50000"/>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2" name="AutoShape 2" descr="data:image/jpeg;base64,/9j/4AAQSkZJRgABAQAAAQABAAD/2wCEAAkGBxQTEhQUEhQWFRUWFxcWGBgXGBcUFxcYGBUWFxgYHBgYHCggGBolHBQUITEhJSkrLi4uFx8zODMsNygtLisBCgoKDg0OGxAQGiwkICQsLCwsLCwsLCwsLCwsLCwsLC0sLCwsLCwsLCwsLCwsLCwsLCwsLCwsLCwsLCwsLCwsLP/AABEIAMIBAwMBIgACEQEDEQH/xAAbAAAABwEAAAAAAAAAAAAAAAAAAQIDBAUGB//EAD0QAAEDAgQDBgUCBQQABwAAAAEAAhEDIQQSMUEFUWEGEyJxgZEyobHB8ELRI1Ji4fEHFDNyFSRTc5Kisv/EABoBAAIDAQEAAAAAAAAAAAAAAAABAgMEBQb/xAApEQACAgICAQIGAgMAAAAAAAAAAQIRAyEEMRIiQQUjMlFhgXGRE7Hw/9oADAMBAAIRAxEAPwCEAnqbf7Dn59Ehrd/ZS6NOBJMfnLddpsxoWxrYv8fKYHTbXzTbw/lA6JnvINh6m/y0R9686Ex0SoYks5z6D90YpdD6wEMhOp9ygaY3M+SYg2sP4f2RSef1RZRtPukHyQBJZVhLeZCZZdNOeih2PMCRViLIU3KQKWhAm8kdB9km67GtkjgrHyO7HjJAB/lF8zvTnstJTxYoa1M7b5vFm01I8pVRQxlKjJ/iPqVA5uUZfCAGyLbw5oj+pZPivEGB7Q62ktpgHwiT3Zcf5nG5iLRexXE5XJufpLY60afifEXMqDEOOTLJAjxO6EcitPiMG6sKZpO8DofmGwgEesrP8D4A3FjvKrnjkPE7rOcmPS+quKfDO4b3dJ5awSQAdOeq50OZ435q/wCDTDC5Lb2VPajjTMGaGEY7L3r4qumHmbSD0JHqVm6WAwuFzvrvfXqEju2kEkkmA5xEAXImY1V5xfs/TqZnP8ROpMkn1WWx2Jo03wxlQEAU3sdL25QRETJBtz+yFyfOfp/oMuOWNeS2WtbF4WcpxVAVP5WZ3NB5GoRE+6Igix/f18ljeE4xjcXAZAkwDI8MyDf/ALON7LV4cyxhb8JAynaNh0Xb4eRt0yjI1JX7lhg3eIA6LovAKH8OdQVhOE4cOd4phrS4gfEQBMD82K1nAOOmQ1wEbAWy+U6qzkJt6Jw+ihXaPBw0uAkhYbiAIIzCJEiDsV1jH0pbYTP3WS7TYQFrGWGW9hublQwTp0wn9JjaVIHe/Ww+STUzNsbD2+ik18JHwifUJijUMb+R/ZdBOzKwqO9z5CD9UZrjdtvMohVH8oEaXN0VWo09CgTD/wByBt9EZY082+0e0pDsMQJEEaylljjdsdQIPrbZAIM0zyBHv+eiBrEb35bIhIuZ6funMPSEZ36DQblDGMFrjdBHVxjyT4o6AaIICxkmVNovJEXAF9fyE0Ghmtz9EC17/LkhiHqlVg/q9G/VR6mJPID5/VLdQDfid6C5SDWaPhb7oQMac4nZAUylOxDikjMeaYgFsa/RKDQAnO7AHijyH7pqeQhMBQfZMFOliLu0DoKiVPq4/uWZhBc6GtkF2r2DQCTYnTkobWIuK4ii0d3Wa93hDnFu03DNDD4jUbiYWHnyrFSZOCbKqliJ717jDaM0y51Tu/jdnd4GSSXOOm8DqqrhOHbUxTmsdLBBa4A3zQd76mL8lKx2XEf8dI0qFOYLjLiTrePE86eqRw+i8srnDfHSZeBmi5m/Qb9FxZxUYs14IeuzrXA8W3uzTp4mhULfiYxwc4a6kOmfRLqYps1QXwaYaTc2BEz5RN+i41hOzVR+GLnCnOeSSJqCzoDSCHC+WRG5NyL6rsRwTFtoYxtWoWh9LMASXvMMLcri67RBssOXBjr0y/Ruj5bbX7N1WAczMXtFPJmzza43JMAdVzDtdxIU3CphqzHGS3PTcHixuPzkqvgWArYltRrqjXNosGSnWJLZgt0zAeHL12WXxzDTeRIIn9O0HdaMXGgpd2yM5SSaa0XmOxT6+Wo9wdaCTAcA7WSNpAV32Te4d6x0/pdMkzmm/LbkDfyWUweJBhpsdnD5A81vuzgcaYI8YaZdGt9wPPX3XRxeiSMCgabB8PeYIcAbRLsvqDsr3hmGzVQ7XTMQIDjzj2SOEYIVRMEHraQd425LXYDAtptAgTzWnJlsm0oqhHEMYGCOix3FaxcZK0OMo5qsu+GZJ2AHVQca+kA/wNyDQmQ6dhMyZ5clHG6ZFpVsylQwDpfeJ81X1XvaZm3y9E7xTFknp0TFDFbG4/Pn1XRgtGWXYmvUDr6HfT5jdM93Ol+UKdicOHAObofryKhgZXa3HMW+SmmRFUXuBggjqAZH7hOZdyIO8aFLGFJIj4fOQB5hIquDrDQfP85IsAYanndJ0Ht/gJONxOYwNBp+/ml135Gho1OvQbD7lQkLewYRQRFBTEWmYN+KCeQDQfWP8qPXxZcbWHIT9dUG4U6u8I6/tqSj71rfhb6nX2UKQxpuHcbmyMtaOvmY+SBc5yItA1IHlcpiEl5/xZGxp/Los42HqbqQ0TEH5fSEAhLmc4+6IdLJVVu1ut5JM6ojNhCBgaJSjTSqQT+RRbGR2haDgvCaOIrxUbmYJ8OgLoFzz1VIWXU/gz3ipnYYyCSNcxGgjbe6y8qHlG/sWY3ujM/6oYynSc3D04bcDKzwtY29gNXOO56m26rv9PuNtw76rHAQ8EGdIn+xWa4nVdUxVSpWOZz3udMzq6Y6tiwPIK/p8Ld/ts0DNmJMXgG643IinCmbuO6mdRw2Ioin3uRotmAjlvAWdxH+o2Gwj6rHBz3vaM4gENn9OsyJv9lI7MUy/umO+LM2x2YwST6EgqJ2j4lw3Ed/Sw+Bq1hm/i4ihhw852OmC913TBuFg42BSbcvY05p+Oluyu/0+45h6taqBTLQXSCToTMG2gMQRpZD/Ut+FbTeG0mCq47AakzPqnuyuKw1Ss/Cig7CV8hDWvbkJdrcDSYB9+Synbag52KDHAg6RyO4HMAg/NXPBWZV12JZfKDb7Rl6BjLsum9gsQGuEbiD7LA/7WDcRBLY8ium9gsC2xhdJGNdnVOEMBExCkY7FBogFJpuaxkTEgwsbxDFuzESPsPNSI1bssuI4/MYnS/SypuK4iaDNBdwb/UJ8R97eij4hxLfDablxOw1JPLoqvH4xpaxjSTlDpJETmdmgeXXmei14Y3RGcvYg1ihSYDKS1pOhHvCk1G5RMQOXnyPmFv60ZGKwhg2ILTEtNp/Yp7EUJ00E7X9eqi0wNYmesW39VN4e6CAdDe++4lRf3GhjFViAGN9f2/dJwggFx2Sn0PE7mTB+s/Ie6RijlAaN7ny2CEBErPkk80hGiKmRCKCIo0wJjiXmdT+eyQ4gdTyH7o6lcus0QOXPzKDMN/Nby2UBjZqk9B0SWsJ0CfOUaCfPdNVKxO/pt8kxD1PCaknTlcos0WAgfMoqDCbzAG+kfdSqRM2J0kk6j02CTYw6NCRPmZTT3XsPXc/snu8LyABbbmep6pwsDTzP0URjTKCfATNTEQmhi73RTYExlKTAEk29VC7Vcco4Ck6nmzVqguGm+XcCPhbI13VtwDEDO57v0MLvYLieNxD8Q51eq7NUeZPToBsBMQsPKyP6C7FFdjeDxJq18z9DJI2jkOi6d2fqNjK0l2fKHDXMTfKBtAAXLHSxzXG2y6H2Ox4e4aMt8Z+LqeZOq581Zeja42m+jQrPY0946mWtDbFsTnAMzeQefh6Km7JdhiWAVH1hTOV0NcWZnkS6CDO4uVoG1ntaKTgXeEAFp+ImSCZ0df5q8weIDGAPOV0w1pu0n+WYsfooKCJf5GujnHEuxdTDY3D1m1Kr2d74S4AlrMrnQSb6gD1nZabtRwdlZzXlhzZZMNklxmbD5jmei0GOwmfu2HK1xyv8VtDvBuQSBbmoXFHgPeKpJc0ZrWAaXWNpI8+ilQeTZybH4UZoyFrsxJJ1jrzM7rZ9inBjgInmsjxTFB1V5kmDHnc2PpCu+z2KLKrCDFxcibK6II6zxWiXU7clguJYoUZNQFzps3N83Rf0sumNPgkXkW6rm/avAtZVd4og/dT7Ip9lXWxz6jfH4GfyC09Xc/JRKbdz6DclNVMdTAsS7a977DzSQ4kyV0sFJVEyzbvZJ7ogzKkVn+EiNLRykWPklYR7XgtdY7FMYmkWm52je8K33Kx3Cttf8/wjc0t05/nkUVJ+kbn7Jb6u0TzQxk18EB20SfcSPoqbEVJJPNWgaCwhvmAee4HpPsqqqEQBjaIoFBWEQiUEEEAWr4aL+wt7nVQq1aU2b/n5KcDQ3W31/so0OxLaZKNsDS/VB5J1sNkkn0H5ogRNp1ABLp8ov7zZJY6QQBDTqecdd9U2ylYF1hy3P7JFWvNhYJUMsZDBlHxHU8ugRNaolAq0o01F6JEathxEqqqWWmqUPCqLFUIlEJCaC4Zi8jvMEe/PouX4pn8SoAIGYxNiJJsQuhOsoWL4ayrJLbnUixnnKz8vC5eqJZimlpmUYxlSk5ps5o0+6icFxrqTiYkxHt5qy4hwGoy7ZdG4tHQnSekqHV4e+mQXCJ3XKbS0zZDG5HRcP2xpVHAHMwBmZuo8caO6zb1V9hMS12Ha6tWbmzB7Wt1zZvDrreZXL6ODe1wdrPO/onKmGqsvPOIJgTrCgskPuSfGn9jqGJ43QBc11UuqZMzLC4JuJGh2I8lleNdoBU8bAWuIc0+ImbRbpr7rL4Ph9Wq9oJ/V8Rne0dQugce7N0qOGDWCX5IJOpgCT6lJ5I3S2NYZLs53w9pqO5Xsupdlez3eMyus6JabfPoVluyXAy57Qu18K4e2lTFrgLUlRU3SJlJmRgExDfoFyXtpVL3OAJIkx5Lf43tGGvIABAGvVcy4sHVXETlZN/5j08lOMW3RBa2ykwmBiHEiwsBoFPYhUbFkKZXVxwUY0jJN2yS1pAJ0UhxMEHYT7JGGrDS3qJTrmannYnZNiG6VE5c3W3X8hKAmT0+n4U8WfwwG768vwxKjU2/Tbl+Ql2Mfo4gTB6X3EaH5D5oYyjvsdxpvcfmyYNO0hSsGMzHMP8A2b9/sl+QKtwRJ6s2CUyrCIRKCBCCYEsvH6Rf3SLC5ufl/coF2zdPqnaWH3dYfmgUAGg0k6Enl+/ROEhmvid/9Qiq17Qyw3O7lFJToBdSqTrdJakhLYmBOwwiOassKVV4cqxw7lVMki0ayQoeIwBcYGqmYauJA3Tj8UJLBtqeZ5eQXP5XLXHjfu+jRixPIyqw/Z0v+JwA6XPurGh2UpRo4nmSrCi+FY0K9lyJc3Ple5UvwalhjDpGT4h2N3E20BMgLNcewH8Mse2LRMLrZxjQPEqbirqbhoCOSqyQS9SZfiytOmjj2HdADHajT7K+4XRFTwu9FYcU7P0q3ipDI8bbHooWGwFak9ssdrGhMn7qiUk+jY2mtGuwPBababTAm3yU3FdnqmKBJeKbSLSCSRM6WgaIuH1wz/kEkCzevXnHLmqzi9DHOPeEnK6SGNdDw3X4d46KccnhTRkpydWXfZngzaTyc7XZZBy3uLHa2h1WnxTQ9jmh2o1BuFyvs5WYapDqppPdJa4nI1xBOZpcbZ94JkytTiePd02S7vQN2w8f/JpWqPOdeqP9FWTjvypMqMdw2pLgXADeNT+yhVOHDLaxCumcXpYgtNNsSCXXm9otsboq9JdfjZIyj5xMuZSi/FmVxeCgSq2mFoeLPEdVnqQuulB6MbH8qfw9ctMG7TqD9twUts65dOe/7lTotDAA6/WCBJHMJOQDVVhb4dBqDbz2TOS8jdOsMw10SZgEzcwfQHT2KPBUszXNHhe3nvrYz5fNR6GRwINp/b8lFhXZbxYftBT1zr5HzBhJFObbW06mFKxjXEPikbgH3ChlTOJfHbp8gAoZUo9EGJKCMoKQFg1rWCTry/N1Gr1i7XTkmnukopSoYCiQRtCYgwPzogDKDiiakBNoBTg1Q8MFYUWSqpMkkPsxIY3NuFG4bUk+qb48MlNp6x9FE4TWjfdeX+KSvL/B2uHCsdmpq1E5SxcaKrrVRzTmFaSRsOZ6rmqbvRf4qtjfFeL2IBVXw7FOqvDQZurTF9kXvacrxm8va6ruzuFrUctNrB3pdlMg6AmXHSG2F778r3LHJrYvKCjo1n/hYDRA8R9SplPCd2wGo4A85nL0HM9VKDslmkOcRfp89FnuOYxrjlqVh5Ngn20CcnH2M6uToexPFqFAgMplzuZGvzWa4zxPE1nHO/IybCAN7XAS38Rp0702CRo5xzE+myiYrtTW07rODcAOGUna0SYMFV7k9GrHjrpEjhdTF0HvqUx3jLZ8pD81pEgi5hTqnG8PWJc7NhMSBHesaAT0e11nt6OB6Kr7P8WyeGsalB5kCowTr+ktcCx4udRbopOMqZqju+ZSxNKTFai2KjREgPpAz6tt0CkrXv8A9/oU43La/ZMwWVgLQ8Oc8lxfI/iHcgCI28MW+amd4SLrnn+7w78VRZRdLQ9zwDNi1pyjzJMQuod0IE6wF3+FmcoeMlVHN5WLxd3dmfxpBsqB1OHLV8QwBBzDRZjFzK6+J2YGixwjmxBPmbDRJxWNAADLm9xoJtpzVU1HKl4isMlWeFrZjmGsQ8c+Th91VlLpVC0yLFOSsEX5w4d4mAg6Eaz1vuidhvCQCJlsiQYA6DqVHoVwQDFpExtNvZT8OW3sJaXD5wqXaJFFxF0vPSyiJyqblNlXIgEggUFIA0SCCAAlafVBvPl8yiQASUwXSQltQBMw5VthiqegrLDvVMyaHe0NLPQPMFZDB1i09VumNkQRvp8/soOP4Uxz2uaIJ1XmviXpy/o63CyVChfBsJnAe/2WidSEQBqo2EoZRoYHRSP9yxoktdI0B/sudGJbOVsepd66m8Ur1A2Gk6SLgHz0nr0VFTfUw5xNWqB3s06ebaO6a92UnYF4ba0tPRWuI4nVFF7qZDXlpyWkAnfLuYn1hYXjHFHmpUp1XTnDX2MhrnMZ4Z0nwNJj/wBTQGy0u3GkVwjc9jlbjNSs7Ln5mxidkujgqh+EA83OP5ZUFB2VwsTItF7gkkdDcK4wprOiWu+Y/wAKlxNjSXRe4fhVNozVTmMaN36BVuOqU2VKbW0n0HNI8RcXiCbktgiFo+FcAqvb/EOURMRK0eE7LUWtuJcdSpY+NOe0USzxg9syGKq06zSP4dXbRrCfUHKD08Ky9WnlfkpteHQTlg5hAuHDpuZiN1uuP8ApAkNsQNRAKr8FRcWZXQ6ofCczQSGZgGgHVrpd852WjDwpOfq6H/kSjcS7wPCm0m0m5GCp3U961oaXOa1pcHc3El55wLpTKbTefzVTX1y2rlddsB7OYLScwnkBlgciZVc2jkIHID6LsY0kqRzcndkmrEXWY45hmES0XWgqOVdi6jQ3qr8fpeiiWzGjDnkfp8yldz5el1MxLxPxR5AfVM5wf1OW1NlNDOWNdEio2FIdGzvcf3SHMI3BH5zCdgKwjjccwfpI+YCsnOySXbnNG/UKtwtYsJIANvP6IVcSTr8wotNsExqo3fbn+bptPNqjkPp/n1QqURtadOR9VIRHKCNzCgpAEjARQjKAASiRokAGjBRINQBMoBWOHCrqCmMeqpEkWJqQ2fQeql0CGgOcJJFh9yq54kDoZ9PwJdPHAkry/wARl89nW4sfl6LX/duOsDyUGribzdyi1MSCYJtyCVjsbDAxlifkFh8i9RIzsRUqEAkAchsFS8WawkMOrcxYQP1OLbO/pt6R5qXi8eKLIF3HUqL2Swhr4oF12tufdTg3dlyx6ss+HcNc6h/xEONw6o0sDBDofmzbeuuhVVw3tXWZFPD1HFjZGZ8PLyXE5vEDlbcAAcp3tp/9TuMkU24emYz+Ex/LHi99PVZ3s3w0AtsFvjji1Rn8n2zc9m8VXxBHfOMW0EfRbWq+ATyVRwLBZQCLKTxWuWkQYsVrhBRVIw5Jecin45VnloT0Kr8E3xzJ+G4jKWjxAD3JM/0qVx4AluoBaHEtsCIuI5zZV2Xw92PC/UEc+n9InKr10WR1EtuFTUqBuzXOG9mtgN13gtvui4g+ar45ke1vsp/BIa19Tlb0bc+5VG6veTqTP7p4lbZnyMVUfsqfiDReSpGPxIF1n8Xjs5NlrhCyhyGq7BzSGMEWM+30lBkxokd6enstBANzOg9ZB+abLukeUhLbUO37JT6c8gUxDQcjz8/ndG0BKe0bfnVMBtzP8i4R06hbofTZEHJQdNtPJACjXHJGmiUSVDsSiQCCkICCCCAAjaiRtQBLoKwpMlQMOFZUGqmRJB412WmfzdUTMfl0WjxFOWOHRY6rSLXGRAaV5z4nj+b5fdHZ+HyTg4lvg65MuP1TdfFReVBfxCG5QoWIqEmSdgIXNWN2b/H7gr1DVeB1W44TTGFpuIHiMn02+yoOzuAA/iP6wlca4rJ7thuYB6D8lascLf4K55L0ivxdZ2JxBfq0WHXmfda3gWCOZoAk8gq/s7wySBC6R2e4cGS7fQdFuxwfZjzZFHRa4WnlYAbEC6qeIEvdAupfEsZkHNZ+txIv8ItOsWlaEZIxbdi8e8GADanN9s5+oH91Q4jFw9tvGQbdDt7x7KZisSGgn9A0HM8lG7L4I1q5qv8AhaZ9RoPJNsselRqcV/CwuU2cQAfM6/RZmq+yuOP4lzsvIZjHsBPzVM5hctGFemzJPbKjihJGqqmMMrTu4ZmsUxjOC5bha45ElRU4kGhUI6jlr9kptIPcZBAAkmQR/Y+qLJFzYcz+XS6lTLSJE+JwbcbAEmB55UxFXWNyPojmR+fn+E25LZp6FWkRuoL/AJ+apzNb8/NZRVtvX6j+6Junv+fNACXc/wABRAowdfzRIQA84DmgjA6IIAYQQQTACCCCAAjaiRhAE7DK0w6qsMrWgVTMmiwoU5/Oiy/arEwSwNFgtRh6iTjuF0MQR3rJI3DnM/8AyQuXzOM81Nexs4uZYpbOU06pBJP+Eqnj2NOZ5+/0Wy7VcHo0KUUmBoI3lxnfxOJOnVcuqsuucsfqcZex0Zci43E0WL7WvIyUW5RzcJPoP3T3Z6iXPkmSTJJ1lZ/B0bhdC7I8Ge8ggE3VsY7qJWnW5HQezfDxlHNX+DY5tRzduf55pvg+BNNokXT+Px7afV0WA+/Ja0jC25Mj8YweZriDBAnoVjpieQ+I7j+kdSrmpxp75DgAOY26Hms5xV5d4Kdhq531KfSJxtdjHEMSSJAsDlY3qfutbw/CmhRp0Req8C3U/E49B9o3WW4O+nJruMsoOyMb/PUAEnyWr4dTe1jq1W1at4WD+Vu0Dnck+QULItjz8IHCNh4R1Aso1LhwaZ5q1DYAA2Ee3XdIcFapNKiukyE7DhQ8fTsrRwUDiQ8Ksi9ia0ZLElrbl1+gk+5VdXxUjKBAmdZP5opuPYq4gD+/7LfFIztjeSfyyW230/dGEHOjz5qdkRqqfl97oxokEXS3H5CEwEBEhKCYCs6JGB0QSAQgggEwAggggAIwiQCAJmHcrCi9VdIqfQKqkiSLGi5TqLrqBRU2mVnkSRUdrBmAGaJECdNZ9Fzerwt2Y6eYMhdb4lhg9k3BbBEDMZmwiZg9LrIv4QTaA0uDSZBBtYwP5ZBuSFklgx+Tk+zfjyNQM/wrCDOAG5z1015W+q7h2Gp5aUEeULnXCOFjvRTp3iC9+55N6DouscEw/dsDbBRaS6K5ybROrl0eFZ3iHhnMRO8GVbcSYQCc0NWP4jiGtJc/0H7BERQVhVXZtLNGpKz+PxXenu6Zhk+N/wBfMpeOx1SsMoGVnsSkU6GVoJ9P7JSJtkihiAzLkYIYAKbTcN/qI/U+b+anMx4Zm79zn1ajSBeTTp6vcT+mQIsqumSPE45G8/1eTRueqqsRj3VnltNoZRBDSSYNR5c1rGudykyeSiitnV+EVXOoUXP+J1Njj6tBBPUggnqSpLlGwNLu6VOnObJTYyeeVgbPrEpxz1YkIDiqfjNXK0lWL6qoePvLmloGquxrZCbM3iak/n2UIvA6+VgjrMIsUwugkZ2KdVPl5JIPNLbSKMgD8/IUhBtbufRNvEfmqPOi8vVACEaMjkjptumA7MWQTTtd0EgEIBGgmAX59UAjQQASNBBAD9JTqCCCrkNFhRVhSQQWeRYiXw74nf8AU/UKh4benVcbuNQ3NzpzQQWLL9RdDol9iB/EP/d31W4wZv6oIKPsSmPcU+EeYWHxjQXmb6/VBBCJx6K6PE3zH1Q4n/zuGwNhsNEEEgKrtGfEejTHRVPHWgMa0C0C22g29T7oIKUPrRGPZ07sof8AyWG/9pn0Vi5BBXT+pkX2R6qgY3QoIKUCtmTxo8SaaEEFuXRQyPVNk0iQUhARs1QQTAA19U/z/NkEEgGqmqCCCYH/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9362" y="998815"/>
            <a:ext cx="3191759" cy="2390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5185" y="3671886"/>
            <a:ext cx="2162175"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8" descr="data:image/jpeg;base64,/9j/4AAQSkZJRgABAQAAAQABAAD/2wCEAAkGBxQTEhUTEhQUFBUXFBQVFBQYFRgWGBQYFxUXFhUYFRQaHSgiGBolGxUVITEhJSkrLi4uFx8zODMsNygtLisBCgoKDg0OGhAQGzIcICQsLDgsLCssLCwsLDcsLCw4LCwsLDcsLCwsLCwsLCwsLCwsLCwsLCwsLCwsLCw3LDcsLP/AABEIAN4A4wMBIgACEQEDEQH/xAAcAAABBQEBAQAAAAAAAAAAAAADAgQFBgcBAAj/xABDEAACAQIDBQUFBQYEBgMBAAABAgMAEQQSIQUGMUFREyJhcYEHMkKRoRQjUrHwYnKCssHRM5Ki4RUkQ1PC8ReDsyX/xAAYAQADAQEAAAAAAAAAAAAAAAAAAgMBBP/EACIRAQEAAwACAgMBAQEAAAAAAAABAhEhEjEDIhNBUXFhQv/aAAwDAQACEQMRAD8As8kdN3jqSeOgyR1KOdGvHQXiqQkjoDJTzKwGJjoLR0/ZKE6U3kDFo6GY6eOlIKVvl/QaFKGY6dslDZKNg3MdJKUcihsKNt0RlpOUfrWjRSCzEANYcWbKo+osbczy1tT7Zm1Et92sktit2QBIr3NryORdNV1XNyPOlyy0pMLUSyf+qHbl+vlVuwm1e1mbDSRqsoOQo85kJFg6FcigMCCPdLFba240+xODD3Dwo1lB0k+8sb8FKCzXBFu0HrSflkP+FQzHQ2Sp/HbGFs0JkbiTDJG0U6qNC3ZMoLKDxK3HjUKRwtVJnv0nZo1K0gpTpk40IinnopsFpBWnBWklabdBvahkU4IpJWjdBsy0N1pw1DkFaY1cUFhTmUUEihlN8leolerN1jd2SgtHT1koTJXMUyeOgSR1IMlCkSgIxo6EyVIvHQJIaAj2joRSnzx0hoqOAxdetDZafmChSQ0St0Y5Kr21dqKNeWuQD3n4jQeh+Y61O7Wn7OMtwuQo0PE66+VqqWHhJHbuxBV4o0HAoHDCNwQRZsyKTyyzDxppVcMaUS5CPNZlDxjs+McQJIBbiJdUkS7DRl7vWpzdTEtIvZqxzZozJIbnKEOa3HvFi50uAMo6VEyYMTQsFYoI3OgNv+3JGCvBhbILcrCrTujho4kGZkVerGwJPEnqb1PObi04e7zbHSR451BMiOnB1RmjU3td+6WXUi/PoCbzcELskRSVTiIhqze5KC2Zo5LEkC/BtSpF9dQZvZro4AsjqdLqVcA9WBBsOFPcOqK1hbXXgoFr9QBcXqPhMtdEy1vSqbdxPZOvbxlY2UOjg2aKRe66rInCQKbhhbMBbUZga7t2Ne1YWOcalsoVcRG1suJQDug5jkkC6BspsM2mpY3CxzI8bgOrKVcczcWuDxDAXsazWLB5UbCWJlgkeXtDc9r3fvbACwzQLbKLDOA1r608x/F/gv2QOWhslHK+N/HjekMtdG3ObZaQy0crSMtNsAEUNlo5pDCmBuy0J6cNQmFaDVxQnFOJBQnrdgDLXqVavUbD6AZKGyU5IpJWoJmbJQmSnjJQ2SsoMXShslPStDZaygxaOkGOnbJQitLaDQigyU8dfKgMKzbdqdvy2kSk2DNJfxFlzf2quyPJMwgjXMztGVUWFuxVmA8rR2qc9oWjQm1/u5QNNB3gSfOxX5GmO7crSoViKI6yLIslryR5ykbCMD3iSylb6Am+lUnpXG8MJZbXCZyub712UqDIB7qhgMvkdevCg4zFFzqeAuFvwA4nlap4yq79lLmsLAKXzMo4DO40LsNSRw4Vf8Hu7C6ocMTBoMwTQPbm1jfN40bbbpjmA2nJE943ZT1QlSfMitb3oxRXZcWJUsG+77ykrkEim4Y81vprzsb1Fbe3dw2GJna5ka4BY3GYmxZU5m1zrc8bVe9wlBwCC4IDNYeGa9qSyWmxvGebuYyXChcUXfs2KqykkAhtAQ3AkC5sQpIvlJIsZWJ5JsXiWVsojnQYcHu52dbOgW3euuU3vper9Ju7CS3aLHJG4IZWhjN7/ie1z+fjVU2hsWY4uSWGRAgIWw0eNcsecIf2+9cjUBQNBe88vLx+x5ZtVcSvea34m9O8abutPcclpHA4CSQA3J0DG2p8LU1K1fH1HPb0B1oTinDCguKeCAmhstHahEVsAJFCanLigNTA3cUB6dSigSCtBvavUWvUB9Amk2pYr1TTCy0MrTi1JK0oNSlBdaeMlCYVlnAZsp9KHIlPHWgSLU62GjLQXWnbrQWWkFU7f7D5oYm6S2/zIdP9N/S3OqFsh2iZveUgEo4NrEA5T0IJtcHl4gVqm9GCMuGkAFyoEigC5YpqRbmSL+ZtWYoM/dXjqL+FrgsRy8fGqz0rj6WTFwrO4lw4PeTMwuT3w7Z7adRqPKrNu3tWSBAG7zMbKoFzcA6KvM6E+hNREbpBmVY3yxKDmUBRFEz3aSRjqwJKEEHXPoQAbTAxaFmaSIxxCMo7rIrkJKlszFVCxaOp7t1X4mFwRlysNraP30SV0MrG8yWdYwwyqhzq9mOkjiwBtwzWHUwfs+2ninmjghkePtHUst7rlv3yNL6KG6a033n2hKW7OxJUlZWVisUhy5Vk19xmQrdb3vobkUbdnAYwOsuH7HtIgSqiePOQw91UOj36Gj/z00bpiWZUKlr8SjczlF7EDn5VRt6cdJDiURL/AH0Sv4Xs6k28Mo+dOtx97vtbZJUJcAPzsCBlNr+6SCQQedvGw97cXHLJE0ZDARsL21AZjpfpZfpUMe37Ny5FddaA9OXFBcV0zWkAHpBWisKQaYoLChlaMaGy1sNsBhQnFOHoLinBqwoLrTmSgvTACvUuvUBvoFdr1KpLSacNJtrRLVwilo0EwoDCnRFBK0uXoaAIoMho5oTVGthq60JxTiQ0JhWbgpu3X1+Wuh61nu+OyGhleeNQI5VKMVFuzkYXe4HAPlLC2l2I4kX0RqYbbgDQTK2gMTnQ6jKMwt43Appf0bFnuA2ZZkOIkyRzLdChV1PeAbOhfgrlQV6lTa2az3AQurAxyGbMGOa+RswuqygHQwPlC2N7BlBFtBX4NXiRrGxLZScitpwzeNhw5edSmDVUmSVVLYdXYSwvr2Mjhs0S8pY3HC3Jhm1FPfSsaNsXaEcXa4OXLdM/ZK3ulQwYC5FjcMpBtcXZfgqybFnw7xpNGkVmTMjZFjYBRchrjusvMX0sfKqDg3kxRWaGKBhGqwGPERFzmVW7ynXLLlkYBD7wA1vYUXZIMSZTBmkuHzk/dSoLqs+p+9VQ4Dsp7TKqhlZR3o2Wdh1qxmBweFft1YRZpC2hNnkbv5Qo9/gzZQQAA1yBURvJDCjKkItlabtNSbM0me3gLl9OQ0qeeZcOscjZZJcqxkouupFhGjMSq6gliSCqgk8xWNqsplbIoQDKuUEHgtrkgkMbEa+HlZMO3Zc/SOagOKcstBda6I5zYiksKMRQmp4AXFINEYUgimAD0JhR5KC9NswDUE04agyCnAFepeWvUBvV6UBSAdaUDUxx21cpV64RWUcJNCYUYUGZwBckADj+vUfMUt9CwCWm8g51yDEGWUIoyqti5OhNySBf4b2pO23yPHGqkPKbnW/Z5bXAHkRw61z53m4aYf0KWQC/GwtchSRqbDW3Uik46JkTObW0sNWY3NuWl+Gg11p3tTQwQLpqZGvzynKl/XMfQU92gBdZLgdkjFSRohy/4jDnYBrD9nxrLqTdEx2rQxDENlyBluWzEhVA453Umx5c9bioQ7xRTYHETC6dmjxyIx92RlKxhW4MGLaHjx00qf2ps4JgVtcGaRRIb2fLZmLFvx5FFz1B61mW3N0rDtYVPItGNbAX7ydSNbjjxI1qnxas6LjpBNKDZXvbh1tfQ2vUpBizGJ4AxkiZBa97hkAdJAL3zqwcZuhWq/IpGh4cKLg9oOjAhjddQQcpFuHeGv6NUyPEzg9vSK/a3YTFWVzcBJwykDtVtYupIZW4kqvMA0/XeeTsGikyElgyOVB79jdyBa0liylhowkNxfU19cUvJNeNyQbHr4+VFw4Vrdxi1+tgdfwik1GtL3d31YFVZQ4fWykXJaYISWI1OQX6AAjpZF/151J7tbpqMNZcqSnKS5B1NmGRuYTvcuFvGnsG7RYuGkCshW/dzghlzAjUHiDUpcWZy28VxhQHq3RbqZ1YiY6GwJQWPya9RU27U17Lkfya30YCqTKaTuFQLUEirI26OJ6RX/D2uvrdQPrUTj9mzRayRso/FxX/ADgkD1p5lGXGxHMKGRRXX9f7UNqeUoLUJqK1CYUxgGobUZqE9PAFavV2vVobtSwK5aukGpldArjV69dobCAKjse2Z8p91AC3K5IuB6K1/wCLyqUNVKKO+LxhN7GdANb2CxIAAOVR+XmOz4rDu3hbIznVmOc+p0HothUBFP220jrpGgUdb3u3/jVu2cgERPh/TpWe7uP/AP0Xufe1t0uW/sKjdzHisnU/iyW2kq9IVGv7zE5af7zvZEitYzOEJ/YWzH06/vGk7Qitj4G/GMt/EcNOliflQ97G1w8mv+MwseNtV0PQkA0ttvRJpJ7UwqtEqP0Go5E6X8uNVyTZJBAJsSDYi1r3s1+Q5fOrRKRl1905eJ922hN+mtVXD4u8r4WfRxdomOgdM1he+lw3dNuBseDA1OW+Wob1iqO3dye2LGAjtVBzJwSQi57h+FjwtbKfC+ueYjANGTnDIQdQylSPO9rV9AQgq+a3eBykDu0y3lw7uUKMVzaWDHjfTL4V0T5NcqW9sSwuDLnTUdRw879Ks+7WAUPcjMRytfXrY1qcW6+GkUpJGrOQA7r9218tjZksacbO3digQCNFBsLtqzHnck0Z/LJj/rcZuubAlOQXB1vfh0048rCnmDQl5ntYN2aIbWDZAxLAdLvbxtXJsHeCQC4kCtZgbEcx5VJTSjIp4XGgt4dPWubDKeKthkZwFKKe9qD/AFNLOWCIysNbAKOp4AedRex2vjJQCSAF1JHVgbD5U5xb9tORqY4CO6P+pK2oHgAOfK/hTY+rWZeycJh3ZczsFLElmOt762W/EAUZFVr5AWBHvPfv/upwy252saFhJBIO2lN47lYlUEiQ3+BRxTjYfFbMdLUeTFNmsO6OdrEjXS7DifAW8zWZfWNnVR3k3aygywIQo1ZADbxaPXTxXpwqpEc6112canw4WN7+PTxNZ9vRgAknaKBkkJ4cFexLLbkDxHqOVX+L5fL6pZ4am4rrigsacMKDJXWkCaE4ozUNxTgC1dpVq9WhvFqUFry12plIy161LrlqADPKqgs7ZVVWZm/Cqgsx+QvVL3Yxn2pZ5yuVnnLgdB7qr5hQLm/EU89p2P7PBFBxmdYv4BeST5qoTyc1D+yd86Trpo7lh0W5P5k/Sp/NPqrg0SE/ctf8P9KyzEzNDOswvb4rdA3HzrSftcaoUJPum4HXj5n0qvrsbDzNleRi1tQjIEF9TrlJt4fSoWqJ/aLGTDpiIwGkjtIo6i3eHyN/MVzFYJMWkMtyig5iCQLXFzr6D5052LgREmSI5kGlyc/1sL+lOMPgrJ2agiPUBTbgePG5tWY4l2DtqL7llUi+U2NiRytwqq7dwAx2GWaI9nPEWKHS8cikxujAcRcMrD15A1dZcKAlmtbLaxJtboST6UxhyAERBDIbs1lyhz8Wo66a0lx8ctnl3FS3Q279rVo5FCYmKySITw5ajna2jcxa9T+IwZUd4ePkeoPOuQSYOaYEwomIX4xZHQ/gMgsxvYd3UWtU0+Hc3KMCDqR4+B609xmXYSobYebvEnUKVtxsSdCKmFkbNoB0JN+Fj0pMSDLZgFYkZtbXsdDf5UTswylhqDcX4+BHzqlwkxmy47mRtgkJnkOa4IHdC2AI01PPmPWnhiOQDQm1r6gDlwqPwkwWYA8SSvHnbQfIVI41rDhyPnXLjr8fVtXelO2LIFkxEgJZ1DWFrK2WMkBgPG5vRsPhy0cMFyO2Uz4h9QQjANKfAkFYx4FulF3YgDQ4lubZ4zbr3gdPWlSOsbYmcgFQwiQE6HslBEYHLNKW8/Gm+OXXRnrfCzjM7EIvujIqgEiNRYZVtwJ0uf4fhNMts7yYTBj/AJiVQecaDPJ0NwugGgGulVSHaE8s8mCRzh0DH7ZiFAMzOTmMcfELYEAt1J51a9h7nYKC00cAL5j97OzSsG5t39FPjYHyoy+Lu8jeeprEy/8AkeJ43fD4PGTLGpYkRhFyqLklieAA+EE+FGXF4fGwN2Lgh8oIPGKUjNESOSlgLEaHXncVc2DZe8VZfAcQdLW4EVhu8sbbG2n/AMvbsJl7RIie4VY2eJv2c1iCOF1I1BvTCS+pqkt2NKpBIIsRcEdCNCPnTdqk9tSo8zSR3yS5JUvyEqK5B6EEsLeFRrCuuIUJqE9FNCanYHXq4a5VA3qu3rhrgNTS2Wa4TSb15Nf1+ulA2zD2q4hpMTFCuvZx38M8xvqB0SNDw+Kk7PxK7PRwEjleQgsL94kgaKFOmulrnxtTbF7QDY2achbMHIJW4tmyxkHrkRB6mqJtLGGWXPfu5yEC+ZAbxb6WqeX2ul5yNWm26U7Ptm7OWQqouxRIlOo8GOnGvYmdDPHh455HLd+UKUCZGYkZnUZixa+l8tZNvPiH7JM7M2ZsxDG4PdFrX5cqnNyd4YlGaczPKylVYEEaaKtuSqBoBzNR/DqbPa0bbu977PEaJGqqTZwWDOpsbHTukG3mPWmOC9ps0siqFCjUs3MLwuT6isn382hI+KZWsuS1srZgcyhs1/EEeVSm6MIiTPIbFrHXla2VTfw19RT/AIvqzbSt9N5J0gDJnMdtSdRc69428OelZ/h988QJPtAlB7MgMbggZr2BF+eU8q1Ld/buGmRRFGzkd1r2AHqeNc2vvZhsNIBJBGZVGhyKX58NL+tTnPc2Leqtt3eEYzDriQ3YTxFQ9jb7RGzBbL1ZDZhx0LcKlt394O6GjlIIsLXvew0uDx86Rtbeldpwy4OLDmSVoy8KkqLSR97MGYgC2uvHlWYLNJBIyENG6kZ42BVgbc1P6PjTTDc/ja+kNibdjn7jWWT8PAG34b/lUt2I5aeA/tXz1s/eljYElWGquNCDWi7E30MyWY2lUXa3xj8QH51uXMft1i0YnZcglSRWDAOGZba2sb5R11p3jJAVNr3ynTW/yPGozBbzrpn+Y/XCphZkkAIYehGvhfiKl+PDPH68NM6ru58gEEtzcieQuPw/Fw5Uzjjz4MFyQyzySr07QFimbqua2lW+TC6EHUEeXz6io7GbGjI7OwVc1wo7t72JtrxuK2fHlNNucvWabpYZxOzQgG8jkvI1x3mJLPzckm9uuta5D7lmy878beZJ41XcDuoIP8GR7DXK1idLaXFr8+NT6La2YMthbqpB43p93fS0fDrob6anny5EGsH9ujH/AIhGvALhYyB+9JID/IK3lrAZhbQcufl0rEfb3EPtuHNuOGYH+GbT+Y/Oq60xFbGlLQR31sCo8gxP5s1OWoez4ssUa/sC/mdT9TRGpk77CehNRDQnp4OEV6vXr1aG6ivAV6uAVmkSyaj9vYvs8PI4NjlKL+8/cX5Zi38Jp9VO9ou1FjEEbMFBZ5SNSTlGRQFGrE5pLeIFZeRuM3YoW2dlzS5Yo2eXM2WOJVVSzWuA7j3gBzNgANar+1xhsIvYq/2jFZlzzI33GGIbVIhb79tCC7WUDRRerrtvGPZsPBdZChXEyg6xIQCYEYcGIILke6O6Nc1sx2nhwL2FgBYflSYy2bWt0Jt0mSJH4kMQf10qNwM5TS9jcFfA89eVWHZWGLw9o6ARj3F4hyNCzeHhzNR+F2ccROkSLYs1teAubC9vGt5psqQx0UOJyYi5V0CJNGe8JGVbKwb4RYAEeApeLmYgKP0Txrs2y/s/3bOHa5u68DoCuU9MpB/ips3M8tK2+mWrXuFt5sPKEERmzEDICALc8xOnrWn7Zx+EMIGOgh7MkBQwV1Rj+3wVtPhN9KwfBYsxurixykEA8DrzHMVqOzfaeCgXEwRFSAMqLmGnMo2gpP2y9NdrbOwawSz7InmixKWeNVkY59QHjXMSSCrHTkRVH2pvlNP93tGFZygskhTsMVF+7KoC24mzKQedX7be9OzzH2sEKx4i6i6xqhZSfvASPDWoaTbEeMRUOD7Y6985VBY9W1Og09ay5WXqmM2zmHHrezXHQ/3HWpfCbQaMqyEgr7pB/V6ndq+zhWu2GYxniIXPaW6DMBeqbtHZWKwTWmjIHXih8m5Vssvpli+xbzFhmAs3xry8xU9szeQ2BVuHK/8ASsqwuLD2sbHpTqOd1NwbVnjjfbG27P321s+mlqteF2skijUfQi9fPuE2zwzD+KpXAbwZD75Hjes8LPQbumJU8eJ01Oho6N4W/qOtZ7sjbRa1mzAeIN9Ks+F2pYa31sD69KXzu9WBKrmvqBlPG30NZN7S8J2+0Vz6xwQIttO+7Mz28gMl61IbXQjUgevWso21jO1nlk/E7W/dvZR8hVZYW1HvQXNEahua0oRoT0RjQmpsQRXq9XqYNyBruakivAUJiXrNN+4j/wAQExNykMSRLyDksc/Tu3Zh45T8NaTf+mvTWsm2ttL7TizJ8NyUHRFukf019aXK6h8PZ3JgSIlhXuqyu8rX1Y3va/Ej3b+nGqrtTdctCkgOrsulrBULEX+Q+tXTbqlEOUXbs4ktw/xGRb38tbUna0YUiJfht6BFCr/qzH+EVDHPXFfHoH/BkOBtawzIqj8KqLDy4VA4XZYwmOj1uc0TX6XcVfpcP/yqrz1v/lNUreeS+IJHERx287XH1pfjytb+1W27iVMjAX7jFBckkBCUCknU5QLa8hUYs1xxp1vNhrYvEAcO2dx5SWlH0cVCYmcKbLx5np/vVWaSGRmIVQSxNhawuT4k2FP9g7uz4qZ0RTeMlW52Kta1+Zvfh0qAw89xqfOtg9kk8YUj48ocHiSSTfTwpc8vGbGpWUx7RCm0i21OoHQ290+VTMG2cwASUeWbKfletB2juPgceZWwsv2edXkEkZBeNnVirlo/eFzzXTwNUrFezDGK5Roh4Orho28Vbj6EA+FbvG9PNwlcXLpaXJ5MQb+B4XpDTMbgu0l9GDEm58jx86er7NtoKt4miY/9sTZXPkrgKfnUPPgsXDJ2UsDLJwCspjJ8QfdI8RcVs1+mWonH7OKktHpqfKhRbUI0df15VY5tnYkKC+ExAXqIzIvjqoNvWoKcxvoCL/Uelbph1BilcaEeI4H5UQqLi2tQb4Xmp/pS0kcfFfz4/Ot8axZcDjpImBjYrbly+VW7Zu/re7MAeAzDw51QcEzPoLH6W/vT7DYRnfIAMw0IPoePlY0tmw0fHYyOSPMjkm9st+fE+lQ7mh4aDKoBNyBqRoPQdKXWzHRKQaG1LJoLGtYQ5oRNLc0M08BN69XK9WhuN66DQQa8GoS2abyYsxYSd194RFVPRntGp+b39Ky/DQgPYclUHz4/1q/b9S2wbDrLAPk2Y/yVQtnG/HmSSevIflSfJ6VwvF3eMShJNDYxk3POMaA+oB9Kr7SZ2lktf7zLx+FBY+WtzUysojw1zpoSfLyphuvHdFDfGCTfj3iWv561yS8UTpe8MduGnrmFh+dZ/vCfvmPhH/L/AL1oHZdmoUke+lvDvcr8aoW22Bmfn94w6Xyi3/jT/DNdClb34i2IYjVmjhPlaFFv/pqqk1Zt7ID9qQ/ihiI/ylT/ACmq+MM2oAuQL+nUVdpMMmU+HOtf9kwBIbn+YIIt+VZCkRYXGtuItyrVfZPiVUKGsL2+fCk+TfjdBHb0SGDaWKyOyMJ2a46PaQajl3+fj0q8bve0FcgWdwToDmHPqCbWrOfaMb7SxOt+9GV/d7GOxHXiagsJgZXPcYDlZnCjyudKS4ytlfSOG2nh5ALMBcaXsy+ltae9jFIpRwkkfIMM4HUAMOFfN2LwWNwtjLFKgIur5boR1WRLqfnRcBvriI7WmceTg/Rqy/FZ6ptxus+6gHewWJlwrDguZpIj/Axuo/dPpVd2z9sQWx+BgxsYtaXs1lHowXOh/eUcdKquzvajOOLRsOeZCpP8Sm30qz4P2pA+/DfxSUH6MBR9pOj6mGG2TsvEajANE3LK88Xnre30o6ezDBze6cZhydAS8cqE+q3PzFP4N8cIxLFJo7m5OUH1upo2J36gQWjM0niy2/Ol8s51uorcvsvnhbNDLHOFN8pvBIBqRa5Kk/xLUftDBSxNnEbqy91lK3IF9bkX0sBrUrjd+XJJQFb/AIrHhUGd6JAwYN3r6c9fD61fHLKzdieUiVSB8gkKMAefEddD0oBNPsJtCWdR2jNcWKgAaeQHO1iR0POubUwZjCswylywZRwDCxJHQEEaVsv94TSNc0JjSmahOaeTpSWobmlE0NqYOV6k16gNqJruY0jSvZqEVT9pOMtFFH+N3f0jXL+ct6q8KkEKONlUeBNtfSpH2iTZsTHEPhjjHkZGLH6ZTXdiYbtJs3wqdPE1P5bqLYpHeme2HCD8IXxtwv4U5igaFYZlvZQqyLf3ltqfOoreIlpI49dZB8hr/Srrs6MNHlI5W9LVyZck0oRtOBSuYjMA0RFhxBdeA/WlZvtJO+3772+dabhx3GXXulVF+gYEVm+LU2HmT9OnT+9Uwt1tnuqnvWcr4OU8o2U/upiHP8slqr8j9mwtp2cjJ/DewvVk33i+7w1uJGJ+WZD+ZNV3FwXedRrr2g8tG/I1YxcidlKJE4Gzjp+0p8+HrVx3VgHbfdXCZlZV42DAEgeAJNVnBJ22HI4vHZ1H7PMVZfZvKBImZiO9cdNBcX6aVmXpiK9qsJG0JDyyQW8Pu1A/rVXw2PZOOv0P+9aH7TCg2gLjOjYaHMOozSAlfEC3yqkbX2QYWWxzxuM0Uo4OvQ9COBFbJ9WTJN7F3wxEIKwzuiki6GxU/wAJFr1Px7/zNbtkhk6/dqCfMc6zVoqLFO687jof78aU/Gljbeznv2uz8OCfiVCnn7lPcFgdiS/9JoyeOWeVfl3yPpWYxY8fECvlqP707jxF+BU+HP5VnRxq8fs82fJrDisUnQZ45B/qS/1prifZQ4/wsbm6B4hfyusmvyrOUxZHJgPMj8qcJtBxwdx/G3963ysZpeV9mE44yg9bRlQPMmT8qltm+zuCOzzTBrEEZbKARzze8efMcedZpHtaQMDncHkcxBp2zTFzq5DDMGOoNuQJ53PCn8r+meLWxLg8IvvxxjjYMrM3yuSb/OqvtbHjFo866LEVCg8WVmCsW6G7A+QtWeYRT3me5ka4CH3sx4n0q8w4X7NgAjn7yVlGXS9lYMxI4gac6WyztreWIlzQmNKY0NjVdJSksaGzV1qQ1aHL16k5q7QGz5q8Dy9KadrS0xAvwOne+X/o00ibNd4sUJNoO3w9uVHlGgT/AMSasuw1ygDjc6eXWs/w7mSdCeLFmPmwuf5jV92XJrI34BkArn+daezKRu0xsY6Enz0t/WtB2bHlHHWsz2RJmxt/AfUkmtISW3Xry6VO49hrRMTKbEWA4XrMsa9lTUe7xq+4yU94nmDb5G9ZxtBvd4aD/en1wuPtDb4Nc4ZRyhdz/wDZKQP/AM6r8bZJ0c+6RHmHUHuH6LUtvRLfE5fwQ4eMeXZLIfrI1Q+0OCW42kW/7riQfzkVv6PPZ/seY4LGlTqqOyNw70bgi9vFWBqabAdhjmjXVLpLGRzSQFkIPqR6VBb1Dv4bEDTtoELD9qM5CfXKKldkYwySxs2pWJI/RGYD86KKum927gxSZotcXFGGEf8A3orm6r+2pDH1t0NULZWNjUGKZc8D+8ODxHW0kZ5NfQ/xVeN69oNFPh5ou66K2vIi4Nj8zUbvtsyOSJNpQDsxM6pPHy7V9O0QDSxscy6ciNSaMPRfFB7S3MdAGjYSxMM0Uq8GHiBwbrUNLsOQHhVh3Q3lbDMI5F7TDyMAY+cbMcueLkOhHBgTzq/7X2SsUnIqwzDTUeFGU1Nif9Y3/wAFkPBCfC1Dl2LIvvRsPNSPyrYooVT4QRpoennU5HClgct1bgDqQfPpUfORSYsAEEqcCwA66j60tMSR7yg+Vx+dbsmCgEhvECStxoCAeB0PmKru+W68TylkATOMy2HA6A3HCqwjNsPtNV1svLR0DWNWHB79OgAy4ZrAgZk4A6G2oqGxuwyjkEg20/vyqGmwl+n60o8dm8l5/wDkCeS0SfZxfQKsa5r24hnY5T46UntZHJeVszm19b2HIX51D7o7tgo+JYjLEL2HvE2JFuQAtxvepWY2a3z+Vx+dUxxhcrzjpakMaGzUh2qmkymehu1JaShE0aBd69Q81eo0H//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10" descr="data:image/jpeg;base64,/9j/4AAQSkZJRgABAQAAAQABAAD/2wCEAAkGBxQTEhUTEhQUFBUXFBQVFBQYFRgWGBQYFxUXFhUYFRQaHSgiGBolGxUVITEhJSkrLi4uFx8zODMsNygtLisBCgoKDg0OGhAQGzIcICQsLDgsLCssLCwsLDcsLCw4LCwsLDcsLCwsLCwsLCwsLCwsLCwsLCwsLCwsLCw3LDcsLP/AABEIAN4A4wMBIgACEQEDEQH/xAAcAAABBQEBAQAAAAAAAAAAAAADAgQFBgcBAAj/xABDEAACAQIDBQUFBQYEBgMBAAABAgMAEQQSIQUGMUFREyJhcYEHMkKRoRQjUrHwYnKCssHRM5Ki4RUkQ1PC8ReDsyX/xAAYAQADAQEAAAAAAAAAAAAAAAAAAgMBBP/EACIRAQEAAwACAgMBAQEAAAAAAAABAhEhEjEDIhNBUXFhQv/aAAwDAQACEQMRAD8As8kdN3jqSeOgyR1KOdGvHQXiqQkjoDJTzKwGJjoLR0/ZKE6U3kDFo6GY6eOlIKVvl/QaFKGY6dslDZKNg3MdJKUcihsKNt0RlpOUfrWjRSCzEANYcWbKo+osbczy1tT7Zm1Et92sktit2QBIr3NryORdNV1XNyPOlyy0pMLUSyf+qHbl+vlVuwm1e1mbDSRqsoOQo85kJFg6FcigMCCPdLFba240+xODD3Dwo1lB0k+8sb8FKCzXBFu0HrSflkP+FQzHQ2Sp/HbGFs0JkbiTDJG0U6qNC3ZMoLKDxK3HjUKRwtVJnv0nZo1K0gpTpk40IinnopsFpBWnBWklabdBvahkU4IpJWjdBsy0N1pw1DkFaY1cUFhTmUUEihlN8leolerN1jd2SgtHT1koTJXMUyeOgSR1IMlCkSgIxo6EyVIvHQJIaAj2joRSnzx0hoqOAxdetDZafmChSQ0St0Y5Kr21dqKNeWuQD3n4jQeh+Y61O7Wn7OMtwuQo0PE66+VqqWHhJHbuxBV4o0HAoHDCNwQRZsyKTyyzDxppVcMaUS5CPNZlDxjs+McQJIBbiJdUkS7DRl7vWpzdTEtIvZqxzZozJIbnKEOa3HvFi50uAMo6VEyYMTQsFYoI3OgNv+3JGCvBhbILcrCrTujho4kGZkVerGwJPEnqb1PObi04e7zbHSR451BMiOnB1RmjU3td+6WXUi/PoCbzcELskRSVTiIhqze5KC2Zo5LEkC/BtSpF9dQZvZro4AsjqdLqVcA9WBBsOFPcOqK1hbXXgoFr9QBcXqPhMtdEy1vSqbdxPZOvbxlY2UOjg2aKRe66rInCQKbhhbMBbUZga7t2Ne1YWOcalsoVcRG1suJQDug5jkkC6BspsM2mpY3CxzI8bgOrKVcczcWuDxDAXsazWLB5UbCWJlgkeXtDc9r3fvbACwzQLbKLDOA1r608x/F/gv2QOWhslHK+N/HjekMtdG3ObZaQy0crSMtNsAEUNlo5pDCmBuy0J6cNQmFaDVxQnFOJBQnrdgDLXqVavUbD6AZKGyU5IpJWoJmbJQmSnjJQ2SsoMXShslPStDZaygxaOkGOnbJQitLaDQigyU8dfKgMKzbdqdvy2kSk2DNJfxFlzf2quyPJMwgjXMztGVUWFuxVmA8rR2qc9oWjQm1/u5QNNB3gSfOxX5GmO7crSoViKI6yLIslryR5ykbCMD3iSylb6Am+lUnpXG8MJZbXCZyub712UqDIB7qhgMvkdevCg4zFFzqeAuFvwA4nlap4yq79lLmsLAKXzMo4DO40LsNSRw4Vf8Hu7C6ocMTBoMwTQPbm1jfN40bbbpjmA2nJE943ZT1QlSfMitb3oxRXZcWJUsG+77ykrkEim4Y81vprzsb1Fbe3dw2GJna5ka4BY3GYmxZU5m1zrc8bVe9wlBwCC4IDNYeGa9qSyWmxvGebuYyXChcUXfs2KqykkAhtAQ3AkC5sQpIvlJIsZWJ5JsXiWVsojnQYcHu52dbOgW3euuU3vper9Ju7CS3aLHJG4IZWhjN7/ie1z+fjVU2hsWY4uSWGRAgIWw0eNcsecIf2+9cjUBQNBe88vLx+x5ZtVcSvea34m9O8abutPcclpHA4CSQA3J0DG2p8LU1K1fH1HPb0B1oTinDCguKeCAmhstHahEVsAJFCanLigNTA3cUB6dSigSCtBvavUWvUB9Amk2pYr1TTCy0MrTi1JK0oNSlBdaeMlCYVlnAZsp9KHIlPHWgSLU62GjLQXWnbrQWWkFU7f7D5oYm6S2/zIdP9N/S3OqFsh2iZveUgEo4NrEA5T0IJtcHl4gVqm9GCMuGkAFyoEigC5YpqRbmSL+ZtWYoM/dXjqL+FrgsRy8fGqz0rj6WTFwrO4lw4PeTMwuT3w7Z7adRqPKrNu3tWSBAG7zMbKoFzcA6KvM6E+hNREbpBmVY3yxKDmUBRFEz3aSRjqwJKEEHXPoQAbTAxaFmaSIxxCMo7rIrkJKlszFVCxaOp7t1X4mFwRlysNraP30SV0MrG8yWdYwwyqhzq9mOkjiwBtwzWHUwfs+2ninmjghkePtHUst7rlv3yNL6KG6a033n2hKW7OxJUlZWVisUhy5Vk19xmQrdb3vobkUbdnAYwOsuH7HtIgSqiePOQw91UOj36Gj/z00bpiWZUKlr8SjczlF7EDn5VRt6cdJDiURL/AH0Sv4Xs6k28Mo+dOtx97vtbZJUJcAPzsCBlNr+6SCQQedvGw97cXHLJE0ZDARsL21AZjpfpZfpUMe37Ny5FddaA9OXFBcV0zWkAHpBWisKQaYoLChlaMaGy1sNsBhQnFOHoLinBqwoLrTmSgvTACvUuvUBvoFdr1KpLSacNJtrRLVwilo0EwoDCnRFBK0uXoaAIoMho5oTVGthq60JxTiQ0JhWbgpu3X1+Wuh61nu+OyGhleeNQI5VKMVFuzkYXe4HAPlLC2l2I4kX0RqYbbgDQTK2gMTnQ6jKMwt43Appf0bFnuA2ZZkOIkyRzLdChV1PeAbOhfgrlQV6lTa2az3AQurAxyGbMGOa+RswuqygHQwPlC2N7BlBFtBX4NXiRrGxLZScitpwzeNhw5edSmDVUmSVVLYdXYSwvr2Mjhs0S8pY3HC3Jhm1FPfSsaNsXaEcXa4OXLdM/ZK3ulQwYC5FjcMpBtcXZfgqybFnw7xpNGkVmTMjZFjYBRchrjusvMX0sfKqDg3kxRWaGKBhGqwGPERFzmVW7ynXLLlkYBD7wA1vYUXZIMSZTBmkuHzk/dSoLqs+p+9VQ4Dsp7TKqhlZR3o2Wdh1qxmBweFft1YRZpC2hNnkbv5Qo9/gzZQQAA1yBURvJDCjKkItlabtNSbM0me3gLl9OQ0qeeZcOscjZZJcqxkouupFhGjMSq6gliSCqgk8xWNqsplbIoQDKuUEHgtrkgkMbEa+HlZMO3Zc/SOagOKcstBda6I5zYiksKMRQmp4AXFINEYUgimAD0JhR5KC9NswDUE04agyCnAFepeWvUBvV6UBSAdaUDUxx21cpV64RWUcJNCYUYUGZwBckADj+vUfMUt9CwCWm8g51yDEGWUIoyqti5OhNySBf4b2pO23yPHGqkPKbnW/Z5bXAHkRw61z53m4aYf0KWQC/GwtchSRqbDW3Uik46JkTObW0sNWY3NuWl+Gg11p3tTQwQLpqZGvzynKl/XMfQU92gBdZLgdkjFSRohy/4jDnYBrD9nxrLqTdEx2rQxDENlyBluWzEhVA453Umx5c9bioQ7xRTYHETC6dmjxyIx92RlKxhW4MGLaHjx00qf2ps4JgVtcGaRRIb2fLZmLFvx5FFz1B61mW3N0rDtYVPItGNbAX7ydSNbjjxI1qnxas6LjpBNKDZXvbh1tfQ2vUpBizGJ4AxkiZBa97hkAdJAL3zqwcZuhWq/IpGh4cKLg9oOjAhjddQQcpFuHeGv6NUyPEzg9vSK/a3YTFWVzcBJwykDtVtYupIZW4kqvMA0/XeeTsGikyElgyOVB79jdyBa0liylhowkNxfU19cUvJNeNyQbHr4+VFw4Vrdxi1+tgdfwik1GtL3d31YFVZQ4fWykXJaYISWI1OQX6AAjpZF/151J7tbpqMNZcqSnKS5B1NmGRuYTvcuFvGnsG7RYuGkCshW/dzghlzAjUHiDUpcWZy28VxhQHq3RbqZ1YiY6GwJQWPya9RU27U17Lkfya30YCqTKaTuFQLUEirI26OJ6RX/D2uvrdQPrUTj9mzRayRso/FxX/ADgkD1p5lGXGxHMKGRRXX9f7UNqeUoLUJqK1CYUxgGobUZqE9PAFavV2vVobtSwK5aukGpldArjV69dobCAKjse2Z8p91AC3K5IuB6K1/wCLyqUNVKKO+LxhN7GdANb2CxIAAOVR+XmOz4rDu3hbIznVmOc+p0HothUBFP220jrpGgUdb3u3/jVu2cgERPh/TpWe7uP/AP0Xufe1t0uW/sKjdzHisnU/iyW2kq9IVGv7zE5af7zvZEitYzOEJ/YWzH06/vGk7Qitj4G/GMt/EcNOliflQ97G1w8mv+MwseNtV0PQkA0ttvRJpJ7UwqtEqP0Go5E6X8uNVyTZJBAJsSDYi1r3s1+Q5fOrRKRl1905eJ922hN+mtVXD4u8r4WfRxdomOgdM1he+lw3dNuBseDA1OW+Wob1iqO3dye2LGAjtVBzJwSQi57h+FjwtbKfC+ueYjANGTnDIQdQylSPO9rV9AQgq+a3eBykDu0y3lw7uUKMVzaWDHjfTL4V0T5NcqW9sSwuDLnTUdRw879Ks+7WAUPcjMRytfXrY1qcW6+GkUpJGrOQA7r9218tjZksacbO3digQCNFBsLtqzHnck0Z/LJj/rcZuubAlOQXB1vfh0048rCnmDQl5ntYN2aIbWDZAxLAdLvbxtXJsHeCQC4kCtZgbEcx5VJTSjIp4XGgt4dPWubDKeKthkZwFKKe9qD/AFNLOWCIysNbAKOp4AedRex2vjJQCSAF1JHVgbD5U5xb9tORqY4CO6P+pK2oHgAOfK/hTY+rWZeycJh3ZczsFLElmOt762W/EAUZFVr5AWBHvPfv/upwy252saFhJBIO2lN47lYlUEiQ3+BRxTjYfFbMdLUeTFNmsO6OdrEjXS7DifAW8zWZfWNnVR3k3aygywIQo1ZADbxaPXTxXpwqpEc6112canw4WN7+PTxNZ9vRgAknaKBkkJ4cFexLLbkDxHqOVX+L5fL6pZ4am4rrigsacMKDJXWkCaE4ozUNxTgC1dpVq9WhvFqUFry12plIy161LrlqADPKqgs7ZVVWZm/Cqgsx+QvVL3Yxn2pZ5yuVnnLgdB7qr5hQLm/EU89p2P7PBFBxmdYv4BeST5qoTyc1D+yd86Trpo7lh0W5P5k/Sp/NPqrg0SE/ctf8P9KyzEzNDOswvb4rdA3HzrSftcaoUJPum4HXj5n0qvrsbDzNleRi1tQjIEF9TrlJt4fSoWqJ/aLGTDpiIwGkjtIo6i3eHyN/MVzFYJMWkMtyig5iCQLXFzr6D5052LgREmSI5kGlyc/1sL+lOMPgrJ2agiPUBTbgePG5tWY4l2DtqL7llUi+U2NiRytwqq7dwAx2GWaI9nPEWKHS8cikxujAcRcMrD15A1dZcKAlmtbLaxJtboST6UxhyAERBDIbs1lyhz8Wo66a0lx8ctnl3FS3Q279rVo5FCYmKySITw5ajna2jcxa9T+IwZUd4ePkeoPOuQSYOaYEwomIX4xZHQ/gMgsxvYd3UWtU0+Hc3KMCDqR4+B609xmXYSobYebvEnUKVtxsSdCKmFkbNoB0JN+Fj0pMSDLZgFYkZtbXsdDf5UTswylhqDcX4+BHzqlwkxmy47mRtgkJnkOa4IHdC2AI01PPmPWnhiOQDQm1r6gDlwqPwkwWYA8SSvHnbQfIVI41rDhyPnXLjr8fVtXelO2LIFkxEgJZ1DWFrK2WMkBgPG5vRsPhy0cMFyO2Uz4h9QQjANKfAkFYx4FulF3YgDQ4lubZ4zbr3gdPWlSOsbYmcgFQwiQE6HslBEYHLNKW8/Gm+OXXRnrfCzjM7EIvujIqgEiNRYZVtwJ0uf4fhNMts7yYTBj/AJiVQecaDPJ0NwugGgGulVSHaE8s8mCRzh0DH7ZiFAMzOTmMcfELYEAt1J51a9h7nYKC00cAL5j97OzSsG5t39FPjYHyoy+Lu8jeeprEy/8AkeJ43fD4PGTLGpYkRhFyqLklieAA+EE+FGXF4fGwN2Lgh8oIPGKUjNESOSlgLEaHXncVc2DZe8VZfAcQdLW4EVhu8sbbG2n/AMvbsJl7RIie4VY2eJv2c1iCOF1I1BvTCS+pqkt2NKpBIIsRcEdCNCPnTdqk9tSo8zSR3yS5JUvyEqK5B6EEsLeFRrCuuIUJqE9FNCanYHXq4a5VA3qu3rhrgNTS2Wa4TSb15Nf1+ulA2zD2q4hpMTFCuvZx38M8xvqB0SNDw+Kk7PxK7PRwEjleQgsL94kgaKFOmulrnxtTbF7QDY2achbMHIJW4tmyxkHrkRB6mqJtLGGWXPfu5yEC+ZAbxb6WqeX2ul5yNWm26U7Ptm7OWQqouxRIlOo8GOnGvYmdDPHh455HLd+UKUCZGYkZnUZixa+l8tZNvPiH7JM7M2ZsxDG4PdFrX5cqnNyd4YlGaczPKylVYEEaaKtuSqBoBzNR/DqbPa0bbu977PEaJGqqTZwWDOpsbHTukG3mPWmOC9ps0siqFCjUs3MLwuT6isn382hI+KZWsuS1srZgcyhs1/EEeVSm6MIiTPIbFrHXla2VTfw19RT/AIvqzbSt9N5J0gDJnMdtSdRc69428OelZ/h988QJPtAlB7MgMbggZr2BF+eU8q1Ld/buGmRRFGzkd1r2AHqeNc2vvZhsNIBJBGZVGhyKX58NL+tTnPc2Leqtt3eEYzDriQ3YTxFQ9jb7RGzBbL1ZDZhx0LcKlt394O6GjlIIsLXvew0uDx86Rtbeldpwy4OLDmSVoy8KkqLSR97MGYgC2uvHlWYLNJBIyENG6kZ42BVgbc1P6PjTTDc/ja+kNibdjn7jWWT8PAG34b/lUt2I5aeA/tXz1s/eljYElWGquNCDWi7E30MyWY2lUXa3xj8QH51uXMft1i0YnZcglSRWDAOGZba2sb5R11p3jJAVNr3ynTW/yPGozBbzrpn+Y/XCphZkkAIYehGvhfiKl+PDPH68NM6ru58gEEtzcieQuPw/Fw5Uzjjz4MFyQyzySr07QFimbqua2lW+TC6EHUEeXz6io7GbGjI7OwVc1wo7t72JtrxuK2fHlNNucvWabpYZxOzQgG8jkvI1x3mJLPzckm9uuta5D7lmy878beZJ41XcDuoIP8GR7DXK1idLaXFr8+NT6La2YMthbqpB43p93fS0fDrob6anny5EGsH9ujH/AIhGvALhYyB+9JID/IK3lrAZhbQcufl0rEfb3EPtuHNuOGYH+GbT+Y/Oq60xFbGlLQR31sCo8gxP5s1OWoez4ssUa/sC/mdT9TRGpk77CehNRDQnp4OEV6vXr1aG6ivAV6uAVmkSyaj9vYvs8PI4NjlKL+8/cX5Zi38Jp9VO9ou1FjEEbMFBZ5SNSTlGRQFGrE5pLeIFZeRuM3YoW2dlzS5Yo2eXM2WOJVVSzWuA7j3gBzNgANar+1xhsIvYq/2jFZlzzI33GGIbVIhb79tCC7WUDRRerrtvGPZsPBdZChXEyg6xIQCYEYcGIILke6O6Nc1sx2nhwL2FgBYflSYy2bWt0Jt0mSJH4kMQf10qNwM5TS9jcFfA89eVWHZWGLw9o6ARj3F4hyNCzeHhzNR+F2ccROkSLYs1teAubC9vGt5psqQx0UOJyYi5V0CJNGe8JGVbKwb4RYAEeApeLmYgKP0Txrs2y/s/3bOHa5u68DoCuU9MpB/ips3M8tK2+mWrXuFt5sPKEERmzEDICALc8xOnrWn7Zx+EMIGOgh7MkBQwV1Rj+3wVtPhN9KwfBYsxurixykEA8DrzHMVqOzfaeCgXEwRFSAMqLmGnMo2gpP2y9NdrbOwawSz7InmixKWeNVkY59QHjXMSSCrHTkRVH2pvlNP93tGFZygskhTsMVF+7KoC24mzKQedX7be9OzzH2sEKx4i6i6xqhZSfvASPDWoaTbEeMRUOD7Y6985VBY9W1Og09ay5WXqmM2zmHHrezXHQ/3HWpfCbQaMqyEgr7pB/V6ndq+zhWu2GYxniIXPaW6DMBeqbtHZWKwTWmjIHXih8m5Vssvpli+xbzFhmAs3xry8xU9szeQ2BVuHK/8ASsqwuLD2sbHpTqOd1NwbVnjjfbG27P321s+mlqteF2skijUfQi9fPuE2zwzD+KpXAbwZD75Hjes8LPQbumJU8eJ01Oho6N4W/qOtZ7sjbRa1mzAeIN9Ks+F2pYa31sD69KXzu9WBKrmvqBlPG30NZN7S8J2+0Vz6xwQIttO+7Mz28gMl61IbXQjUgevWso21jO1nlk/E7W/dvZR8hVZYW1HvQXNEahua0oRoT0RjQmpsQRXq9XqYNyBruakivAUJiXrNN+4j/wAQExNykMSRLyDksc/Tu3Zh45T8NaTf+mvTWsm2ttL7TizJ8NyUHRFukf019aXK6h8PZ3JgSIlhXuqyu8rX1Y3va/Ej3b+nGqrtTdctCkgOrsulrBULEX+Q+tXTbqlEOUXbs4ktw/xGRb38tbUna0YUiJfht6BFCr/qzH+EVDHPXFfHoH/BkOBtawzIqj8KqLDy4VA4XZYwmOj1uc0TX6XcVfpcP/yqrz1v/lNUreeS+IJHERx287XH1pfjytb+1W27iVMjAX7jFBckkBCUCknU5QLa8hUYs1xxp1vNhrYvEAcO2dx5SWlH0cVCYmcKbLx5np/vVWaSGRmIVQSxNhawuT4k2FP9g7uz4qZ0RTeMlW52Kta1+Zvfh0qAw89xqfOtg9kk8YUj48ocHiSSTfTwpc8vGbGpWUx7RCm0i21OoHQ290+VTMG2cwASUeWbKfletB2juPgceZWwsv2edXkEkZBeNnVirlo/eFzzXTwNUrFezDGK5Roh4Orho28Vbj6EA+FbvG9PNwlcXLpaXJ5MQb+B4XpDTMbgu0l9GDEm58jx86er7NtoKt4miY/9sTZXPkrgKfnUPPgsXDJ2UsDLJwCspjJ8QfdI8RcVs1+mWonH7OKktHpqfKhRbUI0df15VY5tnYkKC+ExAXqIzIvjqoNvWoKcxvoCL/Uelbph1BilcaEeI4H5UQqLi2tQb4Xmp/pS0kcfFfz4/Ot8axZcDjpImBjYrbly+VW7Zu/re7MAeAzDw51QcEzPoLH6W/vT7DYRnfIAMw0IPoePlY0tmw0fHYyOSPMjkm9st+fE+lQ7mh4aDKoBNyBqRoPQdKXWzHRKQaG1LJoLGtYQ5oRNLc0M08BN69XK9WhuN66DQQa8GoS2abyYsxYSd194RFVPRntGp+b39Ky/DQgPYclUHz4/1q/b9S2wbDrLAPk2Y/yVQtnG/HmSSevIflSfJ6VwvF3eMShJNDYxk3POMaA+oB9Kr7SZ2lktf7zLx+FBY+WtzUysojw1zpoSfLyphuvHdFDfGCTfj3iWv561yS8UTpe8MduGnrmFh+dZ/vCfvmPhH/L/AL1oHZdmoUke+lvDvcr8aoW22Bmfn94w6Xyi3/jT/DNdClb34i2IYjVmjhPlaFFv/pqqk1Zt7ID9qQ/ihiI/ylT/ACmq+MM2oAuQL+nUVdpMMmU+HOtf9kwBIbn+YIIt+VZCkRYXGtuItyrVfZPiVUKGsL2+fCk+TfjdBHb0SGDaWKyOyMJ2a46PaQajl3+fj0q8bve0FcgWdwToDmHPqCbWrOfaMb7SxOt+9GV/d7GOxHXiagsJgZXPcYDlZnCjyudKS4ytlfSOG2nh5ALMBcaXsy+ltae9jFIpRwkkfIMM4HUAMOFfN2LwWNwtjLFKgIur5boR1WRLqfnRcBvriI7WmceTg/Rqy/FZ6ptxus+6gHewWJlwrDguZpIj/Axuo/dPpVd2z9sQWx+BgxsYtaXs1lHowXOh/eUcdKquzvajOOLRsOeZCpP8Sm30qz4P2pA+/DfxSUH6MBR9pOj6mGG2TsvEajANE3LK88Xnre30o6ezDBze6cZhydAS8cqE+q3PzFP4N8cIxLFJo7m5OUH1upo2J36gQWjM0niy2/Ol8s51uorcvsvnhbNDLHOFN8pvBIBqRa5Kk/xLUftDBSxNnEbqy91lK3IF9bkX0sBrUrjd+XJJQFb/AIrHhUGd6JAwYN3r6c9fD61fHLKzdieUiVSB8gkKMAefEddD0oBNPsJtCWdR2jNcWKgAaeQHO1iR0POubUwZjCswylywZRwDCxJHQEEaVsv94TSNc0JjSmahOaeTpSWobmlE0NqYOV6k16gNqJruY0jSvZqEVT9pOMtFFH+N3f0jXL+ct6q8KkEKONlUeBNtfSpH2iTZsTHEPhjjHkZGLH6ZTXdiYbtJs3wqdPE1P5bqLYpHeme2HCD8IXxtwv4U5igaFYZlvZQqyLf3ltqfOoreIlpI49dZB8hr/Srrs6MNHlI5W9LVyZck0oRtOBSuYjMA0RFhxBdeA/WlZvtJO+3772+dabhx3GXXulVF+gYEVm+LU2HmT9OnT+9Uwt1tnuqnvWcr4OU8o2U/upiHP8slqr8j9mwtp2cjJ/DewvVk33i+7w1uJGJ+WZD+ZNV3FwXedRrr2g8tG/I1YxcidlKJE4Gzjp+0p8+HrVx3VgHbfdXCZlZV42DAEgeAJNVnBJ22HI4vHZ1H7PMVZfZvKBImZiO9cdNBcX6aVmXpiK9qsJG0JDyyQW8Pu1A/rVXw2PZOOv0P+9aH7TCg2gLjOjYaHMOozSAlfEC3yqkbX2QYWWxzxuM0Uo4OvQ9COBFbJ9WTJN7F3wxEIKwzuiki6GxU/wAJFr1Px7/zNbtkhk6/dqCfMc6zVoqLFO687jof78aU/Gljbeznv2uz8OCfiVCnn7lPcFgdiS/9JoyeOWeVfl3yPpWYxY8fECvlqP707jxF+BU+HP5VnRxq8fs82fJrDisUnQZ45B/qS/1prifZQ4/wsbm6B4hfyusmvyrOUxZHJgPMj8qcJtBxwdx/G3963ysZpeV9mE44yg9bRlQPMmT8qltm+zuCOzzTBrEEZbKARzze8efMcedZpHtaQMDncHkcxBp2zTFzq5DDMGOoNuQJ53PCn8r+meLWxLg8IvvxxjjYMrM3yuSb/OqvtbHjFo866LEVCg8WVmCsW6G7A+QtWeYRT3me5ka4CH3sx4n0q8w4X7NgAjn7yVlGXS9lYMxI4gac6WyztreWIlzQmNKY0NjVdJSksaGzV1qQ1aHL16k5q7QGz5q8Dy9KadrS0xAvwOne+X/o00ibNd4sUJNoO3w9uVHlGgT/AMSasuw1ygDjc6eXWs/w7mSdCeLFmPmwuf5jV92XJrI34BkArn+daezKRu0xsY6Enz0t/WtB2bHlHHWsz2RJmxt/AfUkmtISW3Xry6VO49hrRMTKbEWA4XrMsa9lTUe7xq+4yU94nmDb5G9ZxtBvd4aD/en1wuPtDb4Nc4ZRyhdz/wDZKQP/AM6r8bZJ0c+6RHmHUHuH6LUtvRLfE5fwQ4eMeXZLIfrI1Q+0OCW42kW/7riQfzkVv6PPZ/seY4LGlTqqOyNw70bgi9vFWBqabAdhjmjXVLpLGRzSQFkIPqR6VBb1Dv4bEDTtoELD9qM5CfXKKldkYwySxs2pWJI/RGYD86KKum927gxSZotcXFGGEf8A3orm6r+2pDH1t0NULZWNjUGKZc8D+8ODxHW0kZ5NfQ/xVeN69oNFPh5ou66K2vIi4Nj8zUbvtsyOSJNpQDsxM6pPHy7V9O0QDSxscy6ciNSaMPRfFB7S3MdAGjYSxMM0Uq8GHiBwbrUNLsOQHhVh3Q3lbDMI5F7TDyMAY+cbMcueLkOhHBgTzq/7X2SsUnIqwzDTUeFGU1Nif9Y3/wAFkPBCfC1Dl2LIvvRsPNSPyrYooVT4QRpoennU5HClgct1bgDqQfPpUfORSYsAEEqcCwA66j60tMSR7yg+Vx+dbsmCgEhvECStxoCAeB0PmKru+W68TylkATOMy2HA6A3HCqwjNsPtNV1svLR0DWNWHB79OgAy4ZrAgZk4A6G2oqGxuwyjkEg20/vyqGmwl+n60o8dm8l5/wDkCeS0SfZxfQKsa5r24hnY5T46UntZHJeVszm19b2HIX51D7o7tgo+JYjLEL2HvE2JFuQAtxvepWY2a3z+Vx+dUxxhcrzjpakMaGzUh2qmkymehu1JaShE0aBd69Q81eo0H//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Shape 544"/>
          <p:cNvSpPr/>
          <p:nvPr/>
        </p:nvSpPr>
        <p:spPr>
          <a:xfrm rot="9420000">
            <a:off x="3243827" y="2413743"/>
            <a:ext cx="1865312" cy="360362"/>
          </a:xfrm>
          <a:prstGeom prst="rightArrow">
            <a:avLst>
              <a:gd name="adj1" fmla="val 19514"/>
              <a:gd name="adj2" fmla="val 50000"/>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16" name="Shape 544"/>
          <p:cNvSpPr/>
          <p:nvPr/>
        </p:nvSpPr>
        <p:spPr>
          <a:xfrm rot="9420000">
            <a:off x="3472427" y="3017095"/>
            <a:ext cx="1865312" cy="360362"/>
          </a:xfrm>
          <a:prstGeom prst="rightArrow">
            <a:avLst>
              <a:gd name="adj1" fmla="val 19514"/>
              <a:gd name="adj2" fmla="val 50000"/>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17" name="Shape 545"/>
          <p:cNvSpPr/>
          <p:nvPr/>
        </p:nvSpPr>
        <p:spPr>
          <a:xfrm rot="-1439999">
            <a:off x="2497579" y="2354548"/>
            <a:ext cx="2089150" cy="360362"/>
          </a:xfrm>
          <a:prstGeom prst="rightArrow">
            <a:avLst>
              <a:gd name="adj1" fmla="val 19737"/>
              <a:gd name="adj2" fmla="val 50000"/>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18" name="Shape 545"/>
          <p:cNvSpPr/>
          <p:nvPr/>
        </p:nvSpPr>
        <p:spPr>
          <a:xfrm rot="-1439999">
            <a:off x="3335779" y="3345148"/>
            <a:ext cx="2089150" cy="360362"/>
          </a:xfrm>
          <a:prstGeom prst="rightArrow">
            <a:avLst>
              <a:gd name="adj1" fmla="val 19737"/>
              <a:gd name="adj2" fmla="val 50000"/>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19" name="4-Point Star 18"/>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5"/>
                                        </p:tgtEl>
                                        <p:attrNameLst>
                                          <p:attrName>style.visibility</p:attrName>
                                        </p:attrNameLst>
                                      </p:cBhvr>
                                      <p:to>
                                        <p:strVal val="visible"/>
                                      </p:to>
                                    </p:set>
                                    <p:animEffect transition="in" filter="fade">
                                      <p:cBhvr>
                                        <p:cTn id="7" dur="500"/>
                                        <p:tgtEl>
                                          <p:spTgt spid="54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44"/>
                                        </p:tgtEl>
                                        <p:attrNameLst>
                                          <p:attrName>style.visibility</p:attrName>
                                        </p:attrNameLst>
                                      </p:cBhvr>
                                      <p:to>
                                        <p:strVal val="visible"/>
                                      </p:to>
                                    </p:set>
                                    <p:animEffect transition="in" filter="fade">
                                      <p:cBhvr>
                                        <p:cTn id="27" dur="500"/>
                                        <p:tgtEl>
                                          <p:spTgt spid="5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 grpId="0" animBg="1"/>
      <p:bldP spid="545" grpId="0" animBg="1"/>
      <p:bldP spid="15" grpId="0" animBg="1"/>
      <p:bldP spid="16" grpId="0" animBg="1"/>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Shape 391"/>
          <p:cNvPicPr preferRelativeResize="0"/>
          <p:nvPr/>
        </p:nvPicPr>
        <p:blipFill rotWithShape="1">
          <a:blip r:embed="rId3"/>
          <a:srcRect/>
          <a:stretch/>
        </p:blipFill>
        <p:spPr>
          <a:xfrm>
            <a:off x="25400" y="0"/>
            <a:ext cx="9093199" cy="6858000"/>
          </a:xfrm>
          <a:prstGeom prst="rect">
            <a:avLst/>
          </a:prstGeom>
          <a:noFill/>
          <a:ln>
            <a:noFill/>
          </a:ln>
        </p:spPr>
      </p:pic>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Content Placeholder 3"/>
          <p:cNvGraphicFramePr>
            <a:graphicFrameLocks/>
          </p:cNvGraphicFramePr>
          <p:nvPr>
            <p:extLst>
              <p:ext uri="{D42A27DB-BD31-4B8C-83A1-F6EECF244321}">
                <p14:modId xmlns:p14="http://schemas.microsoft.com/office/powerpoint/2010/main" val="2716178608"/>
              </p:ext>
            </p:extLst>
          </p:nvPr>
        </p:nvGraphicFramePr>
        <p:xfrm>
          <a:off x="457200" y="1295400"/>
          <a:ext cx="8229600" cy="1311275"/>
        </p:xfrm>
        <a:graphic>
          <a:graphicData uri="http://schemas.openxmlformats.org/drawingml/2006/table">
            <a:tbl>
              <a:tblPr firstRow="1" bandRow="1">
                <a:tableStyleId>{5C22544A-7EE6-4342-B048-85BDC9FD1C3A}</a:tableStyleId>
              </a:tblPr>
              <a:tblGrid>
                <a:gridCol w="914401">
                  <a:extLst>
                    <a:ext uri="{9D8B030D-6E8A-4147-A177-3AD203B41FA5}">
                      <a16:colId xmlns:a16="http://schemas.microsoft.com/office/drawing/2014/main" val="20000"/>
                    </a:ext>
                  </a:extLst>
                </a:gridCol>
                <a:gridCol w="2819401">
                  <a:extLst>
                    <a:ext uri="{9D8B030D-6E8A-4147-A177-3AD203B41FA5}">
                      <a16:colId xmlns:a16="http://schemas.microsoft.com/office/drawing/2014/main" val="20001"/>
                    </a:ext>
                  </a:extLst>
                </a:gridCol>
                <a:gridCol w="1447798">
                  <a:extLst>
                    <a:ext uri="{9D8B030D-6E8A-4147-A177-3AD203B41FA5}">
                      <a16:colId xmlns:a16="http://schemas.microsoft.com/office/drawing/2014/main" val="20002"/>
                    </a:ext>
                  </a:extLst>
                </a:gridCol>
                <a:gridCol w="1600202">
                  <a:extLst>
                    <a:ext uri="{9D8B030D-6E8A-4147-A177-3AD203B41FA5}">
                      <a16:colId xmlns:a16="http://schemas.microsoft.com/office/drawing/2014/main" val="20003"/>
                    </a:ext>
                  </a:extLst>
                </a:gridCol>
                <a:gridCol w="1447798">
                  <a:extLst>
                    <a:ext uri="{9D8B030D-6E8A-4147-A177-3AD203B41FA5}">
                      <a16:colId xmlns:a16="http://schemas.microsoft.com/office/drawing/2014/main" val="20004"/>
                    </a:ext>
                  </a:extLst>
                </a:gridCol>
              </a:tblGrid>
              <a:tr h="1311275">
                <a:tc>
                  <a:txBody>
                    <a:bodyPr/>
                    <a:lstStyle/>
                    <a:p>
                      <a:pPr algn="ctr"/>
                      <a:r>
                        <a:rPr lang="en-US" sz="1600" dirty="0">
                          <a:solidFill>
                            <a:schemeClr val="tx1"/>
                          </a:solidFill>
                        </a:rPr>
                        <a:t>Early</a:t>
                      </a:r>
                    </a:p>
                    <a:p>
                      <a:pPr algn="ctr"/>
                      <a:r>
                        <a:rPr lang="en-US" sz="1600" dirty="0">
                          <a:solidFill>
                            <a:schemeClr val="tx1"/>
                          </a:solidFill>
                        </a:rPr>
                        <a:t>Church</a:t>
                      </a:r>
                    </a:p>
                  </a:txBody>
                  <a:tcPr marL="91441" marR="91441" marT="45711" marB="45711">
                    <a:solidFill>
                      <a:srgbClr val="996633"/>
                    </a:solidFill>
                  </a:tcPr>
                </a:tc>
                <a:tc>
                  <a:txBody>
                    <a:bodyPr/>
                    <a:lstStyle/>
                    <a:p>
                      <a:pPr algn="ctr"/>
                      <a:r>
                        <a:rPr lang="en-US" sz="1600" dirty="0">
                          <a:solidFill>
                            <a:schemeClr val="tx1"/>
                          </a:solidFill>
                        </a:rPr>
                        <a:t>Middle Ages</a:t>
                      </a:r>
                    </a:p>
                    <a:p>
                      <a:pPr algn="ctr"/>
                      <a:r>
                        <a:rPr lang="en-US" sz="1600" dirty="0">
                          <a:solidFill>
                            <a:schemeClr val="tx1"/>
                          </a:solidFill>
                        </a:rPr>
                        <a:t>Dark Ages</a:t>
                      </a:r>
                    </a:p>
                    <a:p>
                      <a:pPr algn="ctr"/>
                      <a:r>
                        <a:rPr lang="en-US" sz="1600" dirty="0">
                          <a:solidFill>
                            <a:schemeClr val="bg1"/>
                          </a:solidFill>
                        </a:rPr>
                        <a:t>500s-1500s</a:t>
                      </a:r>
                    </a:p>
                  </a:txBody>
                  <a:tcPr marL="91441" marR="91441" marT="45711" marB="45711">
                    <a:solidFill>
                      <a:srgbClr val="996633"/>
                    </a:solidFill>
                  </a:tcPr>
                </a:tc>
                <a:tc>
                  <a:txBody>
                    <a:bodyPr/>
                    <a:lstStyle/>
                    <a:p>
                      <a:pPr algn="ctr"/>
                      <a:r>
                        <a:rPr lang="en-US" sz="1600" dirty="0">
                          <a:solidFill>
                            <a:schemeClr val="tx1"/>
                          </a:solidFill>
                        </a:rPr>
                        <a:t>Renaissance</a:t>
                      </a:r>
                    </a:p>
                    <a:p>
                      <a:pPr algn="ctr"/>
                      <a:r>
                        <a:rPr lang="en-US" sz="1600" dirty="0">
                          <a:solidFill>
                            <a:schemeClr val="bg1"/>
                          </a:solidFill>
                        </a:rPr>
                        <a:t>1300s-1600s</a:t>
                      </a:r>
                    </a:p>
                    <a:p>
                      <a:pPr algn="ctr"/>
                      <a:r>
                        <a:rPr lang="en-US" sz="1600" dirty="0">
                          <a:solidFill>
                            <a:schemeClr val="tx1"/>
                          </a:solidFill>
                        </a:rPr>
                        <a:t>Reformation</a:t>
                      </a:r>
                    </a:p>
                    <a:p>
                      <a:pPr algn="ctr"/>
                      <a:r>
                        <a:rPr lang="en-US" sz="1600" dirty="0">
                          <a:solidFill>
                            <a:schemeClr val="bg1"/>
                          </a:solidFill>
                        </a:rPr>
                        <a:t>1500s</a:t>
                      </a:r>
                    </a:p>
                    <a:p>
                      <a:pPr algn="ctr"/>
                      <a:endParaRPr lang="en-US" sz="1600" dirty="0">
                        <a:solidFill>
                          <a:schemeClr val="tx1"/>
                        </a:solidFill>
                      </a:endParaRPr>
                    </a:p>
                  </a:txBody>
                  <a:tcPr marL="91441" marR="91441" marT="45711" marB="45711">
                    <a:solidFill>
                      <a:srgbClr val="996633"/>
                    </a:solidFill>
                  </a:tcPr>
                </a:tc>
                <a:tc>
                  <a:txBody>
                    <a:bodyPr/>
                    <a:lstStyle/>
                    <a:p>
                      <a:pPr algn="ctr"/>
                      <a:r>
                        <a:rPr lang="en-US" sz="1600" dirty="0">
                          <a:solidFill>
                            <a:schemeClr val="tx1"/>
                          </a:solidFill>
                        </a:rPr>
                        <a:t>Enlightenment</a:t>
                      </a:r>
                    </a:p>
                    <a:p>
                      <a:pPr algn="ctr"/>
                      <a:r>
                        <a:rPr lang="en-US" sz="1600" dirty="0">
                          <a:solidFill>
                            <a:schemeClr val="tx1"/>
                          </a:solidFill>
                        </a:rPr>
                        <a:t>Age of Reason</a:t>
                      </a:r>
                    </a:p>
                    <a:p>
                      <a:pPr algn="ctr"/>
                      <a:r>
                        <a:rPr lang="en-US" sz="1600" dirty="0">
                          <a:solidFill>
                            <a:schemeClr val="bg1"/>
                          </a:solidFill>
                        </a:rPr>
                        <a:t>1600s-1700s</a:t>
                      </a:r>
                    </a:p>
                  </a:txBody>
                  <a:tcPr marL="91441" marR="91441" marT="45711" marB="45711">
                    <a:solidFill>
                      <a:srgbClr val="996633"/>
                    </a:solidFill>
                  </a:tcPr>
                </a:tc>
                <a:tc>
                  <a:txBody>
                    <a:bodyPr/>
                    <a:lstStyle/>
                    <a:p>
                      <a:pPr algn="ctr"/>
                      <a:r>
                        <a:rPr lang="en-US" sz="1600" dirty="0">
                          <a:solidFill>
                            <a:schemeClr val="tx1"/>
                          </a:solidFill>
                        </a:rPr>
                        <a:t>Modernism</a:t>
                      </a:r>
                    </a:p>
                    <a:p>
                      <a:pPr algn="ctr"/>
                      <a:r>
                        <a:rPr lang="en-US" sz="1600" dirty="0">
                          <a:solidFill>
                            <a:schemeClr val="tx1"/>
                          </a:solidFill>
                        </a:rPr>
                        <a:t>Post-Modernism</a:t>
                      </a:r>
                    </a:p>
                  </a:txBody>
                  <a:tcPr marL="91441" marR="91441" marT="45711" marB="45711">
                    <a:solidFill>
                      <a:srgbClr val="996633"/>
                    </a:solidFill>
                  </a:tcPr>
                </a:tc>
                <a:extLst>
                  <a:ext uri="{0D108BD9-81ED-4DB2-BD59-A6C34878D82A}">
                    <a16:rowId xmlns:a16="http://schemas.microsoft.com/office/drawing/2014/main" val="10000"/>
                  </a:ext>
                </a:extLst>
              </a:tr>
            </a:tbl>
          </a:graphicData>
        </a:graphic>
      </p:graphicFrame>
      <p:sp>
        <p:nvSpPr>
          <p:cNvPr id="4" name="Title 1"/>
          <p:cNvSpPr txBox="1">
            <a:spLocks/>
          </p:cNvSpPr>
          <p:nvPr/>
        </p:nvSpPr>
        <p:spPr>
          <a:xfrm>
            <a:off x="685800" y="228600"/>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r>
              <a:rPr lang="en-US" altLang="en-US" sz="5400" b="1" i="1" dirty="0">
                <a:solidFill>
                  <a:srgbClr val="FFC000"/>
                </a:solidFill>
              </a:rPr>
              <a:t>Origen</a:t>
            </a: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299" y="2743200"/>
            <a:ext cx="3148395"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762000" y="2691825"/>
            <a:ext cx="2562238" cy="584775"/>
          </a:xfrm>
          <a:prstGeom prst="rect">
            <a:avLst/>
          </a:prstGeom>
          <a:noFill/>
        </p:spPr>
        <p:txBody>
          <a:bodyPr wrap="square" rtlCol="0">
            <a:spAutoFit/>
          </a:bodyPr>
          <a:lstStyle/>
          <a:p>
            <a:pPr algn="ctr"/>
            <a:r>
              <a:rPr lang="en-US" sz="3200" dirty="0">
                <a:solidFill>
                  <a:srgbClr val="FFFFFF"/>
                </a:solidFill>
                <a:latin typeface="Calibri"/>
                <a:ea typeface="+mn-ea"/>
              </a:rPr>
              <a:t>3</a:t>
            </a:r>
            <a:r>
              <a:rPr lang="en-US" sz="3200" baseline="30000" dirty="0">
                <a:solidFill>
                  <a:srgbClr val="FFFFFF"/>
                </a:solidFill>
                <a:latin typeface="Calibri"/>
                <a:ea typeface="+mn-ea"/>
              </a:rPr>
              <a:t>rd</a:t>
            </a:r>
            <a:r>
              <a:rPr lang="en-US" sz="3200" dirty="0">
                <a:solidFill>
                  <a:srgbClr val="FFFFFF"/>
                </a:solidFill>
                <a:latin typeface="Calibri"/>
                <a:ea typeface="+mn-ea"/>
              </a:rPr>
              <a:t> century</a:t>
            </a:r>
          </a:p>
        </p:txBody>
      </p:sp>
      <p:sp>
        <p:nvSpPr>
          <p:cNvPr id="10" name="Title 1"/>
          <p:cNvSpPr txBox="1">
            <a:spLocks/>
          </p:cNvSpPr>
          <p:nvPr/>
        </p:nvSpPr>
        <p:spPr>
          <a:xfrm>
            <a:off x="889000" y="402771"/>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endParaRPr lang="en-US" altLang="en-US" sz="5400" b="1" i="1" dirty="0">
              <a:solidFill>
                <a:srgbClr val="C19859"/>
              </a:solidFill>
            </a:endParaRPr>
          </a:p>
        </p:txBody>
      </p:sp>
      <p:sp>
        <p:nvSpPr>
          <p:cNvPr id="12" name="Shape 786"/>
          <p:cNvSpPr/>
          <p:nvPr/>
        </p:nvSpPr>
        <p:spPr>
          <a:xfrm>
            <a:off x="762000" y="304800"/>
            <a:ext cx="609600" cy="914400"/>
          </a:xfrm>
          <a:prstGeom prst="downArrow">
            <a:avLst>
              <a:gd name="adj1" fmla="val 15120"/>
              <a:gd name="adj2" fmla="val 50000"/>
            </a:avLst>
          </a:prstGeom>
          <a:solidFill>
            <a:srgbClr val="FFC000"/>
          </a:solidFill>
          <a:ln w="25400" cap="rnd">
            <a:solidFill>
              <a:srgbClr val="B05C05"/>
            </a:solidFill>
            <a:prstDash val="solid"/>
            <a:miter/>
            <a:headEnd type="none" w="med" len="med"/>
            <a:tailEnd type="none" w="med" len="med"/>
          </a:ln>
        </p:spPr>
        <p:txBody>
          <a:bodyPr lIns="91425" tIns="45700" rIns="91425" bIns="45700" anchor="ctr" anchorCtr="0">
            <a:noAutofit/>
          </a:bodyPr>
          <a:lstStyle/>
          <a:p>
            <a:endParaRPr sz="2000" dirty="0">
              <a:latin typeface="Calibri"/>
            </a:endParaRPr>
          </a:p>
        </p:txBody>
      </p:sp>
    </p:spTree>
    <p:extLst>
      <p:ext uri="{BB962C8B-B14F-4D97-AF65-F5344CB8AC3E}">
        <p14:creationId xmlns:p14="http://schemas.microsoft.com/office/powerpoint/2010/main" val="34204586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Shape 551"/>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None/>
            </a:pPr>
            <a:endParaRPr sz="5400" b="1" i="1" u="none" strike="noStrike" cap="none" baseline="0" dirty="0">
              <a:solidFill>
                <a:srgbClr val="C19859"/>
              </a:solidFill>
              <a:latin typeface="Arial"/>
              <a:ea typeface="Arial"/>
              <a:cs typeface="Arial"/>
              <a:sym typeface="Arial"/>
            </a:endParaRPr>
          </a:p>
        </p:txBody>
      </p:sp>
      <p:sp>
        <p:nvSpPr>
          <p:cNvPr id="552" name="Shape 552"/>
          <p:cNvSpPr txBox="1"/>
          <p:nvPr/>
        </p:nvSpPr>
        <p:spPr>
          <a:xfrm>
            <a:off x="1039812" y="1136650"/>
            <a:ext cx="3670300" cy="4543424"/>
          </a:xfrm>
          <a:prstGeom prst="rect">
            <a:avLst/>
          </a:prstGeom>
          <a:solidFill>
            <a:srgbClr val="996633"/>
          </a:solidFill>
          <a:ln w="9525" cap="rnd">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553" name="Shape 553"/>
          <p:cNvSpPr txBox="1"/>
          <p:nvPr/>
        </p:nvSpPr>
        <p:spPr>
          <a:xfrm>
            <a:off x="4683125" y="1136650"/>
            <a:ext cx="3671886" cy="4543424"/>
          </a:xfrm>
          <a:prstGeom prst="rect">
            <a:avLst/>
          </a:prstGeom>
          <a:solidFill>
            <a:srgbClr val="996633"/>
          </a:solidFill>
          <a:ln w="9525" cap="rnd">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554" name="Shape 554"/>
          <p:cNvSpPr txBox="1"/>
          <p:nvPr/>
        </p:nvSpPr>
        <p:spPr>
          <a:xfrm>
            <a:off x="1322387" y="1412875"/>
            <a:ext cx="3103561" cy="193833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Allegorical Method of Interpretation came from Neo-Platonism through the Jew, Philo</a:t>
            </a:r>
          </a:p>
        </p:txBody>
      </p:sp>
      <p:sp>
        <p:nvSpPr>
          <p:cNvPr id="555" name="Shape 555"/>
          <p:cNvSpPr txBox="1"/>
          <p:nvPr/>
        </p:nvSpPr>
        <p:spPr>
          <a:xfrm>
            <a:off x="4973637" y="1497012"/>
            <a:ext cx="3103561" cy="46037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Neo Platonism</a:t>
            </a:r>
          </a:p>
        </p:txBody>
      </p:sp>
      <p:sp>
        <p:nvSpPr>
          <p:cNvPr id="556" name="Shape 556"/>
          <p:cNvSpPr/>
          <p:nvPr/>
        </p:nvSpPr>
        <p:spPr>
          <a:xfrm>
            <a:off x="2863850" y="3586162"/>
            <a:ext cx="3611561" cy="1624011"/>
          </a:xfrm>
          <a:prstGeom prst="ellipse">
            <a:avLst/>
          </a:prstGeom>
          <a:solidFill>
            <a:srgbClr val="C00000"/>
          </a:solidFill>
          <a:ln w="9525" cap="rnd">
            <a:solidFill>
              <a:schemeClr val="dk1"/>
            </a:solidFill>
            <a:prstDash val="solid"/>
            <a:miter/>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5400" b="0" i="0" u="none" strike="noStrike" cap="none" baseline="0" dirty="0">
                <a:solidFill>
                  <a:schemeClr val="dk1"/>
                </a:solidFill>
                <a:latin typeface="Arial"/>
                <a:ea typeface="Arial"/>
                <a:cs typeface="Arial"/>
                <a:sym typeface="Arial"/>
              </a:rPr>
              <a:t>Origen</a:t>
            </a:r>
          </a:p>
        </p:txBody>
      </p:sp>
      <p:pic>
        <p:nvPicPr>
          <p:cNvPr id="557" name="Shape 557"/>
          <p:cNvPicPr preferRelativeResize="0"/>
          <p:nvPr/>
        </p:nvPicPr>
        <p:blipFill rotWithShape="1">
          <a:blip r:embed="rId3"/>
          <a:srcRect/>
          <a:stretch/>
        </p:blipFill>
        <p:spPr>
          <a:xfrm>
            <a:off x="5440362" y="1957386"/>
            <a:ext cx="2155824" cy="1314449"/>
          </a:xfrm>
          <a:prstGeom prst="rect">
            <a:avLst/>
          </a:prstGeom>
          <a:noFill/>
          <a:ln>
            <a:noFill/>
          </a:ln>
        </p:spPr>
      </p:pic>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Shape 563"/>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Hermeneutics</a:t>
            </a:r>
          </a:p>
        </p:txBody>
      </p:sp>
      <p:sp>
        <p:nvSpPr>
          <p:cNvPr id="564" name="Shape 564"/>
          <p:cNvSpPr txBox="1">
            <a:spLocks noGrp="1"/>
          </p:cNvSpPr>
          <p:nvPr>
            <p:ph type="body" idx="1"/>
          </p:nvPr>
        </p:nvSpPr>
        <p:spPr>
          <a:xfrm>
            <a:off x="687387" y="1905001"/>
            <a:ext cx="7812086" cy="39624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200" b="0" i="0" u="none" strike="noStrike" cap="none" baseline="0" dirty="0">
                <a:solidFill>
                  <a:srgbClr val="EAEAEA"/>
                </a:solidFill>
                <a:latin typeface="Arial"/>
                <a:ea typeface="Arial"/>
                <a:cs typeface="Arial"/>
                <a:sym typeface="Arial"/>
              </a:rPr>
              <a:t>As we have seen, </a:t>
            </a:r>
            <a:r>
              <a:rPr lang="en-US" sz="3200" b="0" i="0" u="none" strike="noStrike" cap="none" baseline="0" dirty="0">
                <a:solidFill>
                  <a:srgbClr val="FFC000"/>
                </a:solidFill>
                <a:latin typeface="Arial"/>
                <a:ea typeface="Arial"/>
                <a:cs typeface="Arial"/>
                <a:sym typeface="Arial"/>
              </a:rPr>
              <a:t>Neo-Platonism</a:t>
            </a:r>
            <a:r>
              <a:rPr lang="en-US" sz="3200" b="0" i="0" u="none" strike="noStrike" cap="none" baseline="0" dirty="0">
                <a:solidFill>
                  <a:srgbClr val="EAEAEA"/>
                </a:solidFill>
                <a:latin typeface="Arial"/>
                <a:ea typeface="Arial"/>
                <a:cs typeface="Arial"/>
                <a:sym typeface="Arial"/>
              </a:rPr>
              <a:t>  held to the </a:t>
            </a:r>
            <a:r>
              <a:rPr lang="en-US" sz="3200" b="0" i="0" u="none" strike="noStrike" cap="none" baseline="0" dirty="0">
                <a:solidFill>
                  <a:srgbClr val="FFC000"/>
                </a:solidFill>
                <a:latin typeface="Arial"/>
                <a:ea typeface="Arial"/>
                <a:cs typeface="Arial"/>
                <a:sym typeface="Arial"/>
              </a:rPr>
              <a:t>dual concept </a:t>
            </a:r>
            <a:r>
              <a:rPr lang="en-US" sz="3200" b="0" i="0" u="none" strike="noStrike" cap="none" baseline="0" dirty="0">
                <a:solidFill>
                  <a:srgbClr val="EAEAEA"/>
                </a:solidFill>
                <a:latin typeface="Arial"/>
                <a:ea typeface="Arial"/>
                <a:cs typeface="Arial"/>
                <a:sym typeface="Arial"/>
              </a:rPr>
              <a:t>of eternal realities and their reflection in earthly forms.  This influenced their understanding and </a:t>
            </a:r>
            <a:r>
              <a:rPr lang="en-US" sz="3200" b="0" i="0" u="none" strike="noStrike" cap="none" baseline="0" dirty="0">
                <a:solidFill>
                  <a:srgbClr val="FFC000"/>
                </a:solidFill>
                <a:latin typeface="Arial"/>
                <a:ea typeface="Arial"/>
                <a:cs typeface="Arial"/>
                <a:sym typeface="Arial"/>
              </a:rPr>
              <a:t>interpretation of literature</a:t>
            </a:r>
            <a:r>
              <a:rPr lang="en-US" sz="3200" b="0" i="0" u="none" strike="noStrike" cap="none" baseline="0" dirty="0">
                <a:solidFill>
                  <a:srgbClr val="EAEAEA"/>
                </a:solidFill>
                <a:latin typeface="Arial"/>
                <a:ea typeface="Arial"/>
                <a:cs typeface="Arial"/>
                <a:sym typeface="Arial"/>
              </a:rPr>
              <a:t>.  </a:t>
            </a:r>
            <a:r>
              <a:rPr lang="en-US" sz="3200" dirty="0">
                <a:solidFill>
                  <a:srgbClr val="EAEAEA"/>
                </a:solidFill>
              </a:rPr>
              <a:t>Literature</a:t>
            </a:r>
            <a:r>
              <a:rPr lang="en-US" sz="3200" b="0" i="0" u="none" strike="noStrike" cap="none" baseline="0" dirty="0">
                <a:solidFill>
                  <a:srgbClr val="EAEAEA"/>
                </a:solidFill>
                <a:latin typeface="Arial"/>
                <a:ea typeface="Arial"/>
                <a:cs typeface="Arial"/>
                <a:sym typeface="Arial"/>
              </a:rPr>
              <a:t> had a literal meaning, but more importantly and often distinctly, an </a:t>
            </a:r>
            <a:r>
              <a:rPr lang="en-US" sz="3200" b="0" i="0" u="none" strike="noStrike" cap="none" baseline="0" dirty="0">
                <a:solidFill>
                  <a:srgbClr val="FFC000"/>
                </a:solidFill>
                <a:latin typeface="Arial"/>
                <a:ea typeface="Arial"/>
                <a:cs typeface="Arial"/>
                <a:sym typeface="Arial"/>
              </a:rPr>
              <a:t>allegorical interpretation</a:t>
            </a:r>
            <a:r>
              <a:rPr lang="en-US" sz="3200" dirty="0">
                <a:solidFill>
                  <a:srgbClr val="EAEAEA"/>
                </a:solidFill>
              </a:rPr>
              <a:t>, the really real.</a:t>
            </a:r>
            <a:endParaRPr lang="en-US" sz="32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p>
        </p:txBody>
      </p:sp>
      <p:sp>
        <p:nvSpPr>
          <p:cNvPr id="5" name="Rectangle 4"/>
          <p:cNvSpPr/>
          <p:nvPr/>
        </p:nvSpPr>
        <p:spPr>
          <a:xfrm>
            <a:off x="304800" y="1295400"/>
            <a:ext cx="3276600" cy="213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Shape 557"/>
          <p:cNvPicPr preferRelativeResize="0"/>
          <p:nvPr/>
        </p:nvPicPr>
        <p:blipFill rotWithShape="1">
          <a:blip r:embed="rId3"/>
          <a:srcRect/>
          <a:stretch/>
        </p:blipFill>
        <p:spPr>
          <a:xfrm>
            <a:off x="514350" y="1447800"/>
            <a:ext cx="2895600" cy="1828800"/>
          </a:xfrm>
          <a:prstGeom prst="rect">
            <a:avLst/>
          </a:prstGeom>
          <a:noFill/>
          <a:ln>
            <a:noFill/>
          </a:ln>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685800"/>
            <a:ext cx="4038600" cy="3025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ight Arrow 5"/>
          <p:cNvSpPr/>
          <p:nvPr/>
        </p:nvSpPr>
        <p:spPr>
          <a:xfrm>
            <a:off x="3733800" y="2057400"/>
            <a:ext cx="9144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600200" y="4800600"/>
            <a:ext cx="1981200" cy="769441"/>
          </a:xfrm>
          <a:prstGeom prst="rect">
            <a:avLst/>
          </a:prstGeom>
          <a:noFill/>
        </p:spPr>
        <p:txBody>
          <a:bodyPr wrap="square" rtlCol="0">
            <a:spAutoFit/>
          </a:bodyPr>
          <a:lstStyle/>
          <a:p>
            <a:r>
              <a:rPr lang="en-US" sz="4400" dirty="0">
                <a:solidFill>
                  <a:schemeClr val="bg1"/>
                </a:solidFill>
              </a:rPr>
              <a:t>Literal</a:t>
            </a:r>
            <a:endParaRPr lang="en-US" dirty="0"/>
          </a:p>
        </p:txBody>
      </p:sp>
      <p:sp>
        <p:nvSpPr>
          <p:cNvPr id="11" name="TextBox 10"/>
          <p:cNvSpPr txBox="1"/>
          <p:nvPr/>
        </p:nvSpPr>
        <p:spPr>
          <a:xfrm>
            <a:off x="4648200" y="4818965"/>
            <a:ext cx="2895600" cy="769441"/>
          </a:xfrm>
          <a:prstGeom prst="rect">
            <a:avLst/>
          </a:prstGeom>
          <a:noFill/>
        </p:spPr>
        <p:txBody>
          <a:bodyPr wrap="square" rtlCol="0">
            <a:spAutoFit/>
          </a:bodyPr>
          <a:lstStyle/>
          <a:p>
            <a:r>
              <a:rPr lang="en-US" sz="4400" dirty="0">
                <a:solidFill>
                  <a:schemeClr val="bg1"/>
                </a:solidFill>
              </a:rPr>
              <a:t>Allegorical</a:t>
            </a:r>
            <a:endParaRPr lang="en-US" dirty="0"/>
          </a:p>
        </p:txBody>
      </p:sp>
      <p:sp>
        <p:nvSpPr>
          <p:cNvPr id="13" name="Right Arrow 12"/>
          <p:cNvSpPr/>
          <p:nvPr/>
        </p:nvSpPr>
        <p:spPr>
          <a:xfrm rot="6899979">
            <a:off x="5783420" y="3886200"/>
            <a:ext cx="13716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Arrow 14"/>
          <p:cNvSpPr/>
          <p:nvPr/>
        </p:nvSpPr>
        <p:spPr>
          <a:xfrm rot="8131198">
            <a:off x="3243222" y="3840766"/>
            <a:ext cx="216323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5683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9218"/>
                                        </p:tgtEl>
                                        <p:attrNameLst>
                                          <p:attrName>style.visibility</p:attrName>
                                        </p:attrNameLst>
                                      </p:cBhvr>
                                      <p:to>
                                        <p:strVal val="visible"/>
                                      </p:to>
                                    </p:set>
                                    <p:animEffect transition="in" filter="fade">
                                      <p:cBhvr>
                                        <p:cTn id="19" dur="500"/>
                                        <p:tgtEl>
                                          <p:spTgt spid="92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p:bldP spid="11" grpId="0"/>
      <p:bldP spid="13"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Rectangle 4"/>
          <p:cNvSpPr/>
          <p:nvPr/>
        </p:nvSpPr>
        <p:spPr>
          <a:xfrm>
            <a:off x="914400" y="2908523"/>
            <a:ext cx="1447800" cy="9014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Shape 557"/>
          <p:cNvPicPr preferRelativeResize="0"/>
          <p:nvPr/>
        </p:nvPicPr>
        <p:blipFill rotWithShape="1">
          <a:blip r:embed="rId3"/>
          <a:srcRect/>
          <a:stretch/>
        </p:blipFill>
        <p:spPr>
          <a:xfrm>
            <a:off x="988828" y="3015342"/>
            <a:ext cx="1297172" cy="718458"/>
          </a:xfrm>
          <a:prstGeom prst="rect">
            <a:avLst/>
          </a:prstGeom>
          <a:noFill/>
          <a:ln>
            <a:noFill/>
          </a:ln>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599" y="2527523"/>
            <a:ext cx="2117017" cy="1585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ight Arrow 16"/>
          <p:cNvSpPr/>
          <p:nvPr/>
        </p:nvSpPr>
        <p:spPr>
          <a:xfrm>
            <a:off x="2438400" y="32004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5676900" y="4191001"/>
            <a:ext cx="2628900" cy="1523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Literal</a:t>
            </a:r>
            <a:endParaRPr lang="en-US" sz="1800" dirty="0">
              <a:solidFill>
                <a:schemeClr val="tx1"/>
              </a:solidFill>
            </a:endParaRPr>
          </a:p>
        </p:txBody>
      </p:sp>
      <p:sp>
        <p:nvSpPr>
          <p:cNvPr id="8" name="Rectangle 7"/>
          <p:cNvSpPr/>
          <p:nvPr/>
        </p:nvSpPr>
        <p:spPr>
          <a:xfrm>
            <a:off x="5715000" y="1469571"/>
            <a:ext cx="2590800" cy="241662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chemeClr val="tx1"/>
              </a:solidFill>
            </a:endParaRPr>
          </a:p>
          <a:p>
            <a:pPr algn="ctr"/>
            <a:r>
              <a:rPr lang="en-US" sz="2400" dirty="0">
                <a:solidFill>
                  <a:schemeClr val="tx1"/>
                </a:solidFill>
              </a:rPr>
              <a:t>Spiritual</a:t>
            </a:r>
          </a:p>
          <a:p>
            <a:pPr algn="ctr"/>
            <a:endParaRPr lang="en-US" sz="2400" dirty="0">
              <a:solidFill>
                <a:schemeClr val="tx1"/>
              </a:solidFill>
            </a:endParaRPr>
          </a:p>
          <a:p>
            <a:pPr algn="ctr"/>
            <a:r>
              <a:rPr lang="en-US" sz="2400" dirty="0">
                <a:solidFill>
                  <a:schemeClr val="tx1"/>
                </a:solidFill>
              </a:rPr>
              <a:t>Figurative</a:t>
            </a:r>
          </a:p>
          <a:p>
            <a:pPr algn="ctr"/>
            <a:endParaRPr lang="en-US" sz="2400" dirty="0">
              <a:solidFill>
                <a:schemeClr val="tx1"/>
              </a:solidFill>
            </a:endParaRPr>
          </a:p>
          <a:p>
            <a:pPr algn="ctr"/>
            <a:r>
              <a:rPr lang="en-US" sz="2400" dirty="0">
                <a:solidFill>
                  <a:schemeClr val="tx1"/>
                </a:solidFill>
              </a:rPr>
              <a:t>Allegorical</a:t>
            </a:r>
          </a:p>
          <a:p>
            <a:pPr algn="ctr"/>
            <a:endParaRPr lang="en-US" sz="4400" dirty="0">
              <a:solidFill>
                <a:schemeClr val="tx1"/>
              </a:solidFill>
            </a:endParaRPr>
          </a:p>
          <a:p>
            <a:pPr algn="ctr"/>
            <a:endParaRPr lang="en-US" sz="1800" dirty="0">
              <a:solidFill>
                <a:schemeClr val="tx1"/>
              </a:solidFill>
            </a:endParaRPr>
          </a:p>
        </p:txBody>
      </p:sp>
      <p:sp>
        <p:nvSpPr>
          <p:cNvPr id="10" name="Right Arrow 9"/>
          <p:cNvSpPr/>
          <p:nvPr/>
        </p:nvSpPr>
        <p:spPr>
          <a:xfrm rot="1825469">
            <a:off x="4781135" y="4304552"/>
            <a:ext cx="838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Arrow 10"/>
          <p:cNvSpPr/>
          <p:nvPr/>
        </p:nvSpPr>
        <p:spPr>
          <a:xfrm>
            <a:off x="5105400" y="302895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7120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218"/>
                                        </p:tgtEl>
                                        <p:attrNameLst>
                                          <p:attrName>style.visibility</p:attrName>
                                        </p:attrNameLst>
                                      </p:cBhvr>
                                      <p:to>
                                        <p:strVal val="visible"/>
                                      </p:to>
                                    </p:set>
                                    <p:animEffect transition="in" filter="fade">
                                      <p:cBhvr>
                                        <p:cTn id="11" dur="500"/>
                                        <p:tgtEl>
                                          <p:spTgt spid="92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7" grpId="0" animBg="1"/>
      <p:bldP spid="8" grpId="0" animBg="1"/>
      <p:bldP spid="10"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 name="Rectangle 4"/>
          <p:cNvSpPr/>
          <p:nvPr/>
        </p:nvSpPr>
        <p:spPr>
          <a:xfrm>
            <a:off x="838200" y="4191000"/>
            <a:ext cx="2514600" cy="160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Shape 557"/>
          <p:cNvPicPr preferRelativeResize="0"/>
          <p:nvPr/>
        </p:nvPicPr>
        <p:blipFill rotWithShape="1">
          <a:blip r:embed="rId3"/>
          <a:srcRect/>
          <a:stretch/>
        </p:blipFill>
        <p:spPr>
          <a:xfrm>
            <a:off x="895350" y="4343400"/>
            <a:ext cx="2362200" cy="1295400"/>
          </a:xfrm>
          <a:prstGeom prst="rect">
            <a:avLst/>
          </a:prstGeom>
          <a:noFill/>
          <a:ln>
            <a:noFill/>
          </a:ln>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4183" y="4191000"/>
            <a:ext cx="2136267"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990600"/>
            <a:ext cx="2286000" cy="2711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400800" y="2773740"/>
            <a:ext cx="2209800" cy="1569660"/>
          </a:xfrm>
          <a:prstGeom prst="rect">
            <a:avLst/>
          </a:prstGeom>
          <a:noFill/>
        </p:spPr>
        <p:txBody>
          <a:bodyPr wrap="square" rtlCol="0">
            <a:spAutoFit/>
          </a:bodyPr>
          <a:lstStyle/>
          <a:p>
            <a:pPr algn="ctr"/>
            <a:r>
              <a:rPr lang="en-US" sz="3200" dirty="0">
                <a:solidFill>
                  <a:schemeClr val="bg1"/>
                </a:solidFill>
              </a:rPr>
              <a:t>Allegorical</a:t>
            </a:r>
          </a:p>
          <a:p>
            <a:pPr algn="ctr"/>
            <a:r>
              <a:rPr lang="en-US" sz="3200" dirty="0">
                <a:solidFill>
                  <a:schemeClr val="bg1"/>
                </a:solidFill>
              </a:rPr>
              <a:t>&amp;</a:t>
            </a:r>
          </a:p>
          <a:p>
            <a:pPr algn="ctr"/>
            <a:r>
              <a:rPr lang="en-US" sz="3200" dirty="0">
                <a:solidFill>
                  <a:schemeClr val="bg1"/>
                </a:solidFill>
              </a:rPr>
              <a:t>Literal</a:t>
            </a:r>
          </a:p>
        </p:txBody>
      </p:sp>
      <p:pic>
        <p:nvPicPr>
          <p:cNvPr id="10242"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592" b="99558" l="353" r="98822"/>
                    </a14:imgEffect>
                  </a14:imgLayer>
                </a14:imgProps>
              </a:ext>
              <a:ext uri="{28A0092B-C50C-407E-A947-70E740481C1C}">
                <a14:useLocalDpi xmlns:a14="http://schemas.microsoft.com/office/drawing/2010/main" val="0"/>
              </a:ext>
            </a:extLst>
          </a:blip>
          <a:srcRect/>
          <a:stretch>
            <a:fillRect/>
          </a:stretch>
        </p:blipFill>
        <p:spPr bwMode="auto">
          <a:xfrm>
            <a:off x="3289713" y="900113"/>
            <a:ext cx="4025487" cy="2681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ight Arrow 10"/>
          <p:cNvSpPr/>
          <p:nvPr/>
        </p:nvSpPr>
        <p:spPr>
          <a:xfrm rot="1180116">
            <a:off x="2895600" y="1295400"/>
            <a:ext cx="1066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Arrow 15"/>
          <p:cNvSpPr/>
          <p:nvPr/>
        </p:nvSpPr>
        <p:spPr>
          <a:xfrm>
            <a:off x="3009900" y="5143499"/>
            <a:ext cx="1066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urved Down Arrow 13"/>
          <p:cNvSpPr/>
          <p:nvPr/>
        </p:nvSpPr>
        <p:spPr>
          <a:xfrm rot="2752616">
            <a:off x="7159163" y="1604965"/>
            <a:ext cx="1072698" cy="44384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Curved Up Arrow 14"/>
          <p:cNvSpPr/>
          <p:nvPr/>
        </p:nvSpPr>
        <p:spPr>
          <a:xfrm rot="19656754">
            <a:off x="6635908" y="4847488"/>
            <a:ext cx="977584" cy="439621"/>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4-Point Star 11"/>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5298040"/>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42"/>
                                        </p:tgtEl>
                                        <p:attrNameLst>
                                          <p:attrName>style.visibility</p:attrName>
                                        </p:attrNameLst>
                                      </p:cBhvr>
                                      <p:to>
                                        <p:strVal val="visible"/>
                                      </p:to>
                                    </p:set>
                                    <p:animEffect transition="in" filter="fade">
                                      <p:cBhvr>
                                        <p:cTn id="11" dur="500"/>
                                        <p:tgtEl>
                                          <p:spTgt spid="1024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P spid="11" grpId="0" animBg="1"/>
      <p:bldP spid="16" grpId="0" animBg="1"/>
      <p:bldP spid="14" grpId="0" animBg="1"/>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3886200"/>
            <a:ext cx="3048000"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Literal</a:t>
            </a:r>
          </a:p>
        </p:txBody>
      </p:sp>
      <p:sp>
        <p:nvSpPr>
          <p:cNvPr id="3" name="Rectangle 2"/>
          <p:cNvSpPr/>
          <p:nvPr/>
        </p:nvSpPr>
        <p:spPr>
          <a:xfrm>
            <a:off x="5105400" y="2743200"/>
            <a:ext cx="3048000" cy="27432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chemeClr val="tx1"/>
              </a:solidFill>
            </a:endParaRPr>
          </a:p>
          <a:p>
            <a:pPr algn="ctr"/>
            <a:endParaRPr lang="en-US" sz="4400" dirty="0">
              <a:solidFill>
                <a:schemeClr val="tx1"/>
              </a:solidFill>
            </a:endParaRPr>
          </a:p>
          <a:p>
            <a:pPr algn="ctr"/>
            <a:r>
              <a:rPr lang="en-US" sz="3600" dirty="0">
                <a:solidFill>
                  <a:schemeClr val="tx1"/>
                </a:solidFill>
              </a:rPr>
              <a:t>Spiritual</a:t>
            </a:r>
          </a:p>
          <a:p>
            <a:pPr algn="ctr"/>
            <a:endParaRPr lang="en-US" sz="3600" dirty="0">
              <a:solidFill>
                <a:schemeClr val="tx1"/>
              </a:solidFill>
            </a:endParaRPr>
          </a:p>
          <a:p>
            <a:pPr algn="ctr"/>
            <a:r>
              <a:rPr lang="en-US" sz="3600" dirty="0">
                <a:solidFill>
                  <a:schemeClr val="tx1"/>
                </a:solidFill>
              </a:rPr>
              <a:t>Figurative</a:t>
            </a:r>
          </a:p>
          <a:p>
            <a:pPr algn="ctr"/>
            <a:endParaRPr lang="en-US" sz="3600" dirty="0">
              <a:solidFill>
                <a:schemeClr val="tx1"/>
              </a:solidFill>
            </a:endParaRPr>
          </a:p>
          <a:p>
            <a:pPr algn="ctr"/>
            <a:r>
              <a:rPr lang="en-US" sz="3600" dirty="0">
                <a:solidFill>
                  <a:schemeClr val="tx1"/>
                </a:solidFill>
              </a:rPr>
              <a:t>Allegorical</a:t>
            </a:r>
          </a:p>
          <a:p>
            <a:pPr algn="ctr"/>
            <a:endParaRPr lang="en-US" sz="4400" dirty="0">
              <a:solidFill>
                <a:schemeClr val="tx1"/>
              </a:solidFill>
            </a:endParaRPr>
          </a:p>
          <a:p>
            <a:pPr algn="ctr"/>
            <a:r>
              <a:rPr lang="en-US" sz="4400" dirty="0">
                <a:solidFill>
                  <a:schemeClr val="tx1"/>
                </a:solidFill>
              </a:rPr>
              <a:t>Spiritual</a:t>
            </a:r>
          </a:p>
        </p:txBody>
      </p:sp>
      <p:sp>
        <p:nvSpPr>
          <p:cNvPr id="4" name="Shape 563"/>
          <p:cNvSpPr txBox="1">
            <a:spLocks/>
          </p:cNvSpPr>
          <p:nvPr/>
        </p:nvSpPr>
        <p:spPr>
          <a:xfrm>
            <a:off x="685800" y="831850"/>
            <a:ext cx="7772400" cy="1116012"/>
          </a:xfrm>
          <a:prstGeom prst="rect">
            <a:avLst/>
          </a:prstGeom>
          <a:noFill/>
          <a:ln>
            <a:noFill/>
          </a:ln>
        </p:spPr>
        <p:txBody>
          <a:bodyPr lIns="91425" tIns="45700" rIns="91425" bIns="45700"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lgn="ctr">
              <a:buClr>
                <a:srgbClr val="C19859"/>
              </a:buClr>
              <a:buSzPct val="25000"/>
              <a:buFont typeface="Arial"/>
              <a:buNone/>
            </a:pPr>
            <a:r>
              <a:rPr lang="en-US" sz="5400" b="1" i="1" dirty="0">
                <a:solidFill>
                  <a:srgbClr val="FFC000"/>
                </a:solidFill>
              </a:rPr>
              <a:t>Levels of Meaning</a:t>
            </a:r>
          </a:p>
        </p:txBody>
      </p:sp>
      <p:sp>
        <p:nvSpPr>
          <p:cNvPr id="5" name="TextBox 4"/>
          <p:cNvSpPr txBox="1"/>
          <p:nvPr/>
        </p:nvSpPr>
        <p:spPr>
          <a:xfrm>
            <a:off x="3962400" y="4191000"/>
            <a:ext cx="1143000" cy="1077218"/>
          </a:xfrm>
          <a:prstGeom prst="rect">
            <a:avLst/>
          </a:prstGeom>
          <a:noFill/>
        </p:spPr>
        <p:txBody>
          <a:bodyPr wrap="square" rtlCol="0">
            <a:spAutoFit/>
          </a:bodyPr>
          <a:lstStyle/>
          <a:p>
            <a:pPr algn="ctr"/>
            <a:r>
              <a:rPr lang="en-US" sz="3200" dirty="0">
                <a:solidFill>
                  <a:srgbClr val="FFC000"/>
                </a:solidFill>
              </a:rPr>
              <a:t>and/ or</a:t>
            </a:r>
          </a:p>
        </p:txBody>
      </p:sp>
    </p:spTree>
    <p:extLst>
      <p:ext uri="{BB962C8B-B14F-4D97-AF65-F5344CB8AC3E}">
        <p14:creationId xmlns:p14="http://schemas.microsoft.com/office/powerpoint/2010/main" val="1308137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Shape 596"/>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3600" b="1" i="1" u="none" strike="noStrike" cap="none" baseline="0" dirty="0">
                <a:solidFill>
                  <a:srgbClr val="FFC000"/>
                </a:solidFill>
                <a:latin typeface="Arial"/>
                <a:ea typeface="Arial"/>
                <a:cs typeface="Arial"/>
                <a:sym typeface="Arial"/>
              </a:rPr>
              <a:t>When a literal interpretation was…</a:t>
            </a:r>
          </a:p>
        </p:txBody>
      </p:sp>
      <p:sp>
        <p:nvSpPr>
          <p:cNvPr id="597" name="Shape 597"/>
          <p:cNvSpPr txBox="1">
            <a:spLocks noGrp="1"/>
          </p:cNvSpPr>
          <p:nvPr>
            <p:ph type="body" idx="1"/>
          </p:nvPr>
        </p:nvSpPr>
        <p:spPr>
          <a:xfrm>
            <a:off x="4114800" y="1905000"/>
            <a:ext cx="4343400"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EAEAEA"/>
              </a:buClr>
              <a:buSzPct val="100000"/>
              <a:buFont typeface="Arial"/>
              <a:buChar char="➢"/>
            </a:pPr>
            <a:r>
              <a:rPr lang="en-US" sz="2800" b="0" i="0" u="none" strike="noStrike" cap="none" baseline="0" dirty="0">
                <a:solidFill>
                  <a:srgbClr val="EAEAEA"/>
                </a:solidFill>
                <a:latin typeface="Arial"/>
                <a:ea typeface="Arial"/>
                <a:cs typeface="Arial"/>
                <a:sym typeface="Arial"/>
              </a:rPr>
              <a:t>Unworthy of God</a:t>
            </a:r>
          </a:p>
          <a:p>
            <a:pPr marL="342900" marR="0" lvl="0" indent="-190500" algn="l" rtl="0">
              <a:lnSpc>
                <a:spcPct val="100000"/>
              </a:lnSpc>
              <a:spcBef>
                <a:spcPts val="0"/>
              </a:spcBef>
              <a:spcAft>
                <a:spcPts val="0"/>
              </a:spcAft>
              <a:buClr>
                <a:schemeClr val="dk1"/>
              </a:buClr>
              <a:buFont typeface="Arial"/>
              <a:buNone/>
            </a:pPr>
            <a:endParaRPr sz="28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0"/>
              </a:spcBef>
              <a:spcAft>
                <a:spcPts val="0"/>
              </a:spcAft>
              <a:buClr>
                <a:srgbClr val="EAEAEA"/>
              </a:buClr>
              <a:buSzPct val="100000"/>
              <a:buFont typeface="Arial"/>
              <a:buChar char="➢"/>
            </a:pPr>
            <a:r>
              <a:rPr lang="en-US" sz="2800" b="0" i="0" u="none" strike="noStrike" cap="none" baseline="0" dirty="0">
                <a:solidFill>
                  <a:srgbClr val="EAEAEA"/>
                </a:solidFill>
                <a:latin typeface="Arial"/>
                <a:ea typeface="Arial"/>
                <a:cs typeface="Arial"/>
                <a:sym typeface="Arial"/>
              </a:rPr>
              <a:t>Impossible (based upon the contemporary thinking of the age)</a:t>
            </a:r>
          </a:p>
          <a:p>
            <a:pPr marL="342900" marR="0" lvl="0" indent="-190500" algn="l" rtl="0">
              <a:lnSpc>
                <a:spcPct val="100000"/>
              </a:lnSpc>
              <a:spcBef>
                <a:spcPts val="0"/>
              </a:spcBef>
              <a:spcAft>
                <a:spcPts val="0"/>
              </a:spcAft>
              <a:buClr>
                <a:schemeClr val="dk1"/>
              </a:buClr>
              <a:buFont typeface="Arial"/>
              <a:buNone/>
            </a:pPr>
            <a:endParaRPr sz="28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0"/>
              </a:spcBef>
              <a:spcAft>
                <a:spcPts val="0"/>
              </a:spcAft>
              <a:buClr>
                <a:srgbClr val="EAEAEA"/>
              </a:buClr>
              <a:buSzPct val="100000"/>
              <a:buFont typeface="Arial"/>
              <a:buChar char="➢"/>
            </a:pPr>
            <a:r>
              <a:rPr lang="en-US" sz="2800" b="0" i="0" u="none" strike="noStrike" cap="none" baseline="0" dirty="0">
                <a:solidFill>
                  <a:srgbClr val="EAEAEA"/>
                </a:solidFill>
                <a:latin typeface="Arial"/>
                <a:ea typeface="Arial"/>
                <a:cs typeface="Arial"/>
                <a:sym typeface="Arial"/>
              </a:rPr>
              <a:t>Not in harmony with other passages of Scripture</a:t>
            </a:r>
          </a:p>
          <a:p>
            <a:pPr marL="0" marR="0" lvl="0" indent="0" algn="l" rtl="0">
              <a:spcBef>
                <a:spcPts val="0"/>
              </a:spcBef>
              <a:buNone/>
            </a:pPr>
            <a:endParaRPr sz="2400" b="0" i="0" u="none" strike="noStrike" cap="none" baseline="0" dirty="0">
              <a:solidFill>
                <a:srgbClr val="EAEAEA"/>
              </a:solidFill>
              <a:latin typeface="Arial"/>
              <a:ea typeface="Arial"/>
              <a:cs typeface="Arial"/>
              <a:sym typeface="Arial"/>
            </a:endParaRPr>
          </a:p>
        </p:txBody>
      </p:sp>
      <p:sp>
        <p:nvSpPr>
          <p:cNvPr id="6" name="Rectangle 5"/>
          <p:cNvSpPr/>
          <p:nvPr/>
        </p:nvSpPr>
        <p:spPr>
          <a:xfrm>
            <a:off x="914400" y="3886200"/>
            <a:ext cx="3048000"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Literal</a:t>
            </a:r>
          </a:p>
        </p:txBody>
      </p:sp>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3886200"/>
            <a:ext cx="3048000"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Literal</a:t>
            </a:r>
          </a:p>
        </p:txBody>
      </p:sp>
      <p:sp>
        <p:nvSpPr>
          <p:cNvPr id="3" name="Rectangle 2"/>
          <p:cNvSpPr/>
          <p:nvPr/>
        </p:nvSpPr>
        <p:spPr>
          <a:xfrm>
            <a:off x="5105400" y="2743200"/>
            <a:ext cx="3048000" cy="27432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chemeClr val="tx1"/>
              </a:solidFill>
            </a:endParaRPr>
          </a:p>
          <a:p>
            <a:pPr algn="ctr"/>
            <a:endParaRPr lang="en-US" sz="4400" dirty="0">
              <a:solidFill>
                <a:schemeClr val="tx1"/>
              </a:solidFill>
            </a:endParaRPr>
          </a:p>
          <a:p>
            <a:pPr algn="ctr"/>
            <a:r>
              <a:rPr lang="en-US" sz="3600" dirty="0">
                <a:solidFill>
                  <a:schemeClr val="tx1"/>
                </a:solidFill>
              </a:rPr>
              <a:t>Spiritual</a:t>
            </a:r>
          </a:p>
          <a:p>
            <a:pPr algn="ctr"/>
            <a:endParaRPr lang="en-US" sz="3600" dirty="0">
              <a:solidFill>
                <a:schemeClr val="tx1"/>
              </a:solidFill>
            </a:endParaRPr>
          </a:p>
          <a:p>
            <a:pPr algn="ctr"/>
            <a:r>
              <a:rPr lang="en-US" sz="3600" dirty="0">
                <a:solidFill>
                  <a:schemeClr val="tx1"/>
                </a:solidFill>
              </a:rPr>
              <a:t>Figurative</a:t>
            </a:r>
          </a:p>
          <a:p>
            <a:pPr algn="ctr"/>
            <a:endParaRPr lang="en-US" sz="3600" dirty="0">
              <a:solidFill>
                <a:schemeClr val="tx1"/>
              </a:solidFill>
            </a:endParaRPr>
          </a:p>
          <a:p>
            <a:pPr algn="ctr"/>
            <a:r>
              <a:rPr lang="en-US" sz="3600" dirty="0">
                <a:solidFill>
                  <a:schemeClr val="tx1"/>
                </a:solidFill>
              </a:rPr>
              <a:t>Allegorical</a:t>
            </a:r>
          </a:p>
          <a:p>
            <a:pPr algn="ctr"/>
            <a:endParaRPr lang="en-US" sz="4400" dirty="0">
              <a:solidFill>
                <a:schemeClr val="tx1"/>
              </a:solidFill>
            </a:endParaRPr>
          </a:p>
          <a:p>
            <a:pPr algn="ctr"/>
            <a:r>
              <a:rPr lang="en-US" sz="4400" dirty="0">
                <a:solidFill>
                  <a:schemeClr val="tx1"/>
                </a:solidFill>
              </a:rPr>
              <a:t>Spiritual</a:t>
            </a:r>
          </a:p>
        </p:txBody>
      </p:sp>
      <p:sp>
        <p:nvSpPr>
          <p:cNvPr id="4" name="Shape 563"/>
          <p:cNvSpPr txBox="1">
            <a:spLocks/>
          </p:cNvSpPr>
          <p:nvPr/>
        </p:nvSpPr>
        <p:spPr>
          <a:xfrm>
            <a:off x="685800" y="1017588"/>
            <a:ext cx="7772400" cy="1116012"/>
          </a:xfrm>
          <a:prstGeom prst="rect">
            <a:avLst/>
          </a:prstGeom>
          <a:noFill/>
          <a:ln>
            <a:noFill/>
          </a:ln>
        </p:spPr>
        <p:txBody>
          <a:bodyPr lIns="91425" tIns="45700" rIns="91425" bIns="45700"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lgn="ctr">
              <a:buClr>
                <a:srgbClr val="C19859"/>
              </a:buClr>
              <a:buSzPct val="25000"/>
            </a:pPr>
            <a:r>
              <a:rPr lang="en-US" sz="4400" b="1" i="1" dirty="0">
                <a:solidFill>
                  <a:srgbClr val="FFC000"/>
                </a:solidFill>
              </a:rPr>
              <a:t>An allegorical interpretation was demanded</a:t>
            </a:r>
          </a:p>
        </p:txBody>
      </p:sp>
      <p:sp>
        <p:nvSpPr>
          <p:cNvPr id="5" name="TextBox 4"/>
          <p:cNvSpPr txBox="1"/>
          <p:nvPr/>
        </p:nvSpPr>
        <p:spPr>
          <a:xfrm>
            <a:off x="3962400" y="4191000"/>
            <a:ext cx="1143000" cy="1077218"/>
          </a:xfrm>
          <a:prstGeom prst="rect">
            <a:avLst/>
          </a:prstGeom>
          <a:noFill/>
        </p:spPr>
        <p:txBody>
          <a:bodyPr wrap="square" rtlCol="0">
            <a:spAutoFit/>
          </a:bodyPr>
          <a:lstStyle/>
          <a:p>
            <a:pPr algn="ctr"/>
            <a:r>
              <a:rPr lang="en-US" sz="3200" dirty="0">
                <a:solidFill>
                  <a:schemeClr val="bg1"/>
                </a:solidFill>
              </a:rPr>
              <a:t>and/ or</a:t>
            </a:r>
          </a:p>
        </p:txBody>
      </p:sp>
      <p:sp>
        <p:nvSpPr>
          <p:cNvPr id="6" name="Multiply 5"/>
          <p:cNvSpPr/>
          <p:nvPr/>
        </p:nvSpPr>
        <p:spPr>
          <a:xfrm>
            <a:off x="1676400" y="3886200"/>
            <a:ext cx="1676400" cy="1828800"/>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418317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Shape 612"/>
          <p:cNvSpPr txBox="1"/>
          <p:nvPr/>
        </p:nvSpPr>
        <p:spPr>
          <a:xfrm>
            <a:off x="762000" y="993775"/>
            <a:ext cx="7586661" cy="4957761"/>
          </a:xfrm>
          <a:prstGeom prst="rect">
            <a:avLst/>
          </a:prstGeom>
          <a:solidFill>
            <a:schemeClr val="lt1"/>
          </a:solidFill>
          <a:ln w="9525"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pic>
        <p:nvPicPr>
          <p:cNvPr id="613" name="Shape 613"/>
          <p:cNvPicPr preferRelativeResize="0"/>
          <p:nvPr/>
        </p:nvPicPr>
        <p:blipFill rotWithShape="1">
          <a:blip r:embed="rId3"/>
          <a:srcRect/>
          <a:stretch/>
        </p:blipFill>
        <p:spPr>
          <a:xfrm>
            <a:off x="1752600" y="1603375"/>
            <a:ext cx="5562600" cy="4252912"/>
          </a:xfrm>
          <a:prstGeom prst="rect">
            <a:avLst/>
          </a:prstGeom>
          <a:noFill/>
          <a:ln>
            <a:noFill/>
          </a:ln>
        </p:spPr>
      </p:pic>
      <p:sp>
        <p:nvSpPr>
          <p:cNvPr id="2" name="Rectangle 1"/>
          <p:cNvSpPr/>
          <p:nvPr/>
        </p:nvSpPr>
        <p:spPr>
          <a:xfrm>
            <a:off x="3276600" y="2590800"/>
            <a:ext cx="3124200" cy="1371600"/>
          </a:xfrm>
          <a:prstGeom prst="rect">
            <a:avLst/>
          </a:prstGeom>
          <a:solidFill>
            <a:schemeClr val="bg1">
              <a:lumMod val="85000"/>
            </a:schemeClr>
          </a:solidFill>
          <a:ln>
            <a:solidFill>
              <a:schemeClr val="bg1">
                <a:lumMod val="85000"/>
              </a:schemeClr>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7" name="Shape 617"/>
          <p:cNvSpPr txBox="1"/>
          <p:nvPr/>
        </p:nvSpPr>
        <p:spPr>
          <a:xfrm>
            <a:off x="3497262" y="2895411"/>
            <a:ext cx="2468561" cy="114318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4000" b="1" i="0" u="none" strike="noStrike" cap="none" baseline="0" dirty="0">
                <a:solidFill>
                  <a:schemeClr val="dk1"/>
                </a:solidFill>
                <a:latin typeface="Arial"/>
                <a:ea typeface="Arial"/>
                <a:cs typeface="Arial"/>
                <a:sym typeface="Arial"/>
              </a:rPr>
              <a:t>Theology</a:t>
            </a: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Shape 396"/>
          <p:cNvPicPr preferRelativeResize="0"/>
          <p:nvPr/>
        </p:nvPicPr>
        <p:blipFill rotWithShape="1">
          <a:blip r:embed="rId3"/>
          <a:srcRect/>
          <a:stretch/>
        </p:blipFill>
        <p:spPr>
          <a:xfrm>
            <a:off x="1052512" y="1089025"/>
            <a:ext cx="7080250" cy="4725986"/>
          </a:xfrm>
          <a:prstGeom prst="rect">
            <a:avLst/>
          </a:prstGeom>
          <a:noFill/>
          <a:ln>
            <a:noFill/>
          </a:ln>
        </p:spPr>
      </p:pic>
      <p:sp>
        <p:nvSpPr>
          <p:cNvPr id="397" name="Shape 397"/>
          <p:cNvSpPr txBox="1"/>
          <p:nvPr/>
        </p:nvSpPr>
        <p:spPr>
          <a:xfrm>
            <a:off x="2514600" y="4800600"/>
            <a:ext cx="5243514" cy="5842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6000" b="1" i="0" u="none" strike="noStrike" cap="none" baseline="0" dirty="0">
                <a:solidFill>
                  <a:schemeClr val="dk1"/>
                </a:solidFill>
                <a:latin typeface="Arial"/>
                <a:ea typeface="Arial"/>
                <a:cs typeface="Arial"/>
                <a:sym typeface="Arial"/>
              </a:rPr>
              <a:t>Epistemology</a:t>
            </a:r>
          </a:p>
        </p:txBody>
      </p:sp>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pic>
        <p:nvPicPr>
          <p:cNvPr id="624" name="Shape 624"/>
          <p:cNvPicPr preferRelativeResize="0"/>
          <p:nvPr/>
        </p:nvPicPr>
        <p:blipFill rotWithShape="1">
          <a:blip r:embed="rId3"/>
          <a:srcRect/>
          <a:stretch/>
        </p:blipFill>
        <p:spPr>
          <a:xfrm>
            <a:off x="1143000" y="1491069"/>
            <a:ext cx="6913561" cy="3962399"/>
          </a:xfrm>
          <a:prstGeom prst="rect">
            <a:avLst/>
          </a:prstGeom>
          <a:noFill/>
          <a:ln>
            <a:noFill/>
          </a:ln>
        </p:spPr>
      </p:pic>
      <p:sp>
        <p:nvSpPr>
          <p:cNvPr id="5" name="Rectangle 4"/>
          <p:cNvSpPr/>
          <p:nvPr/>
        </p:nvSpPr>
        <p:spPr>
          <a:xfrm>
            <a:off x="1143000" y="1491069"/>
            <a:ext cx="6913561" cy="3962399"/>
          </a:xfrm>
          <a:prstGeom prst="rect">
            <a:avLst/>
          </a:prstGeom>
          <a:blipFill dpi="0" rotWithShape="1">
            <a:blip r:embed="rId4">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004193067"/>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i="1" dirty="0">
                <a:solidFill>
                  <a:srgbClr val="FFC000"/>
                </a:solidFill>
              </a:rPr>
              <a:t>Origen--Lessons Learned</a:t>
            </a:r>
          </a:p>
        </p:txBody>
      </p:sp>
      <p:sp>
        <p:nvSpPr>
          <p:cNvPr id="3" name="Text Placeholder 2"/>
          <p:cNvSpPr>
            <a:spLocks noGrp="1"/>
          </p:cNvSpPr>
          <p:nvPr>
            <p:ph type="body" idx="1"/>
          </p:nvPr>
        </p:nvSpPr>
        <p:spPr/>
        <p:txBody>
          <a:bodyPr/>
          <a:lstStyle/>
          <a:p>
            <a:r>
              <a:rPr lang="en-US" sz="2800" dirty="0">
                <a:solidFill>
                  <a:schemeClr val="bg1"/>
                </a:solidFill>
              </a:rPr>
              <a:t>Came from Alexandria, a city of Greek culture in Egypt</a:t>
            </a:r>
          </a:p>
          <a:p>
            <a:r>
              <a:rPr lang="en-US" sz="2800" dirty="0">
                <a:solidFill>
                  <a:schemeClr val="bg1"/>
                </a:solidFill>
              </a:rPr>
              <a:t>Accepted </a:t>
            </a:r>
            <a:r>
              <a:rPr lang="en-US" sz="2800" dirty="0">
                <a:solidFill>
                  <a:srgbClr val="FFC000"/>
                </a:solidFill>
              </a:rPr>
              <a:t>Neo-Platonic worldview/philosophy</a:t>
            </a:r>
            <a:r>
              <a:rPr lang="en-US" sz="2800" dirty="0">
                <a:solidFill>
                  <a:schemeClr val="bg1"/>
                </a:solidFill>
              </a:rPr>
              <a:t> of Alexandria</a:t>
            </a:r>
          </a:p>
          <a:p>
            <a:r>
              <a:rPr lang="en-US" sz="2800" dirty="0">
                <a:solidFill>
                  <a:schemeClr val="bg1"/>
                </a:solidFill>
              </a:rPr>
              <a:t>The </a:t>
            </a:r>
            <a:r>
              <a:rPr lang="en-US" sz="2800" dirty="0">
                <a:solidFill>
                  <a:srgbClr val="FFC000"/>
                </a:solidFill>
              </a:rPr>
              <a:t>allegorical method </a:t>
            </a:r>
            <a:r>
              <a:rPr lang="en-US" sz="2800" dirty="0">
                <a:solidFill>
                  <a:schemeClr val="bg1"/>
                </a:solidFill>
              </a:rPr>
              <a:t>of interpretation was a </a:t>
            </a:r>
            <a:r>
              <a:rPr lang="en-US" sz="2800" dirty="0">
                <a:solidFill>
                  <a:srgbClr val="FFC000"/>
                </a:solidFill>
              </a:rPr>
              <a:t>product of Neo-Platonic thinking</a:t>
            </a:r>
          </a:p>
          <a:p>
            <a:r>
              <a:rPr lang="en-US" sz="2800" dirty="0">
                <a:solidFill>
                  <a:schemeClr val="bg1"/>
                </a:solidFill>
              </a:rPr>
              <a:t>He used this </a:t>
            </a:r>
            <a:r>
              <a:rPr lang="en-US" sz="2800" dirty="0">
                <a:solidFill>
                  <a:srgbClr val="FFC000"/>
                </a:solidFill>
              </a:rPr>
              <a:t>external method </a:t>
            </a:r>
            <a:r>
              <a:rPr lang="en-US" sz="2800" dirty="0">
                <a:solidFill>
                  <a:schemeClr val="bg1"/>
                </a:solidFill>
              </a:rPr>
              <a:t>and thereby imposed Neo-Platonism on the Bible</a:t>
            </a:r>
          </a:p>
        </p:txBody>
      </p:sp>
    </p:spTree>
    <p:extLst>
      <p:ext uri="{BB962C8B-B14F-4D97-AF65-F5344CB8AC3E}">
        <p14:creationId xmlns:p14="http://schemas.microsoft.com/office/powerpoint/2010/main" val="25651356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i="1" dirty="0">
                <a:solidFill>
                  <a:srgbClr val="FFC000"/>
                </a:solidFill>
              </a:rPr>
              <a:t>Origen--Lessons Learned</a:t>
            </a:r>
          </a:p>
        </p:txBody>
      </p:sp>
      <p:sp>
        <p:nvSpPr>
          <p:cNvPr id="3" name="Text Placeholder 2"/>
          <p:cNvSpPr>
            <a:spLocks noGrp="1"/>
          </p:cNvSpPr>
          <p:nvPr>
            <p:ph type="body" idx="1"/>
          </p:nvPr>
        </p:nvSpPr>
        <p:spPr>
          <a:xfrm>
            <a:off x="687387" y="1905001"/>
            <a:ext cx="7812086" cy="3962399"/>
          </a:xfrm>
        </p:spPr>
        <p:txBody>
          <a:bodyPr/>
          <a:lstStyle/>
          <a:p>
            <a:r>
              <a:rPr lang="en-US" sz="2800" dirty="0">
                <a:solidFill>
                  <a:schemeClr val="bg1"/>
                </a:solidFill>
              </a:rPr>
              <a:t>By applying the allegorical methods to the study of scripture, he </a:t>
            </a:r>
            <a:r>
              <a:rPr lang="en-US" sz="2800" dirty="0">
                <a:solidFill>
                  <a:srgbClr val="FFC000"/>
                </a:solidFill>
              </a:rPr>
              <a:t>imposed the Neo-Platonic worldview</a:t>
            </a:r>
            <a:r>
              <a:rPr lang="en-US" sz="2800" dirty="0">
                <a:solidFill>
                  <a:schemeClr val="bg1"/>
                </a:solidFill>
              </a:rPr>
              <a:t> upon scripture.  Scripture became a good Neo-Platonic book.</a:t>
            </a:r>
          </a:p>
          <a:p>
            <a:r>
              <a:rPr lang="en-US" sz="2800" dirty="0">
                <a:solidFill>
                  <a:schemeClr val="bg1"/>
                </a:solidFill>
              </a:rPr>
              <a:t>His </a:t>
            </a:r>
            <a:r>
              <a:rPr lang="en-US" sz="2800" dirty="0">
                <a:solidFill>
                  <a:srgbClr val="FFC000"/>
                </a:solidFill>
              </a:rPr>
              <a:t>intention was mission</a:t>
            </a:r>
            <a:r>
              <a:rPr lang="en-US" sz="2800" dirty="0">
                <a:solidFill>
                  <a:schemeClr val="bg1"/>
                </a:solidFill>
              </a:rPr>
              <a:t>—to reach people where they are, but the </a:t>
            </a:r>
            <a:r>
              <a:rPr lang="en-US" sz="2800" dirty="0">
                <a:solidFill>
                  <a:srgbClr val="FFC000"/>
                </a:solidFill>
              </a:rPr>
              <a:t>result</a:t>
            </a:r>
            <a:r>
              <a:rPr lang="en-US" sz="2800" dirty="0">
                <a:solidFill>
                  <a:schemeClr val="bg1"/>
                </a:solidFill>
              </a:rPr>
              <a:t> was compromise, the baptism of Christianity by a pagan culture, and the obscuration of the Bible.</a:t>
            </a:r>
          </a:p>
        </p:txBody>
      </p:sp>
    </p:spTree>
    <p:extLst>
      <p:ext uri="{BB962C8B-B14F-4D97-AF65-F5344CB8AC3E}">
        <p14:creationId xmlns:p14="http://schemas.microsoft.com/office/powerpoint/2010/main" val="18002147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4" name="Rectangle 3"/>
          <p:cNvSpPr/>
          <p:nvPr/>
        </p:nvSpPr>
        <p:spPr>
          <a:xfrm>
            <a:off x="914400" y="2590800"/>
            <a:ext cx="739140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62" name="Shape 162"/>
          <p:cNvPicPr preferRelativeResize="0"/>
          <p:nvPr/>
        </p:nvPicPr>
        <p:blipFill rotWithShape="1">
          <a:blip r:embed="rId3"/>
          <a:srcRect/>
          <a:stretch/>
        </p:blipFill>
        <p:spPr>
          <a:xfrm>
            <a:off x="762000" y="990600"/>
            <a:ext cx="7620000" cy="4648200"/>
          </a:xfrm>
          <a:prstGeom prst="rect">
            <a:avLst/>
          </a:prstGeom>
          <a:noFill/>
          <a:ln>
            <a:noFill/>
          </a:ln>
        </p:spPr>
      </p:pic>
    </p:spTree>
    <p:extLst>
      <p:ext uri="{BB962C8B-B14F-4D97-AF65-F5344CB8AC3E}">
        <p14:creationId xmlns:p14="http://schemas.microsoft.com/office/powerpoint/2010/main" val="4008337568"/>
      </p:ext>
    </p:extLst>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Shape 674"/>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Middle Ages</a:t>
            </a:r>
          </a:p>
        </p:txBody>
      </p:sp>
      <p:graphicFrame>
        <p:nvGraphicFramePr>
          <p:cNvPr id="675" name="Shape 675"/>
          <p:cNvGraphicFramePr/>
          <p:nvPr/>
        </p:nvGraphicFramePr>
        <p:xfrm>
          <a:off x="457200" y="2016125"/>
          <a:ext cx="8229600" cy="1311275"/>
        </p:xfrm>
        <a:graphic>
          <a:graphicData uri="http://schemas.openxmlformats.org/drawingml/2006/table">
            <a:tbl>
              <a:tblPr>
                <a:noFill/>
                <a:tableStyleId>{AE9BCBC4-B78A-44B1-829D-EB1226B9DB18}</a:tableStyleId>
              </a:tblPr>
              <a:tblGrid>
                <a:gridCol w="914400">
                  <a:extLst>
                    <a:ext uri="{9D8B030D-6E8A-4147-A177-3AD203B41FA5}">
                      <a16:colId xmlns:a16="http://schemas.microsoft.com/office/drawing/2014/main" val="20000"/>
                    </a:ext>
                  </a:extLst>
                </a:gridCol>
                <a:gridCol w="2819400">
                  <a:extLst>
                    <a:ext uri="{9D8B030D-6E8A-4147-A177-3AD203B41FA5}">
                      <a16:colId xmlns:a16="http://schemas.microsoft.com/office/drawing/2014/main" val="20001"/>
                    </a:ext>
                  </a:extLst>
                </a:gridCol>
                <a:gridCol w="1447800">
                  <a:extLst>
                    <a:ext uri="{9D8B030D-6E8A-4147-A177-3AD203B41FA5}">
                      <a16:colId xmlns:a16="http://schemas.microsoft.com/office/drawing/2014/main" val="20002"/>
                    </a:ext>
                  </a:extLst>
                </a:gridCol>
                <a:gridCol w="16002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tblGrid>
              <a:tr h="1311275">
                <a:tc>
                  <a:txBody>
                    <a:bodyPr/>
                    <a:lstStyle/>
                    <a:p>
                      <a:pPr marL="0" marR="0" lvl="0" indent="0" algn="ctr" rtl="0">
                        <a:lnSpc>
                          <a:spcPct val="100000"/>
                        </a:lnSpc>
                        <a:spcBef>
                          <a:spcPts val="0"/>
                        </a:spcBef>
                        <a:spcAft>
                          <a:spcPts val="0"/>
                        </a:spcAft>
                        <a:buClr>
                          <a:schemeClr val="dk1"/>
                        </a:buClr>
                        <a:buSzPct val="25000"/>
                        <a:buFont typeface="Arial"/>
                        <a:buNone/>
                      </a:pPr>
                      <a:r>
                        <a:rPr lang="en-US" sz="1600" b="1" i="0" u="none" strike="noStrike" cap="none" baseline="0" dirty="0">
                          <a:solidFill>
                            <a:schemeClr val="dk1"/>
                          </a:solidFill>
                          <a:latin typeface="Arial"/>
                          <a:ea typeface="Arial"/>
                          <a:cs typeface="Arial"/>
                          <a:sym typeface="Arial"/>
                        </a:rPr>
                        <a:t>Early</a:t>
                      </a:r>
                    </a:p>
                    <a:p>
                      <a:pPr marL="0" marR="0" lvl="0" indent="0" algn="ctr" rtl="0">
                        <a:lnSpc>
                          <a:spcPct val="100000"/>
                        </a:lnSpc>
                        <a:spcBef>
                          <a:spcPts val="0"/>
                        </a:spcBef>
                        <a:spcAft>
                          <a:spcPts val="0"/>
                        </a:spcAft>
                        <a:buClr>
                          <a:schemeClr val="dk1"/>
                        </a:buClr>
                        <a:buSzPct val="25000"/>
                        <a:buFont typeface="Arial"/>
                        <a:buNone/>
                      </a:pPr>
                      <a:r>
                        <a:rPr lang="en-US" sz="1600" b="1" i="0" u="none" strike="noStrike" cap="none" baseline="0" dirty="0">
                          <a:solidFill>
                            <a:schemeClr val="dk1"/>
                          </a:solidFill>
                          <a:latin typeface="Arial"/>
                          <a:ea typeface="Arial"/>
                          <a:cs typeface="Arial"/>
                          <a:sym typeface="Arial"/>
                        </a:rPr>
                        <a:t>Church</a:t>
                      </a:r>
                    </a:p>
                  </a:txBody>
                  <a:tcPr marL="91450" marR="91450" marT="45700" marB="45700">
                    <a:lnL w="12700" cap="flat">
                      <a:solidFill>
                        <a:schemeClr val="lt1"/>
                      </a:solidFill>
                      <a:prstDash val="solid"/>
                      <a:round/>
                      <a:headEnd type="none" w="med" len="med"/>
                      <a:tailEnd type="none" w="med" len="med"/>
                    </a:lnL>
                    <a:lnR w="12700" cap="flat">
                      <a:solidFill>
                        <a:schemeClr val="lt1"/>
                      </a:solidFill>
                      <a:prstDash val="solid"/>
                      <a:round/>
                      <a:headEnd type="none" w="med" len="med"/>
                      <a:tailEnd type="none" w="med" len="med"/>
                    </a:lnR>
                    <a:lnT w="12700" cap="flat">
                      <a:solidFill>
                        <a:schemeClr val="lt1"/>
                      </a:solidFill>
                      <a:prstDash val="solid"/>
                      <a:round/>
                      <a:headEnd type="none" w="med" len="med"/>
                      <a:tailEnd type="none" w="med" len="med"/>
                    </a:lnT>
                    <a:lnB w="38100" cap="flat">
                      <a:solidFill>
                        <a:schemeClr val="lt1"/>
                      </a:solidFill>
                      <a:prstDash val="solid"/>
                      <a:round/>
                      <a:headEnd type="none" w="med" len="med"/>
                      <a:tailEnd type="none" w="med" len="med"/>
                    </a:lnB>
                    <a:solidFill>
                      <a:srgbClr val="996633"/>
                    </a:solidFill>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600" b="1" i="0" u="none" strike="noStrike" cap="none" baseline="0" dirty="0">
                          <a:solidFill>
                            <a:schemeClr val="dk1"/>
                          </a:solidFill>
                          <a:latin typeface="Arial"/>
                          <a:ea typeface="Arial"/>
                          <a:cs typeface="Arial"/>
                          <a:sym typeface="Arial"/>
                        </a:rPr>
                        <a:t>Middle Ages</a:t>
                      </a:r>
                    </a:p>
                    <a:p>
                      <a:pPr marL="0" marR="0" lvl="0" indent="0" algn="ctr" rtl="0">
                        <a:lnSpc>
                          <a:spcPct val="100000"/>
                        </a:lnSpc>
                        <a:spcBef>
                          <a:spcPts val="0"/>
                        </a:spcBef>
                        <a:spcAft>
                          <a:spcPts val="0"/>
                        </a:spcAft>
                        <a:buClr>
                          <a:schemeClr val="dk1"/>
                        </a:buClr>
                        <a:buSzPct val="25000"/>
                        <a:buFont typeface="Arial"/>
                        <a:buNone/>
                      </a:pPr>
                      <a:r>
                        <a:rPr lang="en-US" sz="1600" b="1" i="0" u="none" strike="noStrike" cap="none" baseline="0" dirty="0">
                          <a:solidFill>
                            <a:schemeClr val="dk1"/>
                          </a:solidFill>
                          <a:latin typeface="Arial"/>
                          <a:ea typeface="Arial"/>
                          <a:cs typeface="Arial"/>
                          <a:sym typeface="Arial"/>
                        </a:rPr>
                        <a:t>Dark Ages</a:t>
                      </a:r>
                    </a:p>
                    <a:p>
                      <a:pPr marL="0" marR="0" lvl="0" indent="0" algn="ctr" rtl="0">
                        <a:lnSpc>
                          <a:spcPct val="100000"/>
                        </a:lnSpc>
                        <a:spcBef>
                          <a:spcPts val="0"/>
                        </a:spcBef>
                        <a:spcAft>
                          <a:spcPts val="0"/>
                        </a:spcAft>
                        <a:buClr>
                          <a:schemeClr val="dk1"/>
                        </a:buClr>
                        <a:buSzPct val="25000"/>
                        <a:buFont typeface="Arial"/>
                        <a:buNone/>
                      </a:pPr>
                      <a:r>
                        <a:rPr lang="en-US" sz="1600" b="1" i="0" u="none" strike="noStrike" cap="none" baseline="0" dirty="0">
                          <a:solidFill>
                            <a:schemeClr val="dk1"/>
                          </a:solidFill>
                          <a:latin typeface="Arial"/>
                          <a:ea typeface="Arial"/>
                          <a:cs typeface="Arial"/>
                          <a:sym typeface="Arial"/>
                        </a:rPr>
                        <a:t>500s-1500s</a:t>
                      </a:r>
                    </a:p>
                  </a:txBody>
                  <a:tcPr marL="91450" marR="91450" marT="45700" marB="45700">
                    <a:lnL w="12700" cap="flat">
                      <a:solidFill>
                        <a:schemeClr val="lt1"/>
                      </a:solidFill>
                      <a:prstDash val="solid"/>
                      <a:round/>
                      <a:headEnd type="none" w="med" len="med"/>
                      <a:tailEnd type="none" w="med" len="med"/>
                    </a:lnL>
                    <a:lnR w="12700" cap="flat">
                      <a:solidFill>
                        <a:schemeClr val="lt1"/>
                      </a:solidFill>
                      <a:prstDash val="solid"/>
                      <a:round/>
                      <a:headEnd type="none" w="med" len="med"/>
                      <a:tailEnd type="none" w="med" len="med"/>
                    </a:lnR>
                    <a:lnT w="12700" cap="flat">
                      <a:solidFill>
                        <a:schemeClr val="lt1"/>
                      </a:solidFill>
                      <a:prstDash val="solid"/>
                      <a:round/>
                      <a:headEnd type="none" w="med" len="med"/>
                      <a:tailEnd type="none" w="med" len="med"/>
                    </a:lnT>
                    <a:lnB w="38100" cap="flat">
                      <a:solidFill>
                        <a:schemeClr val="lt1"/>
                      </a:solidFill>
                      <a:prstDash val="solid"/>
                      <a:round/>
                      <a:headEnd type="none" w="med" len="med"/>
                      <a:tailEnd type="none" w="med" len="med"/>
                    </a:lnB>
                    <a:solidFill>
                      <a:srgbClr val="996633"/>
                    </a:solidFill>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600" b="1" i="0" u="none" strike="noStrike" cap="none" baseline="0" dirty="0">
                          <a:solidFill>
                            <a:schemeClr val="dk1"/>
                          </a:solidFill>
                          <a:latin typeface="Arial"/>
                          <a:ea typeface="Arial"/>
                          <a:cs typeface="Arial"/>
                          <a:sym typeface="Arial"/>
                        </a:rPr>
                        <a:t>Renaissance</a:t>
                      </a:r>
                    </a:p>
                    <a:p>
                      <a:pPr marL="0" marR="0" lvl="0" indent="0" algn="ctr" rtl="0">
                        <a:lnSpc>
                          <a:spcPct val="100000"/>
                        </a:lnSpc>
                        <a:spcBef>
                          <a:spcPts val="0"/>
                        </a:spcBef>
                        <a:spcAft>
                          <a:spcPts val="0"/>
                        </a:spcAft>
                        <a:buClr>
                          <a:schemeClr val="dk1"/>
                        </a:buClr>
                        <a:buSzPct val="25000"/>
                        <a:buFont typeface="Arial"/>
                        <a:buNone/>
                      </a:pPr>
                      <a:r>
                        <a:rPr lang="en-US" sz="1600" b="1" i="0" u="none" strike="noStrike" cap="none" baseline="0" dirty="0">
                          <a:solidFill>
                            <a:schemeClr val="dk1"/>
                          </a:solidFill>
                          <a:latin typeface="Arial"/>
                          <a:ea typeface="Arial"/>
                          <a:cs typeface="Arial"/>
                          <a:sym typeface="Arial"/>
                        </a:rPr>
                        <a:t>1300s-1600s</a:t>
                      </a:r>
                    </a:p>
                    <a:p>
                      <a:pPr marL="0" marR="0" lvl="0" indent="0" algn="ctr" rtl="0">
                        <a:lnSpc>
                          <a:spcPct val="100000"/>
                        </a:lnSpc>
                        <a:spcBef>
                          <a:spcPts val="0"/>
                        </a:spcBef>
                        <a:spcAft>
                          <a:spcPts val="0"/>
                        </a:spcAft>
                        <a:buClr>
                          <a:schemeClr val="dk1"/>
                        </a:buClr>
                        <a:buSzPct val="25000"/>
                        <a:buFont typeface="Arial"/>
                        <a:buNone/>
                      </a:pPr>
                      <a:r>
                        <a:rPr lang="en-US" sz="1600" b="1" i="0" u="none" strike="noStrike" cap="none" baseline="0" dirty="0">
                          <a:solidFill>
                            <a:schemeClr val="dk1"/>
                          </a:solidFill>
                          <a:latin typeface="Arial"/>
                          <a:ea typeface="Arial"/>
                          <a:cs typeface="Arial"/>
                          <a:sym typeface="Arial"/>
                        </a:rPr>
                        <a:t>Reformation</a:t>
                      </a:r>
                    </a:p>
                    <a:p>
                      <a:pPr marL="0" marR="0" lvl="0" indent="0" algn="ctr" rtl="0">
                        <a:lnSpc>
                          <a:spcPct val="100000"/>
                        </a:lnSpc>
                        <a:spcBef>
                          <a:spcPts val="0"/>
                        </a:spcBef>
                        <a:spcAft>
                          <a:spcPts val="0"/>
                        </a:spcAft>
                        <a:buClr>
                          <a:schemeClr val="dk1"/>
                        </a:buClr>
                        <a:buSzPct val="25000"/>
                        <a:buFont typeface="Arial"/>
                        <a:buNone/>
                      </a:pPr>
                      <a:r>
                        <a:rPr lang="en-US" sz="1600" b="1" i="0" u="none" strike="noStrike" cap="none" baseline="0" dirty="0">
                          <a:solidFill>
                            <a:schemeClr val="dk1"/>
                          </a:solidFill>
                          <a:latin typeface="Arial"/>
                          <a:ea typeface="Arial"/>
                          <a:cs typeface="Arial"/>
                          <a:sym typeface="Arial"/>
                        </a:rPr>
                        <a:t>1500s</a:t>
                      </a:r>
                    </a:p>
                    <a:p>
                      <a:pPr marL="0" marR="0" lvl="0" indent="0" algn="l" rtl="0">
                        <a:spcBef>
                          <a:spcPts val="0"/>
                        </a:spcBef>
                        <a:buNone/>
                      </a:pPr>
                      <a:endParaRPr sz="1600" b="1" i="0" u="none" strike="noStrike" cap="none" baseline="0" dirty="0">
                        <a:solidFill>
                          <a:schemeClr val="dk1"/>
                        </a:solidFill>
                        <a:latin typeface="Arial"/>
                        <a:ea typeface="Arial"/>
                        <a:cs typeface="Arial"/>
                        <a:sym typeface="Arial"/>
                      </a:endParaRPr>
                    </a:p>
                  </a:txBody>
                  <a:tcPr marL="91450" marR="91450" marT="45700" marB="45700">
                    <a:lnL w="12700" cap="flat">
                      <a:solidFill>
                        <a:schemeClr val="lt1"/>
                      </a:solidFill>
                      <a:prstDash val="solid"/>
                      <a:round/>
                      <a:headEnd type="none" w="med" len="med"/>
                      <a:tailEnd type="none" w="med" len="med"/>
                    </a:lnL>
                    <a:lnR w="12700" cap="flat">
                      <a:solidFill>
                        <a:schemeClr val="lt1"/>
                      </a:solidFill>
                      <a:prstDash val="solid"/>
                      <a:round/>
                      <a:headEnd type="none" w="med" len="med"/>
                      <a:tailEnd type="none" w="med" len="med"/>
                    </a:lnR>
                    <a:lnT w="12700" cap="flat">
                      <a:solidFill>
                        <a:schemeClr val="lt1"/>
                      </a:solidFill>
                      <a:prstDash val="solid"/>
                      <a:round/>
                      <a:headEnd type="none" w="med" len="med"/>
                      <a:tailEnd type="none" w="med" len="med"/>
                    </a:lnT>
                    <a:lnB w="38100" cap="flat">
                      <a:solidFill>
                        <a:schemeClr val="lt1"/>
                      </a:solidFill>
                      <a:prstDash val="solid"/>
                      <a:round/>
                      <a:headEnd type="none" w="med" len="med"/>
                      <a:tailEnd type="none" w="med" len="med"/>
                    </a:lnB>
                    <a:solidFill>
                      <a:srgbClr val="996633"/>
                    </a:solidFill>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600" b="1" i="0" u="none" strike="noStrike" cap="none" baseline="0" dirty="0">
                          <a:solidFill>
                            <a:schemeClr val="dk1"/>
                          </a:solidFill>
                          <a:latin typeface="Arial"/>
                          <a:ea typeface="Arial"/>
                          <a:cs typeface="Arial"/>
                          <a:sym typeface="Arial"/>
                        </a:rPr>
                        <a:t>Enlightenment</a:t>
                      </a:r>
                    </a:p>
                    <a:p>
                      <a:pPr marL="0" marR="0" lvl="0" indent="0" algn="ctr" rtl="0">
                        <a:lnSpc>
                          <a:spcPct val="100000"/>
                        </a:lnSpc>
                        <a:spcBef>
                          <a:spcPts val="0"/>
                        </a:spcBef>
                        <a:spcAft>
                          <a:spcPts val="0"/>
                        </a:spcAft>
                        <a:buClr>
                          <a:schemeClr val="dk1"/>
                        </a:buClr>
                        <a:buSzPct val="25000"/>
                        <a:buFont typeface="Arial"/>
                        <a:buNone/>
                      </a:pPr>
                      <a:r>
                        <a:rPr lang="en-US" sz="1600" b="1" i="0" u="none" strike="noStrike" cap="none" baseline="0" dirty="0">
                          <a:solidFill>
                            <a:schemeClr val="dk1"/>
                          </a:solidFill>
                          <a:latin typeface="Arial"/>
                          <a:ea typeface="Arial"/>
                          <a:cs typeface="Arial"/>
                          <a:sym typeface="Arial"/>
                        </a:rPr>
                        <a:t>Age of Reason</a:t>
                      </a:r>
                    </a:p>
                    <a:p>
                      <a:pPr marL="0" marR="0" lvl="0" indent="0" algn="ctr" rtl="0">
                        <a:lnSpc>
                          <a:spcPct val="100000"/>
                        </a:lnSpc>
                        <a:spcBef>
                          <a:spcPts val="0"/>
                        </a:spcBef>
                        <a:spcAft>
                          <a:spcPts val="0"/>
                        </a:spcAft>
                        <a:buClr>
                          <a:schemeClr val="dk1"/>
                        </a:buClr>
                        <a:buSzPct val="25000"/>
                        <a:buFont typeface="Arial"/>
                        <a:buNone/>
                      </a:pPr>
                      <a:r>
                        <a:rPr lang="en-US" sz="1600" b="1" i="0" u="none" strike="noStrike" cap="none" baseline="0" dirty="0">
                          <a:solidFill>
                            <a:schemeClr val="dk1"/>
                          </a:solidFill>
                          <a:latin typeface="Arial"/>
                          <a:ea typeface="Arial"/>
                          <a:cs typeface="Arial"/>
                          <a:sym typeface="Arial"/>
                        </a:rPr>
                        <a:t>1600s-1700s</a:t>
                      </a:r>
                    </a:p>
                  </a:txBody>
                  <a:tcPr marL="91450" marR="91450" marT="45700" marB="45700">
                    <a:lnL w="12700" cap="flat">
                      <a:solidFill>
                        <a:schemeClr val="lt1"/>
                      </a:solidFill>
                      <a:prstDash val="solid"/>
                      <a:round/>
                      <a:headEnd type="none" w="med" len="med"/>
                      <a:tailEnd type="none" w="med" len="med"/>
                    </a:lnL>
                    <a:lnR w="12700" cap="flat">
                      <a:solidFill>
                        <a:schemeClr val="lt1"/>
                      </a:solidFill>
                      <a:prstDash val="solid"/>
                      <a:round/>
                      <a:headEnd type="none" w="med" len="med"/>
                      <a:tailEnd type="none" w="med" len="med"/>
                    </a:lnR>
                    <a:lnT w="12700" cap="flat">
                      <a:solidFill>
                        <a:schemeClr val="lt1"/>
                      </a:solidFill>
                      <a:prstDash val="solid"/>
                      <a:round/>
                      <a:headEnd type="none" w="med" len="med"/>
                      <a:tailEnd type="none" w="med" len="med"/>
                    </a:lnT>
                    <a:lnB w="38100" cap="flat">
                      <a:solidFill>
                        <a:schemeClr val="lt1"/>
                      </a:solidFill>
                      <a:prstDash val="solid"/>
                      <a:round/>
                      <a:headEnd type="none" w="med" len="med"/>
                      <a:tailEnd type="none" w="med" len="med"/>
                    </a:lnB>
                    <a:solidFill>
                      <a:srgbClr val="996633"/>
                    </a:solidFill>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600" b="1" i="0" u="none" strike="noStrike" cap="none" baseline="0" dirty="0">
                          <a:solidFill>
                            <a:schemeClr val="dk1"/>
                          </a:solidFill>
                          <a:latin typeface="Arial"/>
                          <a:ea typeface="Arial"/>
                          <a:cs typeface="Arial"/>
                          <a:sym typeface="Arial"/>
                        </a:rPr>
                        <a:t>Modernism</a:t>
                      </a:r>
                    </a:p>
                    <a:p>
                      <a:pPr marL="0" marR="0" lvl="0" indent="0" algn="ctr" rtl="0">
                        <a:lnSpc>
                          <a:spcPct val="100000"/>
                        </a:lnSpc>
                        <a:spcBef>
                          <a:spcPts val="0"/>
                        </a:spcBef>
                        <a:spcAft>
                          <a:spcPts val="0"/>
                        </a:spcAft>
                        <a:buClr>
                          <a:schemeClr val="dk1"/>
                        </a:buClr>
                        <a:buSzPct val="25000"/>
                        <a:buFont typeface="Arial"/>
                        <a:buNone/>
                      </a:pPr>
                      <a:r>
                        <a:rPr lang="en-US" sz="1600" b="1" i="0" u="none" strike="noStrike" cap="none" baseline="0" dirty="0">
                          <a:solidFill>
                            <a:schemeClr val="dk1"/>
                          </a:solidFill>
                          <a:latin typeface="Arial"/>
                          <a:ea typeface="Arial"/>
                          <a:cs typeface="Arial"/>
                          <a:sym typeface="Arial"/>
                        </a:rPr>
                        <a:t>Post-Modernism</a:t>
                      </a:r>
                    </a:p>
                  </a:txBody>
                  <a:tcPr marL="91450" marR="91450" marT="45700" marB="45700">
                    <a:lnL w="12700" cap="flat">
                      <a:solidFill>
                        <a:schemeClr val="lt1"/>
                      </a:solidFill>
                      <a:prstDash val="solid"/>
                      <a:round/>
                      <a:headEnd type="none" w="med" len="med"/>
                      <a:tailEnd type="none" w="med" len="med"/>
                    </a:lnL>
                    <a:lnR w="12700" cap="flat">
                      <a:solidFill>
                        <a:schemeClr val="lt1"/>
                      </a:solidFill>
                      <a:prstDash val="solid"/>
                      <a:round/>
                      <a:headEnd type="none" w="med" len="med"/>
                      <a:tailEnd type="none" w="med" len="med"/>
                    </a:lnR>
                    <a:lnT w="12700" cap="flat">
                      <a:solidFill>
                        <a:schemeClr val="lt1"/>
                      </a:solidFill>
                      <a:prstDash val="solid"/>
                      <a:round/>
                      <a:headEnd type="none" w="med" len="med"/>
                      <a:tailEnd type="none" w="med" len="med"/>
                    </a:lnT>
                    <a:lnB w="38100" cap="flat">
                      <a:solidFill>
                        <a:schemeClr val="lt1"/>
                      </a:solidFill>
                      <a:prstDash val="solid"/>
                      <a:round/>
                      <a:headEnd type="none" w="med" len="med"/>
                      <a:tailEnd type="none" w="med" len="med"/>
                    </a:lnB>
                    <a:solidFill>
                      <a:srgbClr val="996633"/>
                    </a:solidFill>
                  </a:tcPr>
                </a:tc>
                <a:extLst>
                  <a:ext uri="{0D108BD9-81ED-4DB2-BD59-A6C34878D82A}">
                    <a16:rowId xmlns:a16="http://schemas.microsoft.com/office/drawing/2014/main" val="10000"/>
                  </a:ext>
                </a:extLst>
              </a:tr>
            </a:tbl>
          </a:graphicData>
        </a:graphic>
      </p:graphicFrame>
      <p:sp>
        <p:nvSpPr>
          <p:cNvPr id="676" name="Shape 676"/>
          <p:cNvSpPr/>
          <p:nvPr/>
        </p:nvSpPr>
        <p:spPr>
          <a:xfrm>
            <a:off x="1757361" y="385762"/>
            <a:ext cx="649286" cy="1466850"/>
          </a:xfrm>
          <a:prstGeom prst="downArrow">
            <a:avLst>
              <a:gd name="adj1" fmla="val 16819"/>
              <a:gd name="adj2" fmla="val 50000"/>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pic>
        <p:nvPicPr>
          <p:cNvPr id="677" name="Shape 677"/>
          <p:cNvPicPr preferRelativeResize="0"/>
          <p:nvPr/>
        </p:nvPicPr>
        <p:blipFill rotWithShape="1">
          <a:blip r:embed="rId3"/>
          <a:srcRect/>
          <a:stretch/>
        </p:blipFill>
        <p:spPr>
          <a:xfrm>
            <a:off x="3222625" y="3714750"/>
            <a:ext cx="2720974" cy="2036762"/>
          </a:xfrm>
          <a:prstGeom prst="rect">
            <a:avLst/>
          </a:prstGeom>
          <a:noFill/>
          <a:ln>
            <a:noFill/>
          </a:ln>
        </p:spPr>
      </p:pic>
      <p:pic>
        <p:nvPicPr>
          <p:cNvPr id="678" name="Shape 678"/>
          <p:cNvPicPr preferRelativeResize="0"/>
          <p:nvPr/>
        </p:nvPicPr>
        <p:blipFill rotWithShape="1">
          <a:blip r:embed="rId4"/>
          <a:srcRect/>
          <a:stretch/>
        </p:blipFill>
        <p:spPr>
          <a:xfrm>
            <a:off x="3678237" y="3586162"/>
            <a:ext cx="1808162" cy="2362200"/>
          </a:xfrm>
          <a:prstGeom prst="rect">
            <a:avLst/>
          </a:prstGeom>
          <a:noFill/>
          <a:ln>
            <a:noFill/>
          </a:ln>
        </p:spPr>
      </p:pic>
      <p:sp>
        <p:nvSpPr>
          <p:cNvPr id="7" name="4-Point Star 6"/>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7"/>
                                        </p:tgtEl>
                                        <p:attrNameLst>
                                          <p:attrName>style.visibility</p:attrName>
                                        </p:attrNameLst>
                                      </p:cBhvr>
                                      <p:to>
                                        <p:strVal val="visible"/>
                                      </p:to>
                                    </p:set>
                                    <p:animEffect transition="in" filter="fade">
                                      <p:cBhvr>
                                        <p:cTn id="7" dur="500"/>
                                        <p:tgtEl>
                                          <p:spTgt spid="6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8"/>
                                        </p:tgtEl>
                                        <p:attrNameLst>
                                          <p:attrName>style.visibility</p:attrName>
                                        </p:attrNameLst>
                                      </p:cBhvr>
                                      <p:to>
                                        <p:strVal val="visible"/>
                                      </p:to>
                                    </p:set>
                                    <p:animEffect transition="in" filter="fade">
                                      <p:cBhvr>
                                        <p:cTn id="12" dur="500"/>
                                        <p:tgtEl>
                                          <p:spTgt spid="67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677"/>
                                        </p:tgtEl>
                                      </p:cBhvr>
                                    </p:animEffect>
                                    <p:set>
                                      <p:cBhvr>
                                        <p:cTn id="17" dur="1" fill="hold">
                                          <p:stCondLst>
                                            <p:cond delay="499"/>
                                          </p:stCondLst>
                                        </p:cTn>
                                        <p:tgtEl>
                                          <p:spTgt spid="6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Shape 684"/>
          <p:cNvSpPr txBox="1">
            <a:spLocks noGrp="1"/>
          </p:cNvSpPr>
          <p:nvPr>
            <p:ph type="title"/>
          </p:nvPr>
        </p:nvSpPr>
        <p:spPr>
          <a:xfrm>
            <a:off x="685800" y="1017588"/>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800" b="1" i="1" u="none" strike="noStrike" cap="none" baseline="0" dirty="0">
                <a:solidFill>
                  <a:srgbClr val="FFC000"/>
                </a:solidFill>
                <a:latin typeface="Arial"/>
                <a:ea typeface="Arial"/>
                <a:cs typeface="Arial"/>
                <a:sym typeface="Arial"/>
              </a:rPr>
              <a:t>Philosophical Arguments for the Existence of God</a:t>
            </a:r>
          </a:p>
        </p:txBody>
      </p:sp>
      <p:sp>
        <p:nvSpPr>
          <p:cNvPr id="685" name="Shape 685"/>
          <p:cNvSpPr txBox="1">
            <a:spLocks noGrp="1"/>
          </p:cNvSpPr>
          <p:nvPr>
            <p:ph type="body" idx="1"/>
          </p:nvPr>
        </p:nvSpPr>
        <p:spPr>
          <a:xfrm>
            <a:off x="687386" y="2362200"/>
            <a:ext cx="8075613" cy="3657599"/>
          </a:xfrm>
          <a:prstGeom prst="rect">
            <a:avLst/>
          </a:prstGeom>
          <a:noFill/>
          <a:ln>
            <a:noFill/>
          </a:ln>
        </p:spPr>
        <p:txBody>
          <a:bodyPr lIns="91425" tIns="45700" rIns="91425" bIns="45700" anchor="t" anchorCtr="0">
            <a:noAutofit/>
          </a:bodyPr>
          <a:lstStyle/>
          <a:p>
            <a:pPr marL="342900" marR="0" lvl="0" indent="-114300" algn="l" rtl="0">
              <a:lnSpc>
                <a:spcPct val="100000"/>
              </a:lnSpc>
              <a:spcBef>
                <a:spcPts val="0"/>
              </a:spcBef>
              <a:spcAft>
                <a:spcPts val="0"/>
              </a:spcAft>
              <a:buClr>
                <a:srgbClr val="887952"/>
              </a:buClr>
              <a:buFont typeface="Arial"/>
              <a:buNone/>
            </a:pPr>
            <a:r>
              <a:rPr lang="en-US" sz="3600" b="0" i="0" u="none" strike="noStrike" cap="none" baseline="0" dirty="0">
                <a:solidFill>
                  <a:srgbClr val="EAEAEA"/>
                </a:solidFill>
                <a:latin typeface="Arial"/>
                <a:ea typeface="Arial"/>
                <a:cs typeface="Arial"/>
                <a:sym typeface="Arial"/>
              </a:rPr>
              <a:t>The Bible simply assumes the existence of God.</a:t>
            </a:r>
          </a:p>
          <a:p>
            <a:pPr marL="342900" marR="0" lvl="0" indent="-114300" algn="l" rtl="0">
              <a:lnSpc>
                <a:spcPct val="100000"/>
              </a:lnSpc>
              <a:spcBef>
                <a:spcPts val="0"/>
              </a:spcBef>
              <a:spcAft>
                <a:spcPts val="0"/>
              </a:spcAft>
              <a:buClr>
                <a:srgbClr val="887952"/>
              </a:buClr>
              <a:buFont typeface="Arial"/>
              <a:buNone/>
            </a:pPr>
            <a:r>
              <a:rPr lang="en-US" sz="3600" dirty="0">
                <a:solidFill>
                  <a:srgbClr val="EAEAEA"/>
                </a:solidFill>
              </a:rPr>
              <a:t>Some theologies of the middle ages attempted to prove His existence.</a:t>
            </a: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These arguments encased </a:t>
            </a:r>
            <a:r>
              <a:rPr lang="en-US" sz="3600" b="0" i="0" u="none" strike="noStrike" cap="none" dirty="0">
                <a:solidFill>
                  <a:srgbClr val="EAEAEA"/>
                </a:solidFill>
                <a:latin typeface="Arial"/>
                <a:ea typeface="Arial"/>
                <a:cs typeface="Arial"/>
                <a:sym typeface="Arial"/>
              </a:rPr>
              <a:t>God within the philosophy of the age.</a:t>
            </a:r>
            <a:endParaRPr lang="en-US" sz="36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Shape 690"/>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Anselm</a:t>
            </a:r>
          </a:p>
        </p:txBody>
      </p:sp>
      <p:sp>
        <p:nvSpPr>
          <p:cNvPr id="691" name="Shape 691"/>
          <p:cNvSpPr txBox="1">
            <a:spLocks noGrp="1"/>
          </p:cNvSpPr>
          <p:nvPr>
            <p:ph type="body" idx="1"/>
          </p:nvPr>
        </p:nvSpPr>
        <p:spPr>
          <a:xfrm>
            <a:off x="773112" y="2057400"/>
            <a:ext cx="7812086" cy="39623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EAEAEA"/>
              </a:buClr>
              <a:buSzPct val="25000"/>
              <a:buFont typeface="Arial"/>
              <a:buNone/>
            </a:pPr>
            <a:r>
              <a:rPr lang="en-US" sz="3600" b="0" i="0" u="none" strike="noStrike" cap="none" baseline="0" dirty="0">
                <a:solidFill>
                  <a:srgbClr val="EAEAEA"/>
                </a:solidFill>
                <a:latin typeface="Arial"/>
                <a:ea typeface="Arial"/>
                <a:cs typeface="Arial"/>
                <a:sym typeface="Arial"/>
              </a:rPr>
              <a:t>Reason puts man in touch with the whole order of being and has its own principles of operation. Therefore reason gives a foundation for accepting the existence of God.</a:t>
            </a:r>
          </a:p>
          <a:p>
            <a:pPr marL="0" marR="0" lvl="0" indent="0" algn="l" rtl="0">
              <a:spcBef>
                <a:spcPts val="0"/>
              </a:spcBef>
              <a:buNone/>
            </a:pPr>
            <a:endParaRPr sz="36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Shape 696"/>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None/>
            </a:pPr>
            <a:endParaRPr sz="5400" b="1" i="1" u="none" strike="noStrike" cap="none" baseline="0" dirty="0">
              <a:solidFill>
                <a:srgbClr val="C19859"/>
              </a:solidFill>
              <a:latin typeface="Arial"/>
              <a:ea typeface="Arial"/>
              <a:cs typeface="Arial"/>
              <a:sym typeface="Arial"/>
            </a:endParaRPr>
          </a:p>
        </p:txBody>
      </p:sp>
      <p:sp>
        <p:nvSpPr>
          <p:cNvPr id="697" name="Shape 697"/>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How do we know such a being as God exists?  </a:t>
            </a:r>
          </a:p>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By an argument that arises from a</a:t>
            </a:r>
            <a:r>
              <a:rPr lang="en-US" sz="3600" b="0" i="0" u="none" strike="noStrike" cap="none" dirty="0">
                <a:solidFill>
                  <a:srgbClr val="EAEAEA"/>
                </a:solidFill>
                <a:latin typeface="Arial"/>
                <a:ea typeface="Arial"/>
                <a:cs typeface="Arial"/>
                <a:sym typeface="Arial"/>
              </a:rPr>
              <a:t> </a:t>
            </a:r>
            <a:r>
              <a:rPr lang="en-US" sz="3600" b="0" i="0" u="none" strike="noStrike" cap="none" baseline="0" dirty="0">
                <a:solidFill>
                  <a:srgbClr val="EAEAEA"/>
                </a:solidFill>
                <a:latin typeface="Arial"/>
                <a:ea typeface="Arial"/>
                <a:cs typeface="Arial"/>
                <a:sym typeface="Arial"/>
              </a:rPr>
              <a:t>definition of God?</a:t>
            </a:r>
          </a:p>
          <a:p>
            <a:pPr marL="0" marR="0" lvl="0" indent="0" algn="l" rtl="0">
              <a:lnSpc>
                <a:spcPct val="100000"/>
              </a:lnSpc>
              <a:spcBef>
                <a:spcPts val="0"/>
              </a:spcBef>
              <a:spcAft>
                <a:spcPts val="0"/>
              </a:spcAft>
              <a:buClr>
                <a:srgbClr val="887952"/>
              </a:buClr>
              <a:buSzPct val="100000"/>
              <a:buNone/>
            </a:pPr>
            <a:endParaRPr lang="en-US" sz="36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Shape 702"/>
          <p:cNvSpPr txBox="1">
            <a:spLocks noGrp="1"/>
          </p:cNvSpPr>
          <p:nvPr>
            <p:ph type="title"/>
          </p:nvPr>
        </p:nvSpPr>
        <p:spPr>
          <a:xfrm>
            <a:off x="685800" y="831850"/>
            <a:ext cx="7772400" cy="153035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800" b="1" i="1" u="none" strike="noStrike" cap="none" baseline="0" dirty="0">
                <a:solidFill>
                  <a:srgbClr val="FFC000"/>
                </a:solidFill>
                <a:latin typeface="Arial"/>
                <a:ea typeface="Arial"/>
                <a:cs typeface="Arial"/>
                <a:sym typeface="Arial"/>
              </a:rPr>
              <a:t>Ontological Argument for</a:t>
            </a:r>
            <a:br>
              <a:rPr lang="en-US" sz="5400" b="1" i="1" u="none" strike="noStrike" cap="none" baseline="0" dirty="0">
                <a:solidFill>
                  <a:srgbClr val="FFC000"/>
                </a:solidFill>
                <a:latin typeface="Arial"/>
                <a:ea typeface="Arial"/>
                <a:cs typeface="Arial"/>
                <a:sym typeface="Arial"/>
              </a:rPr>
            </a:br>
            <a:r>
              <a:rPr lang="en-US" sz="5400" b="1" i="1" u="none" strike="noStrike" cap="none" baseline="0" dirty="0">
                <a:solidFill>
                  <a:srgbClr val="FFC000"/>
                </a:solidFill>
                <a:latin typeface="Arial"/>
                <a:ea typeface="Arial"/>
                <a:cs typeface="Arial"/>
                <a:sym typeface="Arial"/>
              </a:rPr>
              <a:t>Existence of God</a:t>
            </a:r>
          </a:p>
        </p:txBody>
      </p:sp>
      <p:sp>
        <p:nvSpPr>
          <p:cNvPr id="703" name="Shape 703"/>
          <p:cNvSpPr txBox="1">
            <a:spLocks noGrp="1"/>
          </p:cNvSpPr>
          <p:nvPr>
            <p:ph type="body" idx="1"/>
          </p:nvPr>
        </p:nvSpPr>
        <p:spPr>
          <a:xfrm>
            <a:off x="773112" y="2057400"/>
            <a:ext cx="7812086" cy="3962399"/>
          </a:xfrm>
          <a:prstGeom prst="rect">
            <a:avLst/>
          </a:prstGeom>
          <a:noFill/>
          <a:ln>
            <a:noFill/>
          </a:ln>
        </p:spPr>
        <p:txBody>
          <a:bodyPr lIns="91425" tIns="45700" rIns="91425" bIns="45700" anchor="t" anchorCtr="0">
            <a:noAutofit/>
          </a:bodyPr>
          <a:lstStyle/>
          <a:p>
            <a:pPr marL="342900" marR="0" lvl="0" indent="-114300" algn="l" rtl="0">
              <a:lnSpc>
                <a:spcPct val="100000"/>
              </a:lnSpc>
              <a:spcBef>
                <a:spcPts val="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0"/>
              </a:spcBef>
              <a:spcAft>
                <a:spcPts val="0"/>
              </a:spcAft>
              <a:buClr>
                <a:srgbClr val="EAEAEA"/>
              </a:buClr>
              <a:buSzPct val="25000"/>
              <a:buFont typeface="Arial"/>
              <a:buNone/>
            </a:pPr>
            <a:r>
              <a:rPr lang="en-US" sz="3600" b="0" i="0" u="none" strike="noStrike" cap="none" baseline="0" dirty="0">
                <a:solidFill>
                  <a:srgbClr val="EAEAEA"/>
                </a:solidFill>
                <a:latin typeface="Arial"/>
                <a:ea typeface="Arial"/>
                <a:cs typeface="Arial"/>
                <a:sym typeface="Arial"/>
              </a:rPr>
              <a:t>God:  a being greater than which nothing</a:t>
            </a:r>
            <a:r>
              <a:rPr lang="en-US" sz="3600" b="0" i="0" u="none" strike="noStrike" cap="none" dirty="0">
                <a:solidFill>
                  <a:srgbClr val="EAEAEA"/>
                </a:solidFill>
                <a:latin typeface="Arial"/>
                <a:ea typeface="Arial"/>
                <a:cs typeface="Arial"/>
                <a:sym typeface="Arial"/>
              </a:rPr>
              <a:t> </a:t>
            </a:r>
            <a:r>
              <a:rPr lang="en-US" sz="3600" b="0" i="0" u="none" strike="noStrike" cap="none" baseline="0" dirty="0">
                <a:solidFill>
                  <a:srgbClr val="EAEAEA"/>
                </a:solidFill>
                <a:latin typeface="Arial"/>
                <a:ea typeface="Arial"/>
                <a:cs typeface="Arial"/>
                <a:sym typeface="Arial"/>
              </a:rPr>
              <a:t>can be conceived.</a:t>
            </a:r>
          </a:p>
          <a:p>
            <a:pPr marL="342900" marR="0" lvl="0" indent="-342900" algn="l" rtl="0">
              <a:lnSpc>
                <a:spcPct val="100000"/>
              </a:lnSpc>
              <a:spcBef>
                <a:spcPts val="0"/>
              </a:spcBef>
              <a:spcAft>
                <a:spcPts val="0"/>
              </a:spcAft>
              <a:buClr>
                <a:srgbClr val="EAEAEA"/>
              </a:buClr>
              <a:buSzPct val="25000"/>
              <a:buFont typeface="Arial"/>
              <a:buNone/>
            </a:pPr>
            <a:r>
              <a:rPr lang="en-US" sz="2400" b="0" i="0" u="none" strike="noStrike" cap="none" baseline="0" dirty="0">
                <a:solidFill>
                  <a:srgbClr val="EAEAEA"/>
                </a:solidFill>
                <a:latin typeface="Arial"/>
                <a:ea typeface="Arial"/>
                <a:cs typeface="Arial"/>
                <a:sym typeface="Arial"/>
              </a:rPr>
              <a:t> </a:t>
            </a:r>
          </a:p>
          <a:p>
            <a:pPr marL="0" marR="0" lvl="0" indent="0" algn="l" rtl="0">
              <a:spcBef>
                <a:spcPts val="0"/>
              </a:spcBef>
              <a:buNone/>
            </a:pPr>
            <a:endParaRPr sz="24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buClr>
                <a:srgbClr val="C19859"/>
              </a:buClr>
              <a:buSzPct val="25000"/>
            </a:pPr>
            <a:endParaRPr lang="en-US" sz="4800" b="1" i="1" dirty="0">
              <a:solidFill>
                <a:srgbClr val="C19859"/>
              </a:solidFill>
            </a:endParaRPr>
          </a:p>
        </p:txBody>
      </p:sp>
      <p:sp>
        <p:nvSpPr>
          <p:cNvPr id="3" name="Text Placeholder 2"/>
          <p:cNvSpPr>
            <a:spLocks noGrp="1"/>
          </p:cNvSpPr>
          <p:nvPr>
            <p:ph type="body" idx="1"/>
          </p:nvPr>
        </p:nvSpPr>
        <p:spPr/>
        <p:txBody>
          <a:bodyPr/>
          <a:lstStyle/>
          <a:p>
            <a:pPr marL="228600" indent="0">
              <a:buNone/>
            </a:pPr>
            <a:endParaRPr lang="en-US" dirty="0"/>
          </a:p>
        </p:txBody>
      </p:sp>
      <p:sp>
        <p:nvSpPr>
          <p:cNvPr id="5" name="Shape 712"/>
          <p:cNvSpPr txBox="1"/>
          <p:nvPr/>
        </p:nvSpPr>
        <p:spPr>
          <a:xfrm>
            <a:off x="762000" y="3810000"/>
            <a:ext cx="7696200" cy="92868"/>
          </a:xfrm>
          <a:prstGeom prst="rect">
            <a:avLst/>
          </a:prstGeom>
          <a:solidFill>
            <a:schemeClr val="accent1">
              <a:lumMod val="60000"/>
              <a:lumOff val="40000"/>
            </a:schemeClr>
          </a:solidFill>
          <a:ln w="25400" cap="rnd">
            <a:solidFill>
              <a:schemeClr val="accent1">
                <a:lumMod val="60000"/>
                <a:lumOff val="40000"/>
              </a:schemeClr>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6" name="Cloud Callout 5"/>
          <p:cNvSpPr/>
          <p:nvPr/>
        </p:nvSpPr>
        <p:spPr>
          <a:xfrm>
            <a:off x="2895600" y="1066800"/>
            <a:ext cx="5105400" cy="2209800"/>
          </a:xfrm>
          <a:prstGeom prst="cloud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Nothing can be greater than the greatest being</a:t>
            </a:r>
          </a:p>
        </p:txBody>
      </p:sp>
      <p:sp>
        <p:nvSpPr>
          <p:cNvPr id="8" name="TextBox 7"/>
          <p:cNvSpPr txBox="1"/>
          <p:nvPr/>
        </p:nvSpPr>
        <p:spPr>
          <a:xfrm>
            <a:off x="1828800" y="4419600"/>
            <a:ext cx="5257800" cy="707886"/>
          </a:xfrm>
          <a:prstGeom prst="rect">
            <a:avLst/>
          </a:prstGeom>
          <a:noFill/>
          <a:ln>
            <a:solidFill>
              <a:schemeClr val="accent1">
                <a:lumMod val="60000"/>
                <a:lumOff val="40000"/>
              </a:schemeClr>
            </a:solidFill>
          </a:ln>
        </p:spPr>
        <p:txBody>
          <a:bodyPr wrap="square" rtlCol="0">
            <a:spAutoFit/>
          </a:bodyPr>
          <a:lstStyle/>
          <a:p>
            <a:pPr algn="ctr"/>
            <a:r>
              <a:rPr lang="en-US" sz="4000" dirty="0">
                <a:solidFill>
                  <a:srgbClr val="FFC000"/>
                </a:solidFill>
                <a:effectLst>
                  <a:outerShdw blurRad="38100" dist="38100" dir="2700000" algn="tl">
                    <a:srgbClr val="000000">
                      <a:alpha val="43137"/>
                    </a:srgbClr>
                  </a:outerShdw>
                </a:effectLst>
              </a:rPr>
              <a:t>God = Greatest Being</a:t>
            </a:r>
          </a:p>
        </p:txBody>
      </p:sp>
      <p:sp>
        <p:nvSpPr>
          <p:cNvPr id="7" name="4-Point Star 6"/>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3974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Shape 396"/>
          <p:cNvPicPr preferRelativeResize="0"/>
          <p:nvPr/>
        </p:nvPicPr>
        <p:blipFill rotWithShape="1">
          <a:blip r:embed="rId3"/>
          <a:srcRect/>
          <a:stretch/>
        </p:blipFill>
        <p:spPr>
          <a:xfrm>
            <a:off x="1052512" y="1089025"/>
            <a:ext cx="7080250" cy="4725986"/>
          </a:xfrm>
          <a:prstGeom prst="rect">
            <a:avLst/>
          </a:prstGeom>
          <a:noFill/>
          <a:ln>
            <a:noFill/>
          </a:ln>
        </p:spPr>
      </p:pic>
      <p:sp>
        <p:nvSpPr>
          <p:cNvPr id="397" name="Shape 397"/>
          <p:cNvSpPr txBox="1"/>
          <p:nvPr/>
        </p:nvSpPr>
        <p:spPr>
          <a:xfrm>
            <a:off x="2514600" y="4800600"/>
            <a:ext cx="5243514" cy="5842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6000" b="1" i="0" u="none" strike="noStrike" cap="none" baseline="0" dirty="0">
                <a:solidFill>
                  <a:schemeClr val="dk1"/>
                </a:solidFill>
                <a:latin typeface="Arial"/>
                <a:ea typeface="Arial"/>
                <a:cs typeface="Arial"/>
                <a:sym typeface="Arial"/>
              </a:rPr>
              <a:t>Epistemology</a:t>
            </a:r>
          </a:p>
        </p:txBody>
      </p:sp>
      <p:pic>
        <p:nvPicPr>
          <p:cNvPr id="4" name="Picture 2" descr="ID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377162"/>
            <a:ext cx="1447800" cy="2172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http://www.ridinghighministries.org/wp-content/uploads/2013/10/Father-in-Heave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6358" y="1396827"/>
            <a:ext cx="2205694" cy="176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410579"/>
      </p:ext>
    </p:extLst>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Shape 702"/>
          <p:cNvSpPr txBox="1">
            <a:spLocks noGrp="1"/>
          </p:cNvSpPr>
          <p:nvPr>
            <p:ph type="title"/>
          </p:nvPr>
        </p:nvSpPr>
        <p:spPr>
          <a:xfrm>
            <a:off x="685800" y="831850"/>
            <a:ext cx="7772400" cy="153035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800" b="1" i="1" u="none" strike="noStrike" cap="none" baseline="0" dirty="0">
                <a:solidFill>
                  <a:srgbClr val="FFC000"/>
                </a:solidFill>
                <a:latin typeface="Arial"/>
                <a:ea typeface="Arial"/>
                <a:cs typeface="Arial"/>
                <a:sym typeface="Arial"/>
              </a:rPr>
              <a:t>Ontological Argument for</a:t>
            </a:r>
            <a:br>
              <a:rPr lang="en-US" sz="5400" b="1" i="1" u="none" strike="noStrike" cap="none" baseline="0" dirty="0">
                <a:solidFill>
                  <a:srgbClr val="FFC000"/>
                </a:solidFill>
                <a:latin typeface="Arial"/>
                <a:ea typeface="Arial"/>
                <a:cs typeface="Arial"/>
                <a:sym typeface="Arial"/>
              </a:rPr>
            </a:br>
            <a:r>
              <a:rPr lang="en-US" sz="5400" b="1" i="1" u="none" strike="noStrike" cap="none" baseline="0" dirty="0">
                <a:solidFill>
                  <a:srgbClr val="FFC000"/>
                </a:solidFill>
                <a:latin typeface="Arial"/>
                <a:ea typeface="Arial"/>
                <a:cs typeface="Arial"/>
                <a:sym typeface="Arial"/>
              </a:rPr>
              <a:t>the Existence of God</a:t>
            </a:r>
          </a:p>
        </p:txBody>
      </p:sp>
      <p:sp>
        <p:nvSpPr>
          <p:cNvPr id="703" name="Shape 703"/>
          <p:cNvSpPr txBox="1">
            <a:spLocks noGrp="1"/>
          </p:cNvSpPr>
          <p:nvPr>
            <p:ph type="body" idx="1"/>
          </p:nvPr>
        </p:nvSpPr>
        <p:spPr>
          <a:xfrm>
            <a:off x="773112" y="2057400"/>
            <a:ext cx="7812086" cy="3962399"/>
          </a:xfrm>
          <a:prstGeom prst="rect">
            <a:avLst/>
          </a:prstGeom>
          <a:noFill/>
          <a:ln>
            <a:noFill/>
          </a:ln>
        </p:spPr>
        <p:txBody>
          <a:bodyPr lIns="91425" tIns="45700" rIns="91425" bIns="45700" anchor="t" anchorCtr="0">
            <a:noAutofit/>
          </a:bodyPr>
          <a:lstStyle/>
          <a:p>
            <a:pPr marL="342900" marR="0" lvl="0" indent="-114300" algn="l" rtl="0">
              <a:lnSpc>
                <a:spcPct val="100000"/>
              </a:lnSpc>
              <a:spcBef>
                <a:spcPts val="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indent="0">
              <a:spcBef>
                <a:spcPts val="0"/>
              </a:spcBef>
              <a:buClr>
                <a:srgbClr val="EAEAEA"/>
              </a:buClr>
              <a:buSzPct val="25000"/>
              <a:buNone/>
            </a:pPr>
            <a:r>
              <a:rPr lang="en-US" sz="3600" b="0" i="0" u="none" strike="noStrike" cap="none" baseline="0" dirty="0">
                <a:solidFill>
                  <a:srgbClr val="EAEAEA"/>
                </a:solidFill>
                <a:latin typeface="Arial"/>
                <a:ea typeface="Arial"/>
                <a:cs typeface="Arial"/>
                <a:sym typeface="Arial"/>
              </a:rPr>
              <a:t>All men have</a:t>
            </a:r>
            <a:r>
              <a:rPr lang="en-US" sz="3600" b="0" i="0" u="none" strike="noStrike" cap="none" dirty="0">
                <a:solidFill>
                  <a:srgbClr val="EAEAEA"/>
                </a:solidFill>
                <a:latin typeface="Arial"/>
                <a:ea typeface="Arial"/>
                <a:cs typeface="Arial"/>
                <a:sym typeface="Arial"/>
              </a:rPr>
              <a:t> as an object of thought, the idea of a being that which nothing greater can be conceived</a:t>
            </a:r>
            <a:endParaRPr lang="en-US" sz="36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0"/>
              </a:spcBef>
              <a:spcAft>
                <a:spcPts val="0"/>
              </a:spcAft>
              <a:buClr>
                <a:srgbClr val="EAEAEA"/>
              </a:buClr>
              <a:buSzPct val="25000"/>
              <a:buFont typeface="Arial"/>
              <a:buNone/>
            </a:pPr>
            <a:r>
              <a:rPr lang="en-US" sz="2400" b="0" i="0" u="none" strike="noStrike" cap="none" baseline="0" dirty="0">
                <a:solidFill>
                  <a:srgbClr val="EAEAEA"/>
                </a:solidFill>
                <a:latin typeface="Arial"/>
                <a:ea typeface="Arial"/>
                <a:cs typeface="Arial"/>
                <a:sym typeface="Arial"/>
              </a:rPr>
              <a:t> </a:t>
            </a:r>
          </a:p>
          <a:p>
            <a:pPr marL="0" marR="0" lvl="0" indent="0" algn="l" rtl="0">
              <a:spcBef>
                <a:spcPts val="0"/>
              </a:spcBef>
              <a:buNone/>
            </a:pPr>
            <a:endParaRPr sz="2400" b="0" i="0" u="none" strike="noStrike" cap="none" baseline="0" dirty="0">
              <a:solidFill>
                <a:srgbClr val="EAEAEA"/>
              </a:solidFill>
              <a:latin typeface="Arial"/>
              <a:ea typeface="Arial"/>
              <a:cs typeface="Arial"/>
              <a:sym typeface="Arial"/>
            </a:endParaRPr>
          </a:p>
        </p:txBody>
      </p:sp>
    </p:spTree>
    <p:extLst>
      <p:ext uri="{BB962C8B-B14F-4D97-AF65-F5344CB8AC3E}">
        <p14:creationId xmlns:p14="http://schemas.microsoft.com/office/powerpoint/2010/main" val="1302724003"/>
      </p:ext>
    </p:extLst>
  </p:cSld>
  <p:clrMapOvr>
    <a:masterClrMapping/>
  </p:clrMapOvr>
  <p:transition spd="slow">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Shape 702"/>
          <p:cNvSpPr txBox="1">
            <a:spLocks noGrp="1"/>
          </p:cNvSpPr>
          <p:nvPr>
            <p:ph type="title"/>
          </p:nvPr>
        </p:nvSpPr>
        <p:spPr>
          <a:xfrm>
            <a:off x="685800" y="831850"/>
            <a:ext cx="7772400" cy="153035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4800" b="1" i="1" u="none" strike="noStrike" cap="none" baseline="0" dirty="0">
                <a:solidFill>
                  <a:srgbClr val="FFC000"/>
                </a:solidFill>
                <a:latin typeface="Arial"/>
                <a:ea typeface="Arial"/>
                <a:cs typeface="Arial"/>
                <a:sym typeface="Arial"/>
              </a:rPr>
              <a:t>Ontological Argument for</a:t>
            </a:r>
            <a:br>
              <a:rPr lang="en-US" sz="5400" b="1" i="1" u="none" strike="noStrike" cap="none" baseline="0" dirty="0">
                <a:solidFill>
                  <a:srgbClr val="FFC000"/>
                </a:solidFill>
                <a:latin typeface="Arial"/>
                <a:ea typeface="Arial"/>
                <a:cs typeface="Arial"/>
                <a:sym typeface="Arial"/>
              </a:rPr>
            </a:br>
            <a:r>
              <a:rPr lang="en-US" sz="5400" b="1" i="1" u="none" strike="noStrike" cap="none" baseline="0" dirty="0">
                <a:solidFill>
                  <a:srgbClr val="FFC000"/>
                </a:solidFill>
                <a:latin typeface="Arial"/>
                <a:ea typeface="Arial"/>
                <a:cs typeface="Arial"/>
                <a:sym typeface="Arial"/>
              </a:rPr>
              <a:t>the Existence of God</a:t>
            </a:r>
          </a:p>
        </p:txBody>
      </p:sp>
      <p:sp>
        <p:nvSpPr>
          <p:cNvPr id="703" name="Shape 703"/>
          <p:cNvSpPr txBox="1">
            <a:spLocks noGrp="1"/>
          </p:cNvSpPr>
          <p:nvPr>
            <p:ph type="body" idx="1"/>
          </p:nvPr>
        </p:nvSpPr>
        <p:spPr>
          <a:xfrm>
            <a:off x="773112" y="2057400"/>
            <a:ext cx="7812086" cy="3962399"/>
          </a:xfrm>
          <a:prstGeom prst="rect">
            <a:avLst/>
          </a:prstGeom>
          <a:noFill/>
          <a:ln>
            <a:noFill/>
          </a:ln>
        </p:spPr>
        <p:txBody>
          <a:bodyPr lIns="91425" tIns="45700" rIns="91425" bIns="45700" anchor="t" anchorCtr="0">
            <a:noAutofit/>
          </a:bodyPr>
          <a:lstStyle/>
          <a:p>
            <a:pPr marL="342900" marR="0" lvl="0" indent="-114300" algn="l" rtl="0">
              <a:lnSpc>
                <a:spcPct val="100000"/>
              </a:lnSpc>
              <a:spcBef>
                <a:spcPts val="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0"/>
              </a:spcBef>
              <a:spcAft>
                <a:spcPts val="0"/>
              </a:spcAft>
              <a:buClr>
                <a:srgbClr val="EAEAEA"/>
              </a:buClr>
              <a:buSzPct val="25000"/>
              <a:buFont typeface="Arial"/>
              <a:buNone/>
            </a:pPr>
            <a:r>
              <a:rPr lang="en-US" sz="3600" b="0" i="0" u="none" strike="noStrike" cap="none" baseline="0" dirty="0">
                <a:solidFill>
                  <a:srgbClr val="EAEAEA"/>
                </a:solidFill>
                <a:latin typeface="Arial"/>
                <a:ea typeface="Arial"/>
                <a:cs typeface="Arial"/>
                <a:sym typeface="Arial"/>
              </a:rPr>
              <a:t>The question</a:t>
            </a:r>
            <a:r>
              <a:rPr lang="en-US" sz="3600" b="0" i="0" u="none" strike="noStrike" cap="none" dirty="0">
                <a:solidFill>
                  <a:srgbClr val="EAEAEA"/>
                </a:solidFill>
                <a:latin typeface="Arial"/>
                <a:ea typeface="Arial"/>
                <a:cs typeface="Arial"/>
                <a:sym typeface="Arial"/>
              </a:rPr>
              <a:t> is whether such a being exists in reality</a:t>
            </a:r>
            <a:r>
              <a:rPr lang="en-US" sz="3600" b="0" i="0" u="none" strike="noStrike" cap="none" baseline="0" dirty="0">
                <a:solidFill>
                  <a:srgbClr val="EAEAEA"/>
                </a:solidFill>
                <a:latin typeface="Arial"/>
                <a:ea typeface="Arial"/>
                <a:cs typeface="Arial"/>
                <a:sym typeface="Arial"/>
              </a:rPr>
              <a:t> </a:t>
            </a:r>
          </a:p>
          <a:p>
            <a:pPr marL="0" marR="0" lvl="0" indent="0" algn="l" rtl="0">
              <a:spcBef>
                <a:spcPts val="0"/>
              </a:spcBef>
              <a:buNone/>
            </a:pPr>
            <a:endParaRPr sz="2400" b="0" i="0" u="none" strike="noStrike" cap="none" baseline="0" dirty="0">
              <a:solidFill>
                <a:srgbClr val="EAEAEA"/>
              </a:solidFill>
              <a:latin typeface="Arial"/>
              <a:ea typeface="Arial"/>
              <a:cs typeface="Arial"/>
              <a:sym typeface="Arial"/>
            </a:endParaRPr>
          </a:p>
        </p:txBody>
      </p:sp>
      <p:sp>
        <p:nvSpPr>
          <p:cNvPr id="4" name="Shape 704"/>
          <p:cNvSpPr txBox="1"/>
          <p:nvPr/>
        </p:nvSpPr>
        <p:spPr>
          <a:xfrm>
            <a:off x="3898900" y="3581400"/>
            <a:ext cx="1250950" cy="221614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13800" b="0" i="0" u="none" strike="noStrike" cap="none" baseline="0" dirty="0">
                <a:solidFill>
                  <a:schemeClr val="lt1"/>
                </a:solidFill>
                <a:latin typeface="Arial"/>
                <a:ea typeface="Arial"/>
                <a:cs typeface="Arial"/>
                <a:sym typeface="Arial"/>
              </a:rPr>
              <a:t>?</a:t>
            </a:r>
          </a:p>
        </p:txBody>
      </p:sp>
    </p:spTree>
    <p:extLst>
      <p:ext uri="{BB962C8B-B14F-4D97-AF65-F5344CB8AC3E}">
        <p14:creationId xmlns:p14="http://schemas.microsoft.com/office/powerpoint/2010/main" val="2756681893"/>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712"/>
          <p:cNvSpPr txBox="1"/>
          <p:nvPr/>
        </p:nvSpPr>
        <p:spPr>
          <a:xfrm>
            <a:off x="762000" y="3810000"/>
            <a:ext cx="7696200" cy="92868"/>
          </a:xfrm>
          <a:prstGeom prst="rect">
            <a:avLst/>
          </a:prstGeom>
          <a:solidFill>
            <a:srgbClr val="FFC000"/>
          </a:solidFill>
          <a:ln w="25400" cap="rnd">
            <a:solidFill>
              <a:schemeClr val="accen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8" name="TextBox 7"/>
          <p:cNvSpPr txBox="1"/>
          <p:nvPr/>
        </p:nvSpPr>
        <p:spPr>
          <a:xfrm>
            <a:off x="1828800" y="4419600"/>
            <a:ext cx="5257800" cy="707886"/>
          </a:xfrm>
          <a:prstGeom prst="rect">
            <a:avLst/>
          </a:prstGeom>
          <a:noFill/>
          <a:ln>
            <a:solidFill>
              <a:schemeClr val="accent1">
                <a:lumMod val="60000"/>
                <a:lumOff val="40000"/>
              </a:schemeClr>
            </a:solidFill>
          </a:ln>
        </p:spPr>
        <p:txBody>
          <a:bodyPr wrap="square" rtlCol="0">
            <a:spAutoFit/>
          </a:bodyPr>
          <a:lstStyle/>
          <a:p>
            <a:pPr algn="ctr"/>
            <a:r>
              <a:rPr lang="en-US" sz="4000" dirty="0">
                <a:solidFill>
                  <a:srgbClr val="FFC000"/>
                </a:solidFill>
                <a:effectLst>
                  <a:outerShdw blurRad="38100" dist="38100" dir="2700000" algn="tl">
                    <a:srgbClr val="000000">
                      <a:alpha val="43137"/>
                    </a:srgbClr>
                  </a:outerShdw>
                </a:effectLst>
              </a:rPr>
              <a:t>God = Greatest Being</a:t>
            </a:r>
          </a:p>
        </p:txBody>
      </p:sp>
      <p:sp>
        <p:nvSpPr>
          <p:cNvPr id="3" name="Right Arrow 2"/>
          <p:cNvSpPr/>
          <p:nvPr/>
        </p:nvSpPr>
        <p:spPr>
          <a:xfrm rot="3710376">
            <a:off x="457200" y="3456118"/>
            <a:ext cx="190500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914400" y="1066800"/>
            <a:ext cx="7543800" cy="1754326"/>
          </a:xfrm>
          <a:prstGeom prst="rect">
            <a:avLst/>
          </a:prstGeom>
          <a:noFill/>
        </p:spPr>
        <p:txBody>
          <a:bodyPr wrap="square" rtlCol="0">
            <a:spAutoFit/>
          </a:bodyPr>
          <a:lstStyle/>
          <a:p>
            <a:r>
              <a:rPr lang="en-US" sz="3600" dirty="0">
                <a:solidFill>
                  <a:schemeClr val="bg1"/>
                </a:solidFill>
              </a:rPr>
              <a:t>To deny existence to this greatest being would be a contradiction in terms</a:t>
            </a:r>
          </a:p>
        </p:txBody>
      </p:sp>
    </p:spTree>
    <p:extLst>
      <p:ext uri="{BB962C8B-B14F-4D97-AF65-F5344CB8AC3E}">
        <p14:creationId xmlns:p14="http://schemas.microsoft.com/office/powerpoint/2010/main" val="352720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712"/>
          <p:cNvSpPr txBox="1"/>
          <p:nvPr/>
        </p:nvSpPr>
        <p:spPr>
          <a:xfrm>
            <a:off x="762000" y="3810000"/>
            <a:ext cx="7696200" cy="92868"/>
          </a:xfrm>
          <a:prstGeom prst="rect">
            <a:avLst/>
          </a:prstGeom>
          <a:solidFill>
            <a:srgbClr val="FFC000"/>
          </a:solidFill>
          <a:ln w="25400" cap="rnd">
            <a:solidFill>
              <a:schemeClr val="accen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8" name="TextBox 7"/>
          <p:cNvSpPr txBox="1"/>
          <p:nvPr/>
        </p:nvSpPr>
        <p:spPr>
          <a:xfrm>
            <a:off x="1828800" y="4419600"/>
            <a:ext cx="5257800" cy="707886"/>
          </a:xfrm>
          <a:prstGeom prst="rect">
            <a:avLst/>
          </a:prstGeom>
          <a:noFill/>
          <a:ln>
            <a:solidFill>
              <a:schemeClr val="accent1">
                <a:lumMod val="60000"/>
                <a:lumOff val="40000"/>
              </a:schemeClr>
            </a:solidFill>
          </a:ln>
        </p:spPr>
        <p:txBody>
          <a:bodyPr wrap="square" rtlCol="0">
            <a:spAutoFit/>
          </a:bodyPr>
          <a:lstStyle/>
          <a:p>
            <a:pPr algn="ctr"/>
            <a:r>
              <a:rPr lang="en-US" sz="4000" dirty="0">
                <a:solidFill>
                  <a:srgbClr val="FFC000"/>
                </a:solidFill>
                <a:effectLst>
                  <a:outerShdw blurRad="38100" dist="38100" dir="2700000" algn="tl">
                    <a:srgbClr val="000000">
                      <a:alpha val="43137"/>
                    </a:srgbClr>
                  </a:outerShdw>
                </a:effectLst>
              </a:rPr>
              <a:t>God = Greatest Being</a:t>
            </a:r>
          </a:p>
        </p:txBody>
      </p:sp>
      <p:sp>
        <p:nvSpPr>
          <p:cNvPr id="7" name="TextBox 6"/>
          <p:cNvSpPr txBox="1"/>
          <p:nvPr/>
        </p:nvSpPr>
        <p:spPr>
          <a:xfrm>
            <a:off x="914400" y="1066800"/>
            <a:ext cx="7543800" cy="1200329"/>
          </a:xfrm>
          <a:prstGeom prst="rect">
            <a:avLst/>
          </a:prstGeom>
          <a:noFill/>
        </p:spPr>
        <p:txBody>
          <a:bodyPr wrap="square" rtlCol="0">
            <a:spAutoFit/>
          </a:bodyPr>
          <a:lstStyle/>
          <a:p>
            <a:r>
              <a:rPr lang="en-US" sz="3600" dirty="0">
                <a:solidFill>
                  <a:schemeClr val="bg1"/>
                </a:solidFill>
              </a:rPr>
              <a:t>For if such an object does NOT exist…</a:t>
            </a:r>
          </a:p>
        </p:txBody>
      </p:sp>
      <p:sp>
        <p:nvSpPr>
          <p:cNvPr id="6" name="Multiply 5"/>
          <p:cNvSpPr/>
          <p:nvPr/>
        </p:nvSpPr>
        <p:spPr>
          <a:xfrm>
            <a:off x="3200400" y="3657600"/>
            <a:ext cx="2667000" cy="21336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4-Point Star 8"/>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7893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712"/>
          <p:cNvSpPr txBox="1"/>
          <p:nvPr/>
        </p:nvSpPr>
        <p:spPr>
          <a:xfrm>
            <a:off x="762000" y="3810000"/>
            <a:ext cx="7696200" cy="92868"/>
          </a:xfrm>
          <a:prstGeom prst="rect">
            <a:avLst/>
          </a:prstGeom>
          <a:solidFill>
            <a:schemeClr val="accent1">
              <a:lumMod val="60000"/>
              <a:lumOff val="40000"/>
            </a:schemeClr>
          </a:solidFill>
          <a:ln w="25400" cap="rnd">
            <a:solidFill>
              <a:schemeClr val="accent1">
                <a:lumMod val="60000"/>
                <a:lumOff val="40000"/>
              </a:schemeClr>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8" name="TextBox 7"/>
          <p:cNvSpPr txBox="1"/>
          <p:nvPr/>
        </p:nvSpPr>
        <p:spPr>
          <a:xfrm>
            <a:off x="1828800" y="4419600"/>
            <a:ext cx="5257800" cy="707886"/>
          </a:xfrm>
          <a:prstGeom prst="rect">
            <a:avLst/>
          </a:prstGeom>
          <a:noFill/>
          <a:ln>
            <a:solidFill>
              <a:schemeClr val="accent1">
                <a:lumMod val="60000"/>
                <a:lumOff val="40000"/>
              </a:schemeClr>
            </a:solidFill>
          </a:ln>
        </p:spPr>
        <p:txBody>
          <a:bodyPr wrap="square" rtlCol="0">
            <a:spAutoFit/>
          </a:bodyPr>
          <a:lstStyle/>
          <a:p>
            <a:pPr algn="ctr"/>
            <a:r>
              <a:rPr lang="en-US" sz="4000" dirty="0">
                <a:solidFill>
                  <a:srgbClr val="FFC000"/>
                </a:solidFill>
                <a:effectLst>
                  <a:outerShdw blurRad="38100" dist="38100" dir="2700000" algn="tl">
                    <a:srgbClr val="000000">
                      <a:alpha val="43137"/>
                    </a:srgbClr>
                  </a:outerShdw>
                </a:effectLst>
              </a:rPr>
              <a:t>God = Greatest Being</a:t>
            </a:r>
          </a:p>
        </p:txBody>
      </p:sp>
      <p:sp>
        <p:nvSpPr>
          <p:cNvPr id="7" name="TextBox 6"/>
          <p:cNvSpPr txBox="1"/>
          <p:nvPr/>
        </p:nvSpPr>
        <p:spPr>
          <a:xfrm>
            <a:off x="914400" y="1066800"/>
            <a:ext cx="7543800" cy="2308324"/>
          </a:xfrm>
          <a:prstGeom prst="rect">
            <a:avLst/>
          </a:prstGeom>
          <a:noFill/>
        </p:spPr>
        <p:txBody>
          <a:bodyPr wrap="square" rtlCol="0">
            <a:spAutoFit/>
          </a:bodyPr>
          <a:lstStyle/>
          <a:p>
            <a:r>
              <a:rPr lang="en-US" sz="3600" dirty="0">
                <a:solidFill>
                  <a:schemeClr val="bg1"/>
                </a:solidFill>
              </a:rPr>
              <a:t>Then we CAN think of another being which is greater by reason of existence than the being of which nothing greater can be conceived.</a:t>
            </a:r>
          </a:p>
        </p:txBody>
      </p:sp>
      <p:sp>
        <p:nvSpPr>
          <p:cNvPr id="6" name="Multiply 5"/>
          <p:cNvSpPr/>
          <p:nvPr/>
        </p:nvSpPr>
        <p:spPr>
          <a:xfrm>
            <a:off x="3200400" y="3657600"/>
            <a:ext cx="2667000" cy="21336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Shape 713"/>
          <p:cNvPicPr preferRelativeResize="0"/>
          <p:nvPr/>
        </p:nvPicPr>
        <p:blipFill rotWithShape="1">
          <a:blip r:embed="rId3"/>
          <a:srcRect/>
          <a:stretch/>
        </p:blipFill>
        <p:spPr>
          <a:xfrm>
            <a:off x="3480594" y="836614"/>
            <a:ext cx="2259012" cy="2820986"/>
          </a:xfrm>
          <a:prstGeom prst="rect">
            <a:avLst/>
          </a:prstGeom>
          <a:noFill/>
          <a:ln>
            <a:noFill/>
          </a:ln>
        </p:spPr>
      </p:pic>
      <p:sp>
        <p:nvSpPr>
          <p:cNvPr id="9" name="4-Point Star 8"/>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8929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712"/>
          <p:cNvSpPr txBox="1"/>
          <p:nvPr/>
        </p:nvSpPr>
        <p:spPr>
          <a:xfrm>
            <a:off x="762000" y="3810000"/>
            <a:ext cx="7696200" cy="92868"/>
          </a:xfrm>
          <a:prstGeom prst="rect">
            <a:avLst/>
          </a:prstGeom>
          <a:solidFill>
            <a:schemeClr val="accent1">
              <a:lumMod val="60000"/>
              <a:lumOff val="40000"/>
            </a:schemeClr>
          </a:solidFill>
          <a:ln w="25400" cap="rnd">
            <a:solidFill>
              <a:schemeClr val="accent1">
                <a:lumMod val="60000"/>
                <a:lumOff val="40000"/>
              </a:schemeClr>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8" name="TextBox 7"/>
          <p:cNvSpPr txBox="1"/>
          <p:nvPr/>
        </p:nvSpPr>
        <p:spPr>
          <a:xfrm>
            <a:off x="1828800" y="4419600"/>
            <a:ext cx="5257800" cy="707886"/>
          </a:xfrm>
          <a:prstGeom prst="rect">
            <a:avLst/>
          </a:prstGeom>
          <a:noFill/>
          <a:ln>
            <a:solidFill>
              <a:schemeClr val="accent1">
                <a:lumMod val="60000"/>
                <a:lumOff val="40000"/>
              </a:schemeClr>
            </a:solidFill>
          </a:ln>
        </p:spPr>
        <p:txBody>
          <a:bodyPr wrap="square" rtlCol="0">
            <a:spAutoFit/>
          </a:bodyPr>
          <a:lstStyle/>
          <a:p>
            <a:pPr algn="ctr"/>
            <a:r>
              <a:rPr lang="en-US" sz="4000" dirty="0">
                <a:solidFill>
                  <a:schemeClr val="accent1">
                    <a:lumMod val="60000"/>
                    <a:lumOff val="40000"/>
                  </a:schemeClr>
                </a:solidFill>
                <a:effectLst>
                  <a:outerShdw blurRad="38100" dist="38100" dir="2700000" algn="tl">
                    <a:srgbClr val="000000">
                      <a:alpha val="43137"/>
                    </a:srgbClr>
                  </a:outerShdw>
                </a:effectLst>
              </a:rPr>
              <a:t>God = Greatest Being</a:t>
            </a:r>
          </a:p>
        </p:txBody>
      </p:sp>
      <p:sp>
        <p:nvSpPr>
          <p:cNvPr id="6" name="Multiply 5"/>
          <p:cNvSpPr/>
          <p:nvPr/>
        </p:nvSpPr>
        <p:spPr>
          <a:xfrm>
            <a:off x="3200400" y="3657600"/>
            <a:ext cx="2667000" cy="21336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Shape 713"/>
          <p:cNvPicPr preferRelativeResize="0"/>
          <p:nvPr/>
        </p:nvPicPr>
        <p:blipFill rotWithShape="1">
          <a:blip r:embed="rId3"/>
          <a:srcRect/>
          <a:stretch/>
        </p:blipFill>
        <p:spPr>
          <a:xfrm>
            <a:off x="914400" y="836614"/>
            <a:ext cx="2259012" cy="2820986"/>
          </a:xfrm>
          <a:prstGeom prst="rect">
            <a:avLst/>
          </a:prstGeom>
          <a:noFill/>
          <a:ln>
            <a:noFill/>
          </a:ln>
        </p:spPr>
      </p:pic>
      <p:sp>
        <p:nvSpPr>
          <p:cNvPr id="2" name="Rectangle 1"/>
          <p:cNvSpPr/>
          <p:nvPr/>
        </p:nvSpPr>
        <p:spPr>
          <a:xfrm>
            <a:off x="3587382" y="1828800"/>
            <a:ext cx="4108818"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existence</a:t>
            </a:r>
          </a:p>
        </p:txBody>
      </p:sp>
      <p:sp>
        <p:nvSpPr>
          <p:cNvPr id="3" name="Rectangle 2"/>
          <p:cNvSpPr/>
          <p:nvPr/>
        </p:nvSpPr>
        <p:spPr>
          <a:xfrm>
            <a:off x="1594633" y="4262735"/>
            <a:ext cx="5878533"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Non-existence</a:t>
            </a:r>
          </a:p>
        </p:txBody>
      </p:sp>
      <p:sp>
        <p:nvSpPr>
          <p:cNvPr id="4" name="TextBox 3"/>
          <p:cNvSpPr txBox="1"/>
          <p:nvPr/>
        </p:nvSpPr>
        <p:spPr>
          <a:xfrm>
            <a:off x="3733800" y="2971800"/>
            <a:ext cx="3510766" cy="584775"/>
          </a:xfrm>
          <a:prstGeom prst="rect">
            <a:avLst/>
          </a:prstGeom>
          <a:noFill/>
        </p:spPr>
        <p:txBody>
          <a:bodyPr wrap="square" rtlCol="0">
            <a:spAutoFit/>
          </a:bodyPr>
          <a:lstStyle/>
          <a:p>
            <a:pPr algn="ctr"/>
            <a:r>
              <a:rPr lang="en-US" sz="3200" dirty="0">
                <a:solidFill>
                  <a:schemeClr val="bg1"/>
                </a:solidFill>
              </a:rPr>
              <a:t>Greater than</a:t>
            </a:r>
          </a:p>
        </p:txBody>
      </p:sp>
      <p:sp>
        <p:nvSpPr>
          <p:cNvPr id="9" name="4-Point Star 8"/>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3762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999"/>
                                          </p:stCondLst>
                                        </p:cTn>
                                        <p:tgtEl>
                                          <p:spTgt spid="4">
                                            <p:txEl>
                                              <p:pRg st="0" end="0"/>
                                            </p:txEl>
                                          </p:spTgt>
                                        </p:tgtEl>
                                        <p:attrNameLst>
                                          <p:attrName>style.visibility</p:attrName>
                                        </p:attrNameLst>
                                      </p:cBhvr>
                                      <p:to>
                                        <p:strVal val="visible"/>
                                      </p:to>
                                    </p:se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buClr>
                <a:srgbClr val="C19859"/>
              </a:buClr>
              <a:buSzPct val="25000"/>
            </a:pPr>
            <a:r>
              <a:rPr lang="en-US" sz="4800" b="1" i="1" dirty="0">
                <a:solidFill>
                  <a:srgbClr val="C19859"/>
                </a:solidFill>
              </a:rPr>
              <a:t>Ontological Argument</a:t>
            </a:r>
          </a:p>
        </p:txBody>
      </p:sp>
      <p:sp>
        <p:nvSpPr>
          <p:cNvPr id="5" name="Shape 712"/>
          <p:cNvSpPr txBox="1"/>
          <p:nvPr/>
        </p:nvSpPr>
        <p:spPr>
          <a:xfrm>
            <a:off x="762000" y="3810000"/>
            <a:ext cx="7696200" cy="92868"/>
          </a:xfrm>
          <a:prstGeom prst="rect">
            <a:avLst/>
          </a:prstGeom>
          <a:solidFill>
            <a:srgbClr val="FFC000"/>
          </a:solidFill>
          <a:ln w="25400" cap="rnd">
            <a:solidFill>
              <a:schemeClr val="accen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6" name="Cloud Callout 5"/>
          <p:cNvSpPr/>
          <p:nvPr/>
        </p:nvSpPr>
        <p:spPr>
          <a:xfrm>
            <a:off x="3200400" y="2438400"/>
            <a:ext cx="3276600" cy="952500"/>
          </a:xfrm>
          <a:prstGeom prst="cloud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Nothing</a:t>
            </a:r>
          </a:p>
        </p:txBody>
      </p:sp>
      <p:sp>
        <p:nvSpPr>
          <p:cNvPr id="8" name="TextBox 7"/>
          <p:cNvSpPr txBox="1"/>
          <p:nvPr/>
        </p:nvSpPr>
        <p:spPr>
          <a:xfrm>
            <a:off x="1828800" y="4419600"/>
            <a:ext cx="5257800" cy="707886"/>
          </a:xfrm>
          <a:prstGeom prst="rect">
            <a:avLst/>
          </a:prstGeom>
          <a:noFill/>
          <a:ln>
            <a:solidFill>
              <a:schemeClr val="accent1">
                <a:lumMod val="60000"/>
                <a:lumOff val="40000"/>
              </a:schemeClr>
            </a:solidFill>
          </a:ln>
        </p:spPr>
        <p:txBody>
          <a:bodyPr wrap="square" rtlCol="0">
            <a:spAutoFit/>
          </a:bodyPr>
          <a:lstStyle/>
          <a:p>
            <a:pPr algn="ctr"/>
            <a:r>
              <a:rPr lang="en-US" sz="4000" dirty="0">
                <a:solidFill>
                  <a:srgbClr val="FFC000"/>
                </a:solidFill>
                <a:effectLst>
                  <a:outerShdw blurRad="38100" dist="38100" dir="2700000" algn="tl">
                    <a:srgbClr val="000000">
                      <a:alpha val="43137"/>
                    </a:srgbClr>
                  </a:outerShdw>
                </a:effectLst>
              </a:rPr>
              <a:t>God = Greatest Being</a:t>
            </a:r>
          </a:p>
        </p:txBody>
      </p:sp>
      <p:sp>
        <p:nvSpPr>
          <p:cNvPr id="9" name="TextBox 8"/>
          <p:cNvSpPr txBox="1"/>
          <p:nvPr/>
        </p:nvSpPr>
        <p:spPr>
          <a:xfrm>
            <a:off x="1828800" y="4419600"/>
            <a:ext cx="5257800" cy="707886"/>
          </a:xfrm>
          <a:prstGeom prst="rect">
            <a:avLst/>
          </a:prstGeom>
          <a:noFill/>
          <a:ln>
            <a:solidFill>
              <a:schemeClr val="accent1">
                <a:lumMod val="60000"/>
                <a:lumOff val="40000"/>
              </a:schemeClr>
            </a:solidFill>
          </a:ln>
        </p:spPr>
        <p:txBody>
          <a:bodyPr wrap="square" rtlCol="0">
            <a:spAutoFit/>
          </a:bodyPr>
          <a:lstStyle/>
          <a:p>
            <a:pPr algn="ctr"/>
            <a:r>
              <a:rPr lang="en-US" sz="4000" dirty="0">
                <a:solidFill>
                  <a:srgbClr val="FFC000"/>
                </a:solidFill>
                <a:effectLst>
                  <a:outerShdw blurRad="38100" dist="38100" dir="2700000" algn="tl">
                    <a:srgbClr val="000000">
                      <a:alpha val="43137"/>
                    </a:srgbClr>
                  </a:outerShdw>
                </a:effectLst>
              </a:rPr>
              <a:t>God = MUST EXIST   </a:t>
            </a:r>
          </a:p>
        </p:txBody>
      </p:sp>
      <p:sp>
        <p:nvSpPr>
          <p:cNvPr id="7" name="4-Point Star 6"/>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74209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28"/>
        <p:cNvGrpSpPr/>
        <p:nvPr/>
      </p:nvGrpSpPr>
      <p:grpSpPr>
        <a:xfrm>
          <a:off x="0" y="0"/>
          <a:ext cx="0" cy="0"/>
          <a:chOff x="0" y="0"/>
          <a:chExt cx="0" cy="0"/>
        </a:xfrm>
      </p:grpSpPr>
      <p:sp>
        <p:nvSpPr>
          <p:cNvPr id="729" name="Shape 729"/>
          <p:cNvSpPr txBox="1">
            <a:spLocks noGrp="1"/>
          </p:cNvSpPr>
          <p:nvPr>
            <p:ph type="body" idx="1"/>
          </p:nvPr>
        </p:nvSpPr>
        <p:spPr>
          <a:xfrm>
            <a:off x="687387" y="5334000"/>
            <a:ext cx="7812086" cy="1176337"/>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EAEAEA"/>
              </a:buClr>
              <a:buSzPct val="25000"/>
              <a:buFont typeface="Arial"/>
              <a:buNone/>
            </a:pPr>
            <a:r>
              <a:rPr lang="en-US" sz="3200" b="0" i="0" u="none" strike="noStrike" cap="none" baseline="0" dirty="0">
                <a:solidFill>
                  <a:srgbClr val="EAEAEA"/>
                </a:solidFill>
                <a:latin typeface="Arial"/>
                <a:ea typeface="Arial"/>
                <a:cs typeface="Arial"/>
                <a:sym typeface="Arial"/>
              </a:rPr>
              <a:t>What is conceivable necessarily exists</a:t>
            </a:r>
          </a:p>
        </p:txBody>
      </p:sp>
      <p:pic>
        <p:nvPicPr>
          <p:cNvPr id="730" name="Shape 730"/>
          <p:cNvPicPr preferRelativeResize="0"/>
          <p:nvPr/>
        </p:nvPicPr>
        <p:blipFill rotWithShape="1">
          <a:blip r:embed="rId3"/>
          <a:srcRect/>
          <a:stretch/>
        </p:blipFill>
        <p:spPr>
          <a:xfrm>
            <a:off x="1017587" y="792162"/>
            <a:ext cx="7162799" cy="4475162"/>
          </a:xfrm>
          <a:prstGeom prst="rect">
            <a:avLst/>
          </a:prstGeom>
          <a:noFill/>
          <a:ln>
            <a:noFill/>
          </a:ln>
        </p:spPr>
      </p:pic>
      <p:sp>
        <p:nvSpPr>
          <p:cNvPr id="731" name="Shape 731"/>
          <p:cNvSpPr txBox="1"/>
          <p:nvPr/>
        </p:nvSpPr>
        <p:spPr>
          <a:xfrm>
            <a:off x="3484562" y="2245518"/>
            <a:ext cx="2070099" cy="1568449"/>
          </a:xfrm>
          <a:prstGeom prst="rect">
            <a:avLst/>
          </a:prstGeom>
          <a:noFill/>
          <a:ln>
            <a:noFill/>
          </a:ln>
        </p:spPr>
        <p:txBody>
          <a:bodyPr lIns="91425" tIns="45700" rIns="91425" bIns="45700" anchor="t" anchorCtr="0">
            <a:noAutofit/>
          </a:bodyPr>
          <a:lstStyle/>
          <a:p>
            <a:pPr algn="ctr">
              <a:buClr>
                <a:schemeClr val="dk1"/>
              </a:buClr>
            </a:pPr>
            <a:r>
              <a:rPr lang="en-US" sz="3200" dirty="0">
                <a:solidFill>
                  <a:schemeClr val="lt1"/>
                </a:solidFill>
              </a:rPr>
              <a:t>Reality</a:t>
            </a:r>
          </a:p>
          <a:p>
            <a:pPr algn="ctr">
              <a:buClr>
                <a:schemeClr val="dk1"/>
              </a:buClr>
            </a:pPr>
            <a:endParaRPr lang="en-US" sz="3200" dirty="0">
              <a:solidFill>
                <a:schemeClr val="lt1"/>
              </a:solidFill>
            </a:endParaRPr>
          </a:p>
          <a:p>
            <a:pPr algn="ctr">
              <a:buClr>
                <a:schemeClr val="dk1"/>
              </a:buClr>
            </a:pPr>
            <a:r>
              <a:rPr lang="en-US" sz="3200" dirty="0">
                <a:solidFill>
                  <a:schemeClr val="lt1"/>
                </a:solidFill>
              </a:rPr>
              <a:t>Thoughts</a:t>
            </a:r>
          </a:p>
          <a:p>
            <a:pPr marL="0" marR="0" lvl="0" indent="0" algn="ctr" rtl="0">
              <a:lnSpc>
                <a:spcPct val="100000"/>
              </a:lnSpc>
              <a:spcBef>
                <a:spcPts val="0"/>
              </a:spcBef>
              <a:spcAft>
                <a:spcPts val="0"/>
              </a:spcAft>
              <a:buClr>
                <a:schemeClr val="dk1"/>
              </a:buClr>
              <a:buFont typeface="Arial"/>
              <a:buNone/>
            </a:pPr>
            <a:endParaRPr sz="3200" b="0" i="0" u="none" strike="noStrike" cap="none" baseline="0" dirty="0">
              <a:solidFill>
                <a:schemeClr val="lt1"/>
              </a:solidFill>
              <a:latin typeface="Arial"/>
              <a:ea typeface="Arial"/>
              <a:cs typeface="Arial"/>
              <a:sym typeface="Arial"/>
            </a:endParaRPr>
          </a:p>
        </p:txBody>
      </p:sp>
      <p:sp>
        <p:nvSpPr>
          <p:cNvPr id="5" name="4-Point Star 4"/>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29">
                                            <p:txEl>
                                              <p:pRg st="0" end="0"/>
                                            </p:txEl>
                                          </p:spTgt>
                                        </p:tgtEl>
                                        <p:attrNameLst>
                                          <p:attrName>style.visibility</p:attrName>
                                        </p:attrNameLst>
                                      </p:cBhvr>
                                      <p:to>
                                        <p:strVal val="visible"/>
                                      </p:to>
                                    </p:set>
                                    <p:animEffect transition="in" filter="wipe(down)">
                                      <p:cBhvr>
                                        <p:cTn id="7" dur="500"/>
                                        <p:tgtEl>
                                          <p:spTgt spid="7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9"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8" name="Shape 738"/>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dirty="0">
              <a:solidFill>
                <a:schemeClr val="dk1"/>
              </a:solidFill>
              <a:latin typeface="Arial"/>
              <a:ea typeface="Arial"/>
              <a:cs typeface="Arial"/>
              <a:sym typeface="Arial"/>
            </a:endParaRPr>
          </a:p>
        </p:txBody>
      </p:sp>
      <p:pic>
        <p:nvPicPr>
          <p:cNvPr id="4" name="Shape 678"/>
          <p:cNvPicPr preferRelativeResize="0"/>
          <p:nvPr/>
        </p:nvPicPr>
        <p:blipFill rotWithShape="1">
          <a:blip r:embed="rId3"/>
          <a:srcRect/>
          <a:stretch/>
        </p:blipFill>
        <p:spPr>
          <a:xfrm>
            <a:off x="3048000" y="2590800"/>
            <a:ext cx="2666999" cy="3205162"/>
          </a:xfrm>
          <a:prstGeom prst="rect">
            <a:avLst/>
          </a:prstGeom>
          <a:noFill/>
          <a:ln>
            <a:noFill/>
          </a:ln>
        </p:spPr>
      </p:pic>
      <p:sp>
        <p:nvSpPr>
          <p:cNvPr id="2" name="Rectangle 1"/>
          <p:cNvSpPr/>
          <p:nvPr/>
        </p:nvSpPr>
        <p:spPr>
          <a:xfrm>
            <a:off x="3748697" y="990600"/>
            <a:ext cx="1646605" cy="923330"/>
          </a:xfrm>
          <a:prstGeom prst="rect">
            <a:avLst/>
          </a:prstGeom>
          <a:noFill/>
        </p:spPr>
        <p:txBody>
          <a:bodyPr wrap="none" lIns="91440" tIns="45720" rIns="91440" bIns="45720">
            <a:spAutoFit/>
          </a:bodyPr>
          <a:lstStyle/>
          <a:p>
            <a:pPr algn="ctr"/>
            <a:r>
              <a:rPr lang="en-US" sz="54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God</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04047" y="914400"/>
            <a:ext cx="2610952" cy="1734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Shape 744"/>
          <p:cNvSpPr txBox="1"/>
          <p:nvPr/>
        </p:nvSpPr>
        <p:spPr>
          <a:xfrm>
            <a:off x="1674811" y="828675"/>
            <a:ext cx="5770562" cy="6029324"/>
          </a:xfrm>
          <a:prstGeom prst="rect">
            <a:avLst/>
          </a:prstGeom>
          <a:solidFill>
            <a:schemeClr val="dk1"/>
          </a:solidFill>
          <a:ln w="9525"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pic>
        <p:nvPicPr>
          <p:cNvPr id="745" name="Shape 745"/>
          <p:cNvPicPr preferRelativeResize="0"/>
          <p:nvPr/>
        </p:nvPicPr>
        <p:blipFill rotWithShape="1">
          <a:blip r:embed="rId3"/>
          <a:srcRect/>
          <a:stretch/>
        </p:blipFill>
        <p:spPr>
          <a:xfrm>
            <a:off x="1882775" y="101600"/>
            <a:ext cx="5378449" cy="6656387"/>
          </a:xfrm>
          <a:prstGeom prst="rect">
            <a:avLst/>
          </a:prstGeom>
          <a:solidFill>
            <a:schemeClr val="lt1"/>
          </a:solidFill>
          <a:ln>
            <a:noFill/>
          </a:ln>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Shape 403"/>
          <p:cNvSpPr txBox="1"/>
          <p:nvPr/>
        </p:nvSpPr>
        <p:spPr>
          <a:xfrm>
            <a:off x="887412" y="2881311"/>
            <a:ext cx="2936874" cy="5857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3200" b="1" i="0" u="none" strike="noStrike" cap="none" baseline="0" dirty="0">
                <a:solidFill>
                  <a:schemeClr val="lt1"/>
                </a:solidFill>
                <a:latin typeface="Arial"/>
                <a:ea typeface="Arial"/>
                <a:cs typeface="Arial"/>
                <a:sym typeface="Arial"/>
              </a:rPr>
              <a:t>Epistemology</a:t>
            </a:r>
          </a:p>
        </p:txBody>
      </p:sp>
      <p:pic>
        <p:nvPicPr>
          <p:cNvPr id="405" name="Shape 405"/>
          <p:cNvPicPr preferRelativeResize="0"/>
          <p:nvPr/>
        </p:nvPicPr>
        <p:blipFill rotWithShape="1">
          <a:blip r:embed="rId3"/>
          <a:srcRect/>
          <a:stretch/>
        </p:blipFill>
        <p:spPr>
          <a:xfrm>
            <a:off x="5224462" y="4718050"/>
            <a:ext cx="2316162" cy="1530350"/>
          </a:xfrm>
          <a:prstGeom prst="rect">
            <a:avLst/>
          </a:prstGeom>
          <a:noFill/>
          <a:ln>
            <a:noFill/>
          </a:ln>
        </p:spPr>
      </p:pic>
      <p:pic>
        <p:nvPicPr>
          <p:cNvPr id="406" name="Shape 406"/>
          <p:cNvPicPr preferRelativeResize="0"/>
          <p:nvPr/>
        </p:nvPicPr>
        <p:blipFill rotWithShape="1">
          <a:blip r:embed="rId4"/>
          <a:srcRect/>
          <a:stretch/>
        </p:blipFill>
        <p:spPr>
          <a:xfrm>
            <a:off x="4224339" y="3727450"/>
            <a:ext cx="4462461" cy="1530350"/>
          </a:xfrm>
          <a:prstGeom prst="rect">
            <a:avLst/>
          </a:prstGeom>
          <a:noFill/>
          <a:ln>
            <a:noFill/>
          </a:ln>
        </p:spPr>
      </p:pic>
      <p:pic>
        <p:nvPicPr>
          <p:cNvPr id="407" name="Shape 407"/>
          <p:cNvPicPr preferRelativeResize="0"/>
          <p:nvPr/>
        </p:nvPicPr>
        <p:blipFill rotWithShape="1">
          <a:blip r:embed="rId5"/>
          <a:srcRect/>
          <a:stretch/>
        </p:blipFill>
        <p:spPr>
          <a:xfrm>
            <a:off x="4818063" y="2662238"/>
            <a:ext cx="3030537" cy="1528762"/>
          </a:xfrm>
          <a:prstGeom prst="rect">
            <a:avLst/>
          </a:prstGeom>
          <a:noFill/>
          <a:ln>
            <a:noFill/>
          </a:ln>
        </p:spPr>
      </p:pic>
      <p:pic>
        <p:nvPicPr>
          <p:cNvPr id="408" name="Shape 408"/>
          <p:cNvPicPr preferRelativeResize="0"/>
          <p:nvPr/>
        </p:nvPicPr>
        <p:blipFill rotWithShape="1">
          <a:blip r:embed="rId6"/>
          <a:srcRect/>
          <a:stretch/>
        </p:blipFill>
        <p:spPr>
          <a:xfrm>
            <a:off x="4273550" y="1593850"/>
            <a:ext cx="4108450" cy="1530350"/>
          </a:xfrm>
          <a:prstGeom prst="rect">
            <a:avLst/>
          </a:prstGeom>
          <a:noFill/>
          <a:ln>
            <a:noFill/>
          </a:ln>
        </p:spPr>
      </p:pic>
      <p:pic>
        <p:nvPicPr>
          <p:cNvPr id="409" name="Shape 409"/>
          <p:cNvPicPr preferRelativeResize="0"/>
          <p:nvPr/>
        </p:nvPicPr>
        <p:blipFill rotWithShape="1">
          <a:blip r:embed="rId7"/>
          <a:srcRect/>
          <a:stretch/>
        </p:blipFill>
        <p:spPr>
          <a:xfrm>
            <a:off x="5148263" y="762000"/>
            <a:ext cx="2395537" cy="1530350"/>
          </a:xfrm>
          <a:prstGeom prst="rect">
            <a:avLst/>
          </a:prstGeom>
          <a:noFill/>
          <a:ln>
            <a:noFill/>
          </a:ln>
        </p:spPr>
      </p:pic>
      <p:sp>
        <p:nvSpPr>
          <p:cNvPr id="9" name="Right Arrow 8"/>
          <p:cNvSpPr/>
          <p:nvPr/>
        </p:nvSpPr>
        <p:spPr>
          <a:xfrm>
            <a:off x="3810000" y="3048000"/>
            <a:ext cx="885825" cy="3460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3139074338"/>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5"/>
                                        </p:tgtEl>
                                        <p:attrNameLst>
                                          <p:attrName>style.visibility</p:attrName>
                                        </p:attrNameLst>
                                      </p:cBhvr>
                                      <p:to>
                                        <p:strVal val="visible"/>
                                      </p:to>
                                    </p:set>
                                    <p:animEffect transition="in" filter="fade">
                                      <p:cBhvr>
                                        <p:cTn id="7" dur="500"/>
                                        <p:tgtEl>
                                          <p:spTgt spid="40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06"/>
                                        </p:tgtEl>
                                        <p:attrNameLst>
                                          <p:attrName>style.visibility</p:attrName>
                                        </p:attrNameLst>
                                      </p:cBhvr>
                                      <p:to>
                                        <p:strVal val="visible"/>
                                      </p:to>
                                    </p:set>
                                    <p:animEffect transition="in" filter="fade">
                                      <p:cBhvr>
                                        <p:cTn id="11" dur="500"/>
                                        <p:tgtEl>
                                          <p:spTgt spid="40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07"/>
                                        </p:tgtEl>
                                        <p:attrNameLst>
                                          <p:attrName>style.visibility</p:attrName>
                                        </p:attrNameLst>
                                      </p:cBhvr>
                                      <p:to>
                                        <p:strVal val="visible"/>
                                      </p:to>
                                    </p:set>
                                    <p:animEffect transition="in" filter="fade">
                                      <p:cBhvr>
                                        <p:cTn id="15" dur="500"/>
                                        <p:tgtEl>
                                          <p:spTgt spid="40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08"/>
                                        </p:tgtEl>
                                        <p:attrNameLst>
                                          <p:attrName>style.visibility</p:attrName>
                                        </p:attrNameLst>
                                      </p:cBhvr>
                                      <p:to>
                                        <p:strVal val="visible"/>
                                      </p:to>
                                    </p:set>
                                    <p:animEffect transition="in" filter="fade">
                                      <p:cBhvr>
                                        <p:cTn id="19" dur="500"/>
                                        <p:tgtEl>
                                          <p:spTgt spid="40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09"/>
                                        </p:tgtEl>
                                        <p:attrNameLst>
                                          <p:attrName>style.visibility</p:attrName>
                                        </p:attrNameLst>
                                      </p:cBhvr>
                                      <p:to>
                                        <p:strVal val="visible"/>
                                      </p:to>
                                    </p:set>
                                    <p:animEffect transition="in" filter="fade">
                                      <p:cBhvr>
                                        <p:cTn id="23" dur="500"/>
                                        <p:tgtEl>
                                          <p:spTgt spid="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Shape 751"/>
          <p:cNvSpPr txBox="1"/>
          <p:nvPr/>
        </p:nvSpPr>
        <p:spPr>
          <a:xfrm>
            <a:off x="1674811" y="838201"/>
            <a:ext cx="5770562" cy="5029200"/>
          </a:xfrm>
          <a:prstGeom prst="rect">
            <a:avLst/>
          </a:prstGeom>
          <a:solidFill>
            <a:schemeClr val="dk1"/>
          </a:solidFill>
          <a:ln w="9525"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pic>
        <p:nvPicPr>
          <p:cNvPr id="752" name="Shape 752"/>
          <p:cNvPicPr preferRelativeResize="0"/>
          <p:nvPr/>
        </p:nvPicPr>
        <p:blipFill rotWithShape="1">
          <a:blip r:embed="rId3"/>
          <a:srcRect/>
          <a:stretch/>
        </p:blipFill>
        <p:spPr>
          <a:xfrm>
            <a:off x="2819400" y="990601"/>
            <a:ext cx="3505200" cy="4876799"/>
          </a:xfrm>
          <a:prstGeom prst="rect">
            <a:avLst/>
          </a:prstGeom>
          <a:solidFill>
            <a:schemeClr val="lt1"/>
          </a:solidFill>
          <a:ln>
            <a:noFill/>
          </a:ln>
        </p:spPr>
      </p:pic>
      <p:sp>
        <p:nvSpPr>
          <p:cNvPr id="753" name="Shape 753"/>
          <p:cNvSpPr txBox="1"/>
          <p:nvPr/>
        </p:nvSpPr>
        <p:spPr>
          <a:xfrm>
            <a:off x="2090736" y="195261"/>
            <a:ext cx="5137150" cy="58578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3200" b="0" i="0" u="none" strike="noStrike" cap="none" baseline="0" dirty="0">
                <a:solidFill>
                  <a:schemeClr val="lt1"/>
                </a:solidFill>
                <a:latin typeface="Arial"/>
                <a:ea typeface="Arial"/>
                <a:cs typeface="Arial"/>
                <a:sym typeface="Arial"/>
              </a:rPr>
              <a:t>Argument from Design</a:t>
            </a:r>
          </a:p>
        </p:txBody>
      </p:sp>
    </p:spTree>
  </p:cSld>
  <p:clrMapOvr>
    <a:masterClrMapping/>
  </p:clrMapOvr>
  <p:transition spd="slow">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Shape 759"/>
          <p:cNvSpPr txBox="1"/>
          <p:nvPr/>
        </p:nvSpPr>
        <p:spPr>
          <a:xfrm>
            <a:off x="1674811" y="914400"/>
            <a:ext cx="5770562" cy="5029200"/>
          </a:xfrm>
          <a:prstGeom prst="rect">
            <a:avLst/>
          </a:prstGeom>
          <a:solidFill>
            <a:schemeClr val="lt1"/>
          </a:solidFill>
          <a:ln w="9525"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pic>
        <p:nvPicPr>
          <p:cNvPr id="760" name="Shape 760"/>
          <p:cNvPicPr preferRelativeResize="0"/>
          <p:nvPr/>
        </p:nvPicPr>
        <p:blipFill rotWithShape="1">
          <a:blip r:embed="rId3"/>
          <a:srcRect/>
          <a:stretch/>
        </p:blipFill>
        <p:spPr>
          <a:xfrm>
            <a:off x="2613025" y="228600"/>
            <a:ext cx="4321175" cy="5715000"/>
          </a:xfrm>
          <a:prstGeom prst="rect">
            <a:avLst/>
          </a:prstGeom>
          <a:noFill/>
          <a:ln>
            <a:noFill/>
          </a:ln>
        </p:spPr>
      </p:pic>
    </p:spTree>
  </p:cSld>
  <p:clrMapOvr>
    <a:masterClrMapping/>
  </p:clrMapOvr>
  <p:transition spd="slow">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Shape 767"/>
          <p:cNvSpPr txBox="1"/>
          <p:nvPr/>
        </p:nvSpPr>
        <p:spPr>
          <a:xfrm>
            <a:off x="1674811" y="762000"/>
            <a:ext cx="5770562" cy="5830887"/>
          </a:xfrm>
          <a:prstGeom prst="rect">
            <a:avLst/>
          </a:prstGeom>
          <a:solidFill>
            <a:schemeClr val="dk1"/>
          </a:solidFill>
          <a:ln w="9525"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pic>
        <p:nvPicPr>
          <p:cNvPr id="768" name="Shape 768"/>
          <p:cNvPicPr preferRelativeResize="0"/>
          <p:nvPr/>
        </p:nvPicPr>
        <p:blipFill rotWithShape="1">
          <a:blip r:embed="rId3"/>
          <a:srcRect/>
          <a:stretch/>
        </p:blipFill>
        <p:spPr>
          <a:xfrm>
            <a:off x="2139950" y="244475"/>
            <a:ext cx="4953000" cy="6062662"/>
          </a:xfrm>
          <a:prstGeom prst="rect">
            <a:avLst/>
          </a:prstGeom>
          <a:solidFill>
            <a:schemeClr val="lt1"/>
          </a:solidFill>
          <a:ln>
            <a:noFill/>
          </a:ln>
        </p:spPr>
      </p:pic>
    </p:spTree>
  </p:cSld>
  <p:clrMapOvr>
    <a:masterClrMapping/>
  </p:clrMapOvr>
  <p:transition spd="slow">
    <p:cut/>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Content Placeholder 3"/>
          <p:cNvGraphicFramePr>
            <a:graphicFrameLocks/>
          </p:cNvGraphicFramePr>
          <p:nvPr>
            <p:extLst>
              <p:ext uri="{D42A27DB-BD31-4B8C-83A1-F6EECF244321}">
                <p14:modId xmlns:p14="http://schemas.microsoft.com/office/powerpoint/2010/main" val="3322857285"/>
              </p:ext>
            </p:extLst>
          </p:nvPr>
        </p:nvGraphicFramePr>
        <p:xfrm>
          <a:off x="457200" y="1295400"/>
          <a:ext cx="8229600" cy="1311275"/>
        </p:xfrm>
        <a:graphic>
          <a:graphicData uri="http://schemas.openxmlformats.org/drawingml/2006/table">
            <a:tbl>
              <a:tblPr firstRow="1" bandRow="1">
                <a:tableStyleId>{5C22544A-7EE6-4342-B048-85BDC9FD1C3A}</a:tableStyleId>
              </a:tblPr>
              <a:tblGrid>
                <a:gridCol w="914401">
                  <a:extLst>
                    <a:ext uri="{9D8B030D-6E8A-4147-A177-3AD203B41FA5}">
                      <a16:colId xmlns:a16="http://schemas.microsoft.com/office/drawing/2014/main" val="20000"/>
                    </a:ext>
                  </a:extLst>
                </a:gridCol>
                <a:gridCol w="2819401">
                  <a:extLst>
                    <a:ext uri="{9D8B030D-6E8A-4147-A177-3AD203B41FA5}">
                      <a16:colId xmlns:a16="http://schemas.microsoft.com/office/drawing/2014/main" val="20001"/>
                    </a:ext>
                  </a:extLst>
                </a:gridCol>
                <a:gridCol w="1447798">
                  <a:extLst>
                    <a:ext uri="{9D8B030D-6E8A-4147-A177-3AD203B41FA5}">
                      <a16:colId xmlns:a16="http://schemas.microsoft.com/office/drawing/2014/main" val="20002"/>
                    </a:ext>
                  </a:extLst>
                </a:gridCol>
                <a:gridCol w="1600202">
                  <a:extLst>
                    <a:ext uri="{9D8B030D-6E8A-4147-A177-3AD203B41FA5}">
                      <a16:colId xmlns:a16="http://schemas.microsoft.com/office/drawing/2014/main" val="20003"/>
                    </a:ext>
                  </a:extLst>
                </a:gridCol>
                <a:gridCol w="1447798">
                  <a:extLst>
                    <a:ext uri="{9D8B030D-6E8A-4147-A177-3AD203B41FA5}">
                      <a16:colId xmlns:a16="http://schemas.microsoft.com/office/drawing/2014/main" val="20004"/>
                    </a:ext>
                  </a:extLst>
                </a:gridCol>
              </a:tblGrid>
              <a:tr h="1311275">
                <a:tc>
                  <a:txBody>
                    <a:bodyPr/>
                    <a:lstStyle/>
                    <a:p>
                      <a:pPr algn="ctr"/>
                      <a:r>
                        <a:rPr lang="en-US" sz="1600" dirty="0">
                          <a:solidFill>
                            <a:schemeClr val="tx1"/>
                          </a:solidFill>
                        </a:rPr>
                        <a:t>Early</a:t>
                      </a:r>
                    </a:p>
                    <a:p>
                      <a:pPr algn="ctr"/>
                      <a:r>
                        <a:rPr lang="en-US" sz="1600" dirty="0">
                          <a:solidFill>
                            <a:schemeClr val="tx1"/>
                          </a:solidFill>
                        </a:rPr>
                        <a:t>Church</a:t>
                      </a:r>
                    </a:p>
                  </a:txBody>
                  <a:tcPr marL="91441" marR="91441" marT="45711" marB="45711">
                    <a:solidFill>
                      <a:srgbClr val="996633"/>
                    </a:solidFill>
                  </a:tcPr>
                </a:tc>
                <a:tc>
                  <a:txBody>
                    <a:bodyPr/>
                    <a:lstStyle/>
                    <a:p>
                      <a:pPr algn="ctr"/>
                      <a:r>
                        <a:rPr lang="en-US" sz="1600" dirty="0">
                          <a:solidFill>
                            <a:schemeClr val="tx1"/>
                          </a:solidFill>
                        </a:rPr>
                        <a:t>Middle Ages</a:t>
                      </a:r>
                    </a:p>
                    <a:p>
                      <a:pPr algn="ctr"/>
                      <a:r>
                        <a:rPr lang="en-US" sz="1600" dirty="0">
                          <a:solidFill>
                            <a:schemeClr val="tx1"/>
                          </a:solidFill>
                        </a:rPr>
                        <a:t>Dark Ages</a:t>
                      </a:r>
                    </a:p>
                    <a:p>
                      <a:pPr algn="ctr"/>
                      <a:r>
                        <a:rPr lang="en-US" sz="1600" dirty="0">
                          <a:solidFill>
                            <a:schemeClr val="bg1"/>
                          </a:solidFill>
                        </a:rPr>
                        <a:t>500s-1500s</a:t>
                      </a:r>
                    </a:p>
                  </a:txBody>
                  <a:tcPr marL="91441" marR="91441" marT="45711" marB="45711">
                    <a:solidFill>
                      <a:srgbClr val="996633"/>
                    </a:solidFill>
                  </a:tcPr>
                </a:tc>
                <a:tc>
                  <a:txBody>
                    <a:bodyPr/>
                    <a:lstStyle/>
                    <a:p>
                      <a:pPr algn="ctr"/>
                      <a:r>
                        <a:rPr lang="en-US" sz="1600" dirty="0">
                          <a:solidFill>
                            <a:schemeClr val="tx1"/>
                          </a:solidFill>
                        </a:rPr>
                        <a:t>Renaissance</a:t>
                      </a:r>
                    </a:p>
                    <a:p>
                      <a:pPr algn="ctr"/>
                      <a:r>
                        <a:rPr lang="en-US" sz="1600" dirty="0">
                          <a:solidFill>
                            <a:schemeClr val="bg1"/>
                          </a:solidFill>
                        </a:rPr>
                        <a:t>1300s-1600s</a:t>
                      </a:r>
                    </a:p>
                    <a:p>
                      <a:pPr algn="ctr"/>
                      <a:r>
                        <a:rPr lang="en-US" sz="1600" dirty="0">
                          <a:solidFill>
                            <a:schemeClr val="tx1"/>
                          </a:solidFill>
                        </a:rPr>
                        <a:t>Reformation</a:t>
                      </a:r>
                    </a:p>
                    <a:p>
                      <a:pPr algn="ctr"/>
                      <a:r>
                        <a:rPr lang="en-US" sz="1600" dirty="0">
                          <a:solidFill>
                            <a:schemeClr val="bg1"/>
                          </a:solidFill>
                        </a:rPr>
                        <a:t>1500s</a:t>
                      </a:r>
                    </a:p>
                    <a:p>
                      <a:pPr algn="ctr"/>
                      <a:endParaRPr lang="en-US" sz="1600" dirty="0">
                        <a:solidFill>
                          <a:schemeClr val="tx1"/>
                        </a:solidFill>
                      </a:endParaRPr>
                    </a:p>
                  </a:txBody>
                  <a:tcPr marL="91441" marR="91441" marT="45711" marB="45711">
                    <a:solidFill>
                      <a:srgbClr val="996633"/>
                    </a:solidFill>
                  </a:tcPr>
                </a:tc>
                <a:tc>
                  <a:txBody>
                    <a:bodyPr/>
                    <a:lstStyle/>
                    <a:p>
                      <a:pPr algn="ctr"/>
                      <a:r>
                        <a:rPr lang="en-US" sz="1600" dirty="0">
                          <a:solidFill>
                            <a:schemeClr val="tx1"/>
                          </a:solidFill>
                        </a:rPr>
                        <a:t>Enlightenment</a:t>
                      </a:r>
                    </a:p>
                    <a:p>
                      <a:pPr algn="ctr"/>
                      <a:r>
                        <a:rPr lang="en-US" sz="1600" dirty="0">
                          <a:solidFill>
                            <a:schemeClr val="tx1"/>
                          </a:solidFill>
                        </a:rPr>
                        <a:t>Age of Reason</a:t>
                      </a:r>
                    </a:p>
                    <a:p>
                      <a:pPr algn="ctr"/>
                      <a:r>
                        <a:rPr lang="en-US" sz="1600" dirty="0">
                          <a:solidFill>
                            <a:schemeClr val="bg1"/>
                          </a:solidFill>
                        </a:rPr>
                        <a:t>1600s-1700s</a:t>
                      </a:r>
                    </a:p>
                  </a:txBody>
                  <a:tcPr marL="91441" marR="91441" marT="45711" marB="45711">
                    <a:solidFill>
                      <a:srgbClr val="996633"/>
                    </a:solidFill>
                  </a:tcPr>
                </a:tc>
                <a:tc>
                  <a:txBody>
                    <a:bodyPr/>
                    <a:lstStyle/>
                    <a:p>
                      <a:pPr algn="ctr"/>
                      <a:r>
                        <a:rPr lang="en-US" sz="1600" dirty="0">
                          <a:solidFill>
                            <a:schemeClr val="tx1"/>
                          </a:solidFill>
                        </a:rPr>
                        <a:t>Modernism</a:t>
                      </a:r>
                    </a:p>
                    <a:p>
                      <a:pPr algn="ctr"/>
                      <a:r>
                        <a:rPr lang="en-US" sz="1600" dirty="0">
                          <a:solidFill>
                            <a:schemeClr val="tx1"/>
                          </a:solidFill>
                        </a:rPr>
                        <a:t>Post-Modernism</a:t>
                      </a:r>
                    </a:p>
                  </a:txBody>
                  <a:tcPr marL="91441" marR="91441" marT="45711" marB="45711">
                    <a:solidFill>
                      <a:srgbClr val="996633"/>
                    </a:solidFill>
                  </a:tcPr>
                </a:tc>
                <a:extLst>
                  <a:ext uri="{0D108BD9-81ED-4DB2-BD59-A6C34878D82A}">
                    <a16:rowId xmlns:a16="http://schemas.microsoft.com/office/drawing/2014/main" val="10000"/>
                  </a:ext>
                </a:extLst>
              </a:tr>
            </a:tbl>
          </a:graphicData>
        </a:graphic>
      </p:graphicFrame>
      <p:sp>
        <p:nvSpPr>
          <p:cNvPr id="4" name="Title 1"/>
          <p:cNvSpPr txBox="1">
            <a:spLocks/>
          </p:cNvSpPr>
          <p:nvPr/>
        </p:nvSpPr>
        <p:spPr>
          <a:xfrm>
            <a:off x="685800" y="228600"/>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457200" eaLnBrk="0" fontAlgn="base" hangingPunct="0">
              <a:spcAft>
                <a:spcPct val="0"/>
              </a:spcAft>
            </a:pPr>
            <a:r>
              <a:rPr lang="en-US" altLang="en-US" sz="5400" b="1" i="1" dirty="0">
                <a:solidFill>
                  <a:srgbClr val="C19859"/>
                </a:solidFill>
              </a:rPr>
              <a:t>                 </a:t>
            </a:r>
            <a:r>
              <a:rPr lang="en-US" altLang="en-US" sz="5400" b="1" i="1" dirty="0">
                <a:solidFill>
                  <a:srgbClr val="FFC000"/>
                </a:solidFill>
              </a:rPr>
              <a:t>Scholasticism</a:t>
            </a:r>
          </a:p>
        </p:txBody>
      </p:sp>
      <p:sp>
        <p:nvSpPr>
          <p:cNvPr id="10" name="Title 1"/>
          <p:cNvSpPr txBox="1">
            <a:spLocks/>
          </p:cNvSpPr>
          <p:nvPr/>
        </p:nvSpPr>
        <p:spPr>
          <a:xfrm>
            <a:off x="889000" y="402771"/>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endParaRPr lang="en-US" altLang="en-US" sz="5400" b="1" i="1" dirty="0">
              <a:solidFill>
                <a:srgbClr val="C19859"/>
              </a:solidFill>
            </a:endParaRPr>
          </a:p>
        </p:txBody>
      </p:sp>
      <p:sp>
        <p:nvSpPr>
          <p:cNvPr id="12" name="Shape 786"/>
          <p:cNvSpPr/>
          <p:nvPr/>
        </p:nvSpPr>
        <p:spPr>
          <a:xfrm>
            <a:off x="2438400" y="0"/>
            <a:ext cx="609600" cy="1219200"/>
          </a:xfrm>
          <a:prstGeom prst="downArrow">
            <a:avLst>
              <a:gd name="adj1" fmla="val 15120"/>
              <a:gd name="adj2" fmla="val 50000"/>
            </a:avLst>
          </a:prstGeom>
          <a:solidFill>
            <a:srgbClr val="FFC000"/>
          </a:solidFill>
          <a:ln w="25400" cap="rnd">
            <a:solidFill>
              <a:srgbClr val="B05C05"/>
            </a:solidFill>
            <a:prstDash val="solid"/>
            <a:miter/>
            <a:headEnd type="none" w="med" len="med"/>
            <a:tailEnd type="none" w="med" len="med"/>
          </a:ln>
        </p:spPr>
        <p:txBody>
          <a:bodyPr lIns="91425" tIns="45700" rIns="91425" bIns="45700" anchor="ctr" anchorCtr="0">
            <a:noAutofit/>
          </a:bodyPr>
          <a:lstStyle/>
          <a:p>
            <a:endParaRPr sz="2000" dirty="0">
              <a:latin typeface="Calibri"/>
            </a:endParaRPr>
          </a:p>
        </p:txBody>
      </p:sp>
      <p:pic>
        <p:nvPicPr>
          <p:cNvPr id="11" name="Shape 777"/>
          <p:cNvPicPr preferRelativeResize="0"/>
          <p:nvPr/>
        </p:nvPicPr>
        <p:blipFill rotWithShape="1">
          <a:blip r:embed="rId3"/>
          <a:srcRect/>
          <a:stretch/>
        </p:blipFill>
        <p:spPr>
          <a:xfrm>
            <a:off x="1273175" y="2895600"/>
            <a:ext cx="3025775" cy="3657600"/>
          </a:xfrm>
          <a:prstGeom prst="rect">
            <a:avLst/>
          </a:prstGeom>
          <a:noFill/>
          <a:ln>
            <a:noFill/>
          </a:ln>
        </p:spPr>
      </p:pic>
      <p:sp>
        <p:nvSpPr>
          <p:cNvPr id="13" name="Shape 778"/>
          <p:cNvSpPr txBox="1"/>
          <p:nvPr/>
        </p:nvSpPr>
        <p:spPr>
          <a:xfrm>
            <a:off x="4298950" y="2971800"/>
            <a:ext cx="4006850" cy="1754187"/>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3600" b="0" i="0" u="none" strike="noStrike" cap="none" baseline="0" dirty="0">
                <a:solidFill>
                  <a:schemeClr val="lt1"/>
                </a:solidFill>
                <a:latin typeface="Arial"/>
                <a:ea typeface="Arial"/>
                <a:cs typeface="Arial"/>
                <a:sym typeface="Arial"/>
              </a:rPr>
              <a:t>Aristotle’s understanding </a:t>
            </a:r>
          </a:p>
          <a:p>
            <a:pPr marL="0" marR="0" lvl="0" indent="0" algn="ctr" rtl="0">
              <a:lnSpc>
                <a:spcPct val="100000"/>
              </a:lnSpc>
              <a:spcBef>
                <a:spcPts val="0"/>
              </a:spcBef>
              <a:spcAft>
                <a:spcPts val="0"/>
              </a:spcAft>
              <a:buClr>
                <a:schemeClr val="lt1"/>
              </a:buClr>
              <a:buSzPct val="25000"/>
              <a:buFont typeface="Arial"/>
              <a:buNone/>
            </a:pPr>
            <a:r>
              <a:rPr lang="en-US" sz="3600" b="0" i="0" u="none" strike="noStrike" cap="none" baseline="0" dirty="0">
                <a:solidFill>
                  <a:schemeClr val="lt1"/>
                </a:solidFill>
                <a:latin typeface="Arial"/>
                <a:ea typeface="Arial"/>
                <a:cs typeface="Arial"/>
                <a:sym typeface="Arial"/>
              </a:rPr>
              <a:t>of the world</a:t>
            </a:r>
          </a:p>
        </p:txBody>
      </p:sp>
    </p:spTree>
    <p:extLst>
      <p:ext uri="{BB962C8B-B14F-4D97-AF65-F5344CB8AC3E}">
        <p14:creationId xmlns:p14="http://schemas.microsoft.com/office/powerpoint/2010/main" val="23311581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Content Placeholder 3"/>
          <p:cNvGraphicFramePr>
            <a:graphicFrameLocks/>
          </p:cNvGraphicFramePr>
          <p:nvPr>
            <p:extLst>
              <p:ext uri="{D42A27DB-BD31-4B8C-83A1-F6EECF244321}">
                <p14:modId xmlns:p14="http://schemas.microsoft.com/office/powerpoint/2010/main" val="4204591831"/>
              </p:ext>
            </p:extLst>
          </p:nvPr>
        </p:nvGraphicFramePr>
        <p:xfrm>
          <a:off x="457200" y="1295400"/>
          <a:ext cx="8229600" cy="1311275"/>
        </p:xfrm>
        <a:graphic>
          <a:graphicData uri="http://schemas.openxmlformats.org/drawingml/2006/table">
            <a:tbl>
              <a:tblPr firstRow="1" bandRow="1">
                <a:tableStyleId>{5C22544A-7EE6-4342-B048-85BDC9FD1C3A}</a:tableStyleId>
              </a:tblPr>
              <a:tblGrid>
                <a:gridCol w="914401">
                  <a:extLst>
                    <a:ext uri="{9D8B030D-6E8A-4147-A177-3AD203B41FA5}">
                      <a16:colId xmlns:a16="http://schemas.microsoft.com/office/drawing/2014/main" val="20000"/>
                    </a:ext>
                  </a:extLst>
                </a:gridCol>
                <a:gridCol w="2819401">
                  <a:extLst>
                    <a:ext uri="{9D8B030D-6E8A-4147-A177-3AD203B41FA5}">
                      <a16:colId xmlns:a16="http://schemas.microsoft.com/office/drawing/2014/main" val="20001"/>
                    </a:ext>
                  </a:extLst>
                </a:gridCol>
                <a:gridCol w="1447798">
                  <a:extLst>
                    <a:ext uri="{9D8B030D-6E8A-4147-A177-3AD203B41FA5}">
                      <a16:colId xmlns:a16="http://schemas.microsoft.com/office/drawing/2014/main" val="20002"/>
                    </a:ext>
                  </a:extLst>
                </a:gridCol>
                <a:gridCol w="1600202">
                  <a:extLst>
                    <a:ext uri="{9D8B030D-6E8A-4147-A177-3AD203B41FA5}">
                      <a16:colId xmlns:a16="http://schemas.microsoft.com/office/drawing/2014/main" val="20003"/>
                    </a:ext>
                  </a:extLst>
                </a:gridCol>
                <a:gridCol w="1447798">
                  <a:extLst>
                    <a:ext uri="{9D8B030D-6E8A-4147-A177-3AD203B41FA5}">
                      <a16:colId xmlns:a16="http://schemas.microsoft.com/office/drawing/2014/main" val="20004"/>
                    </a:ext>
                  </a:extLst>
                </a:gridCol>
              </a:tblGrid>
              <a:tr h="1311275">
                <a:tc>
                  <a:txBody>
                    <a:bodyPr/>
                    <a:lstStyle/>
                    <a:p>
                      <a:pPr algn="ctr"/>
                      <a:r>
                        <a:rPr lang="en-US" sz="1600" dirty="0">
                          <a:solidFill>
                            <a:schemeClr val="tx1"/>
                          </a:solidFill>
                        </a:rPr>
                        <a:t>Early</a:t>
                      </a:r>
                    </a:p>
                    <a:p>
                      <a:pPr algn="ctr"/>
                      <a:r>
                        <a:rPr lang="en-US" sz="1600" dirty="0">
                          <a:solidFill>
                            <a:schemeClr val="tx1"/>
                          </a:solidFill>
                        </a:rPr>
                        <a:t>Church</a:t>
                      </a:r>
                    </a:p>
                  </a:txBody>
                  <a:tcPr marL="91441" marR="91441" marT="45711" marB="45711">
                    <a:solidFill>
                      <a:srgbClr val="996633"/>
                    </a:solidFill>
                  </a:tcPr>
                </a:tc>
                <a:tc>
                  <a:txBody>
                    <a:bodyPr/>
                    <a:lstStyle/>
                    <a:p>
                      <a:pPr algn="ctr"/>
                      <a:r>
                        <a:rPr lang="en-US" sz="1600" dirty="0">
                          <a:solidFill>
                            <a:schemeClr val="tx1"/>
                          </a:solidFill>
                        </a:rPr>
                        <a:t>Middle Ages</a:t>
                      </a:r>
                    </a:p>
                    <a:p>
                      <a:pPr algn="ctr"/>
                      <a:r>
                        <a:rPr lang="en-US" sz="1600" dirty="0">
                          <a:solidFill>
                            <a:schemeClr val="tx1"/>
                          </a:solidFill>
                        </a:rPr>
                        <a:t>Dark Ages</a:t>
                      </a:r>
                    </a:p>
                    <a:p>
                      <a:pPr algn="ctr"/>
                      <a:r>
                        <a:rPr lang="en-US" sz="1600" dirty="0">
                          <a:solidFill>
                            <a:schemeClr val="bg1"/>
                          </a:solidFill>
                        </a:rPr>
                        <a:t>500s-1500s</a:t>
                      </a:r>
                    </a:p>
                  </a:txBody>
                  <a:tcPr marL="91441" marR="91441" marT="45711" marB="45711">
                    <a:solidFill>
                      <a:srgbClr val="996633"/>
                    </a:solidFill>
                  </a:tcPr>
                </a:tc>
                <a:tc>
                  <a:txBody>
                    <a:bodyPr/>
                    <a:lstStyle/>
                    <a:p>
                      <a:pPr algn="ctr"/>
                      <a:r>
                        <a:rPr lang="en-US" sz="1600" dirty="0">
                          <a:solidFill>
                            <a:schemeClr val="tx1"/>
                          </a:solidFill>
                        </a:rPr>
                        <a:t>Renaissance</a:t>
                      </a:r>
                    </a:p>
                    <a:p>
                      <a:pPr algn="ctr"/>
                      <a:r>
                        <a:rPr lang="en-US" sz="1600" dirty="0">
                          <a:solidFill>
                            <a:schemeClr val="bg1"/>
                          </a:solidFill>
                        </a:rPr>
                        <a:t>1300s-1600s</a:t>
                      </a:r>
                    </a:p>
                    <a:p>
                      <a:pPr algn="ctr"/>
                      <a:r>
                        <a:rPr lang="en-US" sz="1600" dirty="0">
                          <a:solidFill>
                            <a:schemeClr val="tx1"/>
                          </a:solidFill>
                        </a:rPr>
                        <a:t>Reformation</a:t>
                      </a:r>
                    </a:p>
                    <a:p>
                      <a:pPr algn="ctr"/>
                      <a:r>
                        <a:rPr lang="en-US" sz="1600" dirty="0">
                          <a:solidFill>
                            <a:schemeClr val="bg1"/>
                          </a:solidFill>
                        </a:rPr>
                        <a:t>1500s</a:t>
                      </a:r>
                    </a:p>
                    <a:p>
                      <a:pPr algn="ctr"/>
                      <a:endParaRPr lang="en-US" sz="1600" dirty="0">
                        <a:solidFill>
                          <a:schemeClr val="tx1"/>
                        </a:solidFill>
                      </a:endParaRPr>
                    </a:p>
                  </a:txBody>
                  <a:tcPr marL="91441" marR="91441" marT="45711" marB="45711">
                    <a:solidFill>
                      <a:srgbClr val="996633"/>
                    </a:solidFill>
                  </a:tcPr>
                </a:tc>
                <a:tc>
                  <a:txBody>
                    <a:bodyPr/>
                    <a:lstStyle/>
                    <a:p>
                      <a:pPr algn="ctr"/>
                      <a:r>
                        <a:rPr lang="en-US" sz="1600" dirty="0">
                          <a:solidFill>
                            <a:schemeClr val="tx1"/>
                          </a:solidFill>
                        </a:rPr>
                        <a:t>Enlightenment</a:t>
                      </a:r>
                    </a:p>
                    <a:p>
                      <a:pPr algn="ctr"/>
                      <a:r>
                        <a:rPr lang="en-US" sz="1600" dirty="0">
                          <a:solidFill>
                            <a:schemeClr val="tx1"/>
                          </a:solidFill>
                        </a:rPr>
                        <a:t>Age of Reason</a:t>
                      </a:r>
                    </a:p>
                    <a:p>
                      <a:pPr algn="ctr"/>
                      <a:r>
                        <a:rPr lang="en-US" sz="1600" dirty="0">
                          <a:solidFill>
                            <a:schemeClr val="bg1"/>
                          </a:solidFill>
                        </a:rPr>
                        <a:t>1600s-1700s</a:t>
                      </a:r>
                    </a:p>
                  </a:txBody>
                  <a:tcPr marL="91441" marR="91441" marT="45711" marB="45711">
                    <a:solidFill>
                      <a:srgbClr val="996633"/>
                    </a:solidFill>
                  </a:tcPr>
                </a:tc>
                <a:tc>
                  <a:txBody>
                    <a:bodyPr/>
                    <a:lstStyle/>
                    <a:p>
                      <a:pPr algn="ctr"/>
                      <a:r>
                        <a:rPr lang="en-US" sz="1600" dirty="0">
                          <a:solidFill>
                            <a:schemeClr val="tx1"/>
                          </a:solidFill>
                        </a:rPr>
                        <a:t>Modernism</a:t>
                      </a:r>
                    </a:p>
                    <a:p>
                      <a:pPr algn="ctr"/>
                      <a:r>
                        <a:rPr lang="en-US" sz="1600" dirty="0">
                          <a:solidFill>
                            <a:schemeClr val="tx1"/>
                          </a:solidFill>
                        </a:rPr>
                        <a:t>Post-Modernism</a:t>
                      </a:r>
                    </a:p>
                  </a:txBody>
                  <a:tcPr marL="91441" marR="91441" marT="45711" marB="45711">
                    <a:solidFill>
                      <a:srgbClr val="996633"/>
                    </a:solidFill>
                  </a:tcPr>
                </a:tc>
                <a:extLst>
                  <a:ext uri="{0D108BD9-81ED-4DB2-BD59-A6C34878D82A}">
                    <a16:rowId xmlns:a16="http://schemas.microsoft.com/office/drawing/2014/main" val="10000"/>
                  </a:ext>
                </a:extLst>
              </a:tr>
            </a:tbl>
          </a:graphicData>
        </a:graphic>
      </p:graphicFrame>
      <p:sp>
        <p:nvSpPr>
          <p:cNvPr id="4" name="Title 1"/>
          <p:cNvSpPr txBox="1">
            <a:spLocks/>
          </p:cNvSpPr>
          <p:nvPr/>
        </p:nvSpPr>
        <p:spPr>
          <a:xfrm>
            <a:off x="685800" y="228600"/>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defTabSz="457200" eaLnBrk="0" fontAlgn="base" hangingPunct="0">
              <a:spcAft>
                <a:spcPct val="0"/>
              </a:spcAft>
            </a:pPr>
            <a:r>
              <a:rPr lang="en-US" altLang="en-US" sz="5400" b="1" i="1" dirty="0">
                <a:solidFill>
                  <a:srgbClr val="FFC000"/>
                </a:solidFill>
              </a:rPr>
              <a:t>Thomas Aquinas</a:t>
            </a:r>
          </a:p>
        </p:txBody>
      </p:sp>
      <p:sp>
        <p:nvSpPr>
          <p:cNvPr id="9" name="TextBox 8"/>
          <p:cNvSpPr txBox="1"/>
          <p:nvPr/>
        </p:nvSpPr>
        <p:spPr>
          <a:xfrm>
            <a:off x="3914762" y="2691825"/>
            <a:ext cx="2562238" cy="584775"/>
          </a:xfrm>
          <a:prstGeom prst="rect">
            <a:avLst/>
          </a:prstGeom>
          <a:noFill/>
        </p:spPr>
        <p:txBody>
          <a:bodyPr wrap="square" rtlCol="0">
            <a:spAutoFit/>
          </a:bodyPr>
          <a:lstStyle/>
          <a:p>
            <a:pPr algn="ctr"/>
            <a:r>
              <a:rPr lang="en-US" sz="3200" dirty="0">
                <a:solidFill>
                  <a:srgbClr val="FFFFFF"/>
                </a:solidFill>
                <a:latin typeface="Calibri"/>
                <a:ea typeface="+mn-ea"/>
              </a:rPr>
              <a:t>13</a:t>
            </a:r>
            <a:r>
              <a:rPr lang="en-US" sz="3200" baseline="30000" dirty="0">
                <a:solidFill>
                  <a:srgbClr val="FFFFFF"/>
                </a:solidFill>
                <a:latin typeface="Calibri"/>
                <a:ea typeface="+mn-ea"/>
              </a:rPr>
              <a:t>th</a:t>
            </a:r>
            <a:r>
              <a:rPr lang="en-US" sz="3200" dirty="0">
                <a:solidFill>
                  <a:srgbClr val="FFFFFF"/>
                </a:solidFill>
                <a:latin typeface="Calibri"/>
                <a:ea typeface="+mn-ea"/>
              </a:rPr>
              <a:t> century</a:t>
            </a:r>
          </a:p>
        </p:txBody>
      </p:sp>
      <p:sp>
        <p:nvSpPr>
          <p:cNvPr id="10" name="Title 1"/>
          <p:cNvSpPr txBox="1">
            <a:spLocks/>
          </p:cNvSpPr>
          <p:nvPr/>
        </p:nvSpPr>
        <p:spPr>
          <a:xfrm>
            <a:off x="889000" y="402771"/>
            <a:ext cx="7772400" cy="1116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eaLnBrk="0" fontAlgn="base" hangingPunct="0">
              <a:spcAft>
                <a:spcPct val="0"/>
              </a:spcAft>
            </a:pPr>
            <a:endParaRPr lang="en-US" altLang="en-US" sz="5400" b="1" i="1" dirty="0">
              <a:solidFill>
                <a:srgbClr val="C19859"/>
              </a:solidFill>
            </a:endParaRPr>
          </a:p>
        </p:txBody>
      </p:sp>
      <p:sp>
        <p:nvSpPr>
          <p:cNvPr id="12" name="Shape 786"/>
          <p:cNvSpPr/>
          <p:nvPr/>
        </p:nvSpPr>
        <p:spPr>
          <a:xfrm>
            <a:off x="2895600" y="228600"/>
            <a:ext cx="609600" cy="914400"/>
          </a:xfrm>
          <a:prstGeom prst="downArrow">
            <a:avLst>
              <a:gd name="adj1" fmla="val 15120"/>
              <a:gd name="adj2" fmla="val 50000"/>
            </a:avLst>
          </a:prstGeom>
          <a:solidFill>
            <a:srgbClr val="FFC000"/>
          </a:solidFill>
          <a:ln w="25400" cap="rnd">
            <a:solidFill>
              <a:srgbClr val="B05C05"/>
            </a:solidFill>
            <a:prstDash val="solid"/>
            <a:miter/>
            <a:headEnd type="none" w="med" len="med"/>
            <a:tailEnd type="none" w="med" len="med"/>
          </a:ln>
        </p:spPr>
        <p:txBody>
          <a:bodyPr lIns="91425" tIns="45700" rIns="91425" bIns="45700" anchor="ctr" anchorCtr="0">
            <a:noAutofit/>
          </a:bodyPr>
          <a:lstStyle/>
          <a:p>
            <a:endParaRPr sz="2000" dirty="0">
              <a:latin typeface="Calibri"/>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0908" y="2850930"/>
            <a:ext cx="2263002" cy="3514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68261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7" name="Shape 787"/>
          <p:cNvSpPr txBox="1"/>
          <p:nvPr/>
        </p:nvSpPr>
        <p:spPr>
          <a:xfrm>
            <a:off x="4637087" y="4495800"/>
            <a:ext cx="4006850" cy="13842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3600" b="0" i="0" u="none" strike="noStrike" cap="none" baseline="0" dirty="0">
                <a:solidFill>
                  <a:schemeClr val="lt1"/>
                </a:solidFill>
                <a:latin typeface="Arial"/>
                <a:ea typeface="Arial"/>
                <a:cs typeface="Arial"/>
                <a:sym typeface="Arial"/>
              </a:rPr>
              <a:t>Truths of Nature</a:t>
            </a:r>
          </a:p>
          <a:p>
            <a:pPr marL="0" marR="0" lvl="0" indent="0" algn="ctr" rtl="0">
              <a:lnSpc>
                <a:spcPct val="100000"/>
              </a:lnSpc>
              <a:spcBef>
                <a:spcPts val="0"/>
              </a:spcBef>
              <a:spcAft>
                <a:spcPts val="0"/>
              </a:spcAft>
              <a:buClr>
                <a:schemeClr val="lt1"/>
              </a:buClr>
              <a:buSzPct val="25000"/>
              <a:buFont typeface="Arial"/>
              <a:buNone/>
            </a:pPr>
            <a:r>
              <a:rPr lang="en-US" sz="2400" b="0" i="0" u="none" strike="noStrike" cap="none" baseline="0" dirty="0">
                <a:solidFill>
                  <a:schemeClr val="lt1"/>
                </a:solidFill>
                <a:latin typeface="Arial"/>
                <a:ea typeface="Arial"/>
                <a:cs typeface="Arial"/>
                <a:sym typeface="Arial"/>
              </a:rPr>
              <a:t>(Aristotle’s understanding </a:t>
            </a:r>
          </a:p>
          <a:p>
            <a:pPr marL="0" marR="0" lvl="0" indent="0" algn="ctr" rtl="0">
              <a:lnSpc>
                <a:spcPct val="100000"/>
              </a:lnSpc>
              <a:spcBef>
                <a:spcPts val="0"/>
              </a:spcBef>
              <a:spcAft>
                <a:spcPts val="0"/>
              </a:spcAft>
              <a:buClr>
                <a:schemeClr val="lt1"/>
              </a:buClr>
              <a:buSzPct val="25000"/>
              <a:buFont typeface="Arial"/>
              <a:buNone/>
            </a:pPr>
            <a:r>
              <a:rPr lang="en-US" sz="2400" b="0" i="0" u="none" strike="noStrike" cap="none" baseline="0" dirty="0">
                <a:solidFill>
                  <a:schemeClr val="lt1"/>
                </a:solidFill>
                <a:latin typeface="Arial"/>
                <a:ea typeface="Arial"/>
                <a:cs typeface="Arial"/>
                <a:sym typeface="Arial"/>
              </a:rPr>
              <a:t>of the world)</a:t>
            </a:r>
          </a:p>
        </p:txBody>
      </p:sp>
      <p:sp>
        <p:nvSpPr>
          <p:cNvPr id="788" name="Shape 788"/>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rtl="0">
              <a:lnSpc>
                <a:spcPct val="100000"/>
              </a:lnSpc>
              <a:spcBef>
                <a:spcPts val="0"/>
              </a:spcBef>
              <a:spcAft>
                <a:spcPts val="0"/>
              </a:spcAft>
              <a:buClr>
                <a:srgbClr val="C19859"/>
              </a:buClr>
              <a:buSzPct val="25000"/>
              <a:buFont typeface="Arial"/>
              <a:buNone/>
            </a:pPr>
            <a:r>
              <a:rPr lang="en-US" sz="4800" b="1" i="1" u="none" strike="noStrike" cap="none" baseline="0" dirty="0">
                <a:solidFill>
                  <a:srgbClr val="FFC000"/>
                </a:solidFill>
                <a:latin typeface="Arial"/>
                <a:ea typeface="Arial"/>
                <a:cs typeface="Arial"/>
                <a:sym typeface="Arial"/>
              </a:rPr>
              <a:t>Thomas Aquinas</a:t>
            </a:r>
          </a:p>
        </p:txBody>
      </p:sp>
      <p:pic>
        <p:nvPicPr>
          <p:cNvPr id="789" name="Shape 789"/>
          <p:cNvPicPr preferRelativeResize="0"/>
          <p:nvPr/>
        </p:nvPicPr>
        <p:blipFill rotWithShape="1">
          <a:blip r:embed="rId3"/>
          <a:srcRect/>
          <a:stretch/>
        </p:blipFill>
        <p:spPr>
          <a:xfrm>
            <a:off x="936624" y="2057400"/>
            <a:ext cx="3101975" cy="2362200"/>
          </a:xfrm>
          <a:prstGeom prst="rect">
            <a:avLst/>
          </a:prstGeom>
          <a:noFill/>
          <a:ln>
            <a:noFill/>
          </a:ln>
        </p:spPr>
      </p:pic>
      <p:sp>
        <p:nvSpPr>
          <p:cNvPr id="2" name="TextBox 1"/>
          <p:cNvSpPr txBox="1"/>
          <p:nvPr/>
        </p:nvSpPr>
        <p:spPr>
          <a:xfrm>
            <a:off x="4038600" y="2638961"/>
            <a:ext cx="674687" cy="1323439"/>
          </a:xfrm>
          <a:prstGeom prst="rect">
            <a:avLst/>
          </a:prstGeom>
          <a:noFill/>
        </p:spPr>
        <p:txBody>
          <a:bodyPr wrap="square" rtlCol="0">
            <a:spAutoFit/>
          </a:bodyPr>
          <a:lstStyle/>
          <a:p>
            <a:r>
              <a:rPr lang="en-US" sz="8000" dirty="0">
                <a:solidFill>
                  <a:schemeClr val="accent1">
                    <a:lumMod val="75000"/>
                  </a:schemeClr>
                </a:solidFill>
              </a:rPr>
              <a:t>&amp;</a:t>
            </a:r>
          </a:p>
        </p:txBody>
      </p:sp>
      <p:pic>
        <p:nvPicPr>
          <p:cNvPr id="3074" name="Picture 2" descr="http://www.shestokas.com/wp-content/uploads/2013/02/Natural-La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981200"/>
            <a:ext cx="3358566" cy="246434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049713" y="2638961"/>
            <a:ext cx="674687" cy="1323439"/>
          </a:xfrm>
          <a:prstGeom prst="rect">
            <a:avLst/>
          </a:prstGeom>
          <a:noFill/>
          <a:ln>
            <a:noFill/>
          </a:ln>
        </p:spPr>
        <p:txBody>
          <a:bodyPr wrap="square" rtlCol="0">
            <a:spAutoFit/>
          </a:bodyPr>
          <a:lstStyle/>
          <a:p>
            <a:r>
              <a:rPr lang="en-US" sz="8000" dirty="0">
                <a:solidFill>
                  <a:srgbClr val="C00000"/>
                </a:solidFill>
              </a:rPr>
              <a:t>&amp;</a:t>
            </a:r>
          </a:p>
        </p:txBody>
      </p:sp>
      <p:sp>
        <p:nvSpPr>
          <p:cNvPr id="9" name="TextBox 8"/>
          <p:cNvSpPr txBox="1"/>
          <p:nvPr/>
        </p:nvSpPr>
        <p:spPr>
          <a:xfrm>
            <a:off x="4059018" y="2638961"/>
            <a:ext cx="674687" cy="1323439"/>
          </a:xfrm>
          <a:prstGeom prst="rect">
            <a:avLst/>
          </a:prstGeom>
          <a:noFill/>
        </p:spPr>
        <p:txBody>
          <a:bodyPr wrap="square" rtlCol="0">
            <a:spAutoFit/>
          </a:bodyPr>
          <a:lstStyle/>
          <a:p>
            <a:r>
              <a:rPr lang="en-US" sz="8000" dirty="0">
                <a:solidFill>
                  <a:srgbClr val="00B050"/>
                </a:solidFill>
              </a:rPr>
              <a:t>&amp;</a:t>
            </a:r>
          </a:p>
        </p:txBody>
      </p:sp>
      <p:sp>
        <p:nvSpPr>
          <p:cNvPr id="10" name="TextBox 9"/>
          <p:cNvSpPr txBox="1"/>
          <p:nvPr/>
        </p:nvSpPr>
        <p:spPr>
          <a:xfrm>
            <a:off x="4038600" y="2638961"/>
            <a:ext cx="674687" cy="1323439"/>
          </a:xfrm>
          <a:prstGeom prst="rect">
            <a:avLst/>
          </a:prstGeom>
          <a:noFill/>
        </p:spPr>
        <p:txBody>
          <a:bodyPr wrap="square" rtlCol="0">
            <a:spAutoFit/>
          </a:bodyPr>
          <a:lstStyle/>
          <a:p>
            <a:r>
              <a:rPr lang="en-US" sz="8000" dirty="0">
                <a:solidFill>
                  <a:srgbClr val="7030A0"/>
                </a:solidFill>
              </a:rPr>
              <a:t>&amp;</a:t>
            </a:r>
          </a:p>
        </p:txBody>
      </p:sp>
      <p:sp>
        <p:nvSpPr>
          <p:cNvPr id="11" name="TextBox 10"/>
          <p:cNvSpPr txBox="1"/>
          <p:nvPr/>
        </p:nvSpPr>
        <p:spPr>
          <a:xfrm>
            <a:off x="4049713" y="2638961"/>
            <a:ext cx="674687" cy="1323439"/>
          </a:xfrm>
          <a:prstGeom prst="rect">
            <a:avLst/>
          </a:prstGeom>
          <a:noFill/>
        </p:spPr>
        <p:txBody>
          <a:bodyPr wrap="square" rtlCol="0">
            <a:spAutoFit/>
          </a:bodyPr>
          <a:lstStyle/>
          <a:p>
            <a:r>
              <a:rPr lang="en-US" sz="8000" dirty="0">
                <a:solidFill>
                  <a:srgbClr val="00B0F0"/>
                </a:solidFill>
              </a:rPr>
              <a:t>&amp;</a:t>
            </a:r>
          </a:p>
        </p:txBody>
      </p:sp>
      <p:sp>
        <p:nvSpPr>
          <p:cNvPr id="13" name="4-Point Star 12"/>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4-Point Star 13"/>
          <p:cNvSpPr/>
          <p:nvPr/>
        </p:nvSpPr>
        <p:spPr>
          <a:xfrm>
            <a:off x="8610600" y="3810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par>
                          <p:cTn id="15" fill="hold">
                            <p:stCondLst>
                              <p:cond delay="1000"/>
                            </p:stCondLst>
                            <p:childTnLst>
                              <p:par>
                                <p:cTn id="16" presetID="10" presetClass="exit" presetSubtype="0" fill="hold" grpId="1" nodeType="afterEffect">
                                  <p:stCondLst>
                                    <p:cond delay="0"/>
                                  </p:stCondLst>
                                  <p:childTnLst>
                                    <p:animEffect transition="out" filter="fad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1500"/>
                            </p:stCondLst>
                            <p:childTnLst>
                              <p:par>
                                <p:cTn id="23" presetID="10" presetClass="exit" presetSubtype="0" fill="hold" grpId="1" nodeType="afterEffect">
                                  <p:stCondLst>
                                    <p:cond delay="0"/>
                                  </p:stCondLst>
                                  <p:childTnLst>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par>
                          <p:cTn id="29" fill="hold">
                            <p:stCondLst>
                              <p:cond delay="2000"/>
                            </p:stCondLst>
                            <p:childTnLst>
                              <p:par>
                                <p:cTn id="30" presetID="10" presetClass="exit" presetSubtype="0" fill="hold" grpId="1" nodeType="afterEffect">
                                  <p:stCondLst>
                                    <p:cond delay="0"/>
                                  </p:stCondLst>
                                  <p:childTnLst>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8" grpId="1"/>
      <p:bldP spid="9" grpId="0"/>
      <p:bldP spid="9" grpId="1"/>
      <p:bldP spid="10" grpId="0"/>
      <p:bldP spid="10" grpId="1"/>
      <p:bldP spid="11" grpId="0"/>
      <p:bldP spid="11" grpId="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Shape 796"/>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3600" b="1" i="1" u="none" strike="noStrike" cap="none" baseline="0" dirty="0">
                <a:solidFill>
                  <a:srgbClr val="FFC000"/>
                </a:solidFill>
                <a:latin typeface="Arial"/>
                <a:ea typeface="Arial"/>
                <a:cs typeface="Arial"/>
                <a:sym typeface="Arial"/>
              </a:rPr>
              <a:t>Roman Catholic Church Tradition</a:t>
            </a:r>
          </a:p>
        </p:txBody>
      </p:sp>
      <p:sp>
        <p:nvSpPr>
          <p:cNvPr id="797" name="Shape 797"/>
          <p:cNvSpPr txBox="1">
            <a:spLocks noGrp="1"/>
          </p:cNvSpPr>
          <p:nvPr>
            <p:ph type="body" idx="1"/>
          </p:nvPr>
        </p:nvSpPr>
        <p:spPr>
          <a:xfrm>
            <a:off x="4668837" y="2057400"/>
            <a:ext cx="383063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200" b="0" i="0" u="none" strike="noStrike" cap="none" baseline="0" dirty="0">
                <a:solidFill>
                  <a:srgbClr val="EAEAEA"/>
                </a:solidFill>
                <a:latin typeface="Arial"/>
                <a:ea typeface="Arial"/>
                <a:cs typeface="Arial"/>
                <a:sym typeface="Arial"/>
              </a:rPr>
              <a:t>Nature</a:t>
            </a:r>
          </a:p>
          <a:p>
            <a:pPr marL="342900" marR="0" lvl="0" indent="-342900" algn="l" rtl="0">
              <a:lnSpc>
                <a:spcPct val="100000"/>
              </a:lnSpc>
              <a:spcBef>
                <a:spcPts val="640"/>
              </a:spcBef>
              <a:spcAft>
                <a:spcPts val="0"/>
              </a:spcAft>
              <a:buClr>
                <a:srgbClr val="887952"/>
              </a:buClr>
              <a:buSzPct val="100000"/>
              <a:buFont typeface="Arial"/>
              <a:buChar char="▪"/>
            </a:pPr>
            <a:r>
              <a:rPr lang="en-US" sz="3200" b="0" i="0" u="none" strike="noStrike" cap="none" baseline="0" dirty="0">
                <a:solidFill>
                  <a:srgbClr val="EAEAEA"/>
                </a:solidFill>
                <a:latin typeface="Arial"/>
                <a:ea typeface="Arial"/>
                <a:cs typeface="Arial"/>
                <a:sym typeface="Arial"/>
              </a:rPr>
              <a:t>Tradition</a:t>
            </a:r>
          </a:p>
          <a:p>
            <a:pPr marL="342900" marR="0" lvl="0" indent="-342900" algn="l" rtl="0">
              <a:lnSpc>
                <a:spcPct val="100000"/>
              </a:lnSpc>
              <a:spcBef>
                <a:spcPts val="640"/>
              </a:spcBef>
              <a:spcAft>
                <a:spcPts val="0"/>
              </a:spcAft>
              <a:buClr>
                <a:srgbClr val="887952"/>
              </a:buClr>
              <a:buSzPct val="100000"/>
              <a:buFont typeface="Arial"/>
              <a:buChar char="▪"/>
            </a:pPr>
            <a:r>
              <a:rPr lang="en-US" sz="3200" b="0" i="0" u="none" strike="noStrike" cap="none" baseline="0" dirty="0">
                <a:solidFill>
                  <a:srgbClr val="EAEAEA"/>
                </a:solidFill>
                <a:latin typeface="Arial"/>
                <a:ea typeface="Arial"/>
                <a:cs typeface="Arial"/>
                <a:sym typeface="Arial"/>
              </a:rPr>
              <a:t>The pope</a:t>
            </a:r>
          </a:p>
          <a:p>
            <a:pPr marL="342900" marR="0" lvl="0" indent="-342900" algn="l" rtl="0">
              <a:lnSpc>
                <a:spcPct val="100000"/>
              </a:lnSpc>
              <a:spcBef>
                <a:spcPts val="640"/>
              </a:spcBef>
              <a:spcAft>
                <a:spcPts val="0"/>
              </a:spcAft>
              <a:buClr>
                <a:srgbClr val="887952"/>
              </a:buClr>
              <a:buSzPct val="100000"/>
              <a:buFont typeface="Arial"/>
              <a:buChar char="▪"/>
            </a:pPr>
            <a:r>
              <a:rPr lang="en-US" sz="3200" b="0" i="0" u="none" strike="noStrike" cap="none" baseline="0" dirty="0">
                <a:solidFill>
                  <a:srgbClr val="EAEAEA"/>
                </a:solidFill>
                <a:latin typeface="Arial"/>
                <a:ea typeface="Arial"/>
                <a:cs typeface="Arial"/>
                <a:sym typeface="Arial"/>
              </a:rPr>
              <a:t>Church councils</a:t>
            </a:r>
          </a:p>
          <a:p>
            <a:pPr marL="342900" marR="0" lvl="0" indent="-342900" algn="l" rtl="0">
              <a:lnSpc>
                <a:spcPct val="100000"/>
              </a:lnSpc>
              <a:spcBef>
                <a:spcPts val="640"/>
              </a:spcBef>
              <a:spcAft>
                <a:spcPts val="0"/>
              </a:spcAft>
              <a:buClr>
                <a:srgbClr val="887952"/>
              </a:buClr>
              <a:buSzPct val="100000"/>
              <a:buFont typeface="Arial"/>
              <a:buChar char="▪"/>
            </a:pPr>
            <a:r>
              <a:rPr lang="en-US" sz="3200" b="0" i="0" u="none" strike="noStrike" cap="none" baseline="0" dirty="0">
                <a:solidFill>
                  <a:srgbClr val="EAEAEA"/>
                </a:solidFill>
                <a:latin typeface="Arial"/>
                <a:ea typeface="Arial"/>
                <a:cs typeface="Arial"/>
                <a:sym typeface="Arial"/>
              </a:rPr>
              <a:t>Philosophy</a:t>
            </a:r>
          </a:p>
          <a:p>
            <a:pPr marL="342900" marR="0" lvl="0" indent="-342900" algn="l" rtl="0">
              <a:lnSpc>
                <a:spcPct val="100000"/>
              </a:lnSpc>
              <a:spcBef>
                <a:spcPts val="640"/>
              </a:spcBef>
              <a:spcAft>
                <a:spcPts val="0"/>
              </a:spcAft>
              <a:buClr>
                <a:srgbClr val="887952"/>
              </a:buClr>
              <a:buSzPct val="100000"/>
              <a:buFont typeface="Arial"/>
              <a:buChar char="▪"/>
            </a:pPr>
            <a:r>
              <a:rPr lang="en-US" sz="3200" dirty="0">
                <a:solidFill>
                  <a:srgbClr val="EAEAEA"/>
                </a:solidFill>
              </a:rPr>
              <a:t>Etcetera</a:t>
            </a:r>
            <a:endParaRPr lang="en-US" sz="3200" b="0" i="0" u="none" strike="noStrike" cap="none" baseline="0" dirty="0">
              <a:solidFill>
                <a:srgbClr val="EAEAEA"/>
              </a:solidFill>
              <a:latin typeface="Arial"/>
              <a:ea typeface="Arial"/>
              <a:cs typeface="Arial"/>
              <a:sym typeface="Arial"/>
            </a:endParaRPr>
          </a:p>
        </p:txBody>
      </p:sp>
      <p:pic>
        <p:nvPicPr>
          <p:cNvPr id="798" name="Shape 798"/>
          <p:cNvPicPr preferRelativeResize="0"/>
          <p:nvPr/>
        </p:nvPicPr>
        <p:blipFill rotWithShape="1">
          <a:blip r:embed="rId3"/>
          <a:srcRect/>
          <a:stretch/>
        </p:blipFill>
        <p:spPr>
          <a:xfrm>
            <a:off x="954087" y="2482850"/>
            <a:ext cx="2703512" cy="2024061"/>
          </a:xfrm>
          <a:prstGeom prst="rect">
            <a:avLst/>
          </a:prstGeom>
          <a:noFill/>
          <a:ln>
            <a:noFill/>
          </a:ln>
        </p:spPr>
      </p:pic>
      <p:sp>
        <p:nvSpPr>
          <p:cNvPr id="6" name="TextBox 5"/>
          <p:cNvSpPr txBox="1"/>
          <p:nvPr/>
        </p:nvSpPr>
        <p:spPr>
          <a:xfrm>
            <a:off x="3886200" y="2743200"/>
            <a:ext cx="674687" cy="1323439"/>
          </a:xfrm>
          <a:prstGeom prst="rect">
            <a:avLst/>
          </a:prstGeom>
          <a:noFill/>
        </p:spPr>
        <p:txBody>
          <a:bodyPr wrap="square" rtlCol="0">
            <a:spAutoFit/>
          </a:bodyPr>
          <a:lstStyle/>
          <a:p>
            <a:r>
              <a:rPr lang="en-US" sz="8000" dirty="0">
                <a:solidFill>
                  <a:schemeClr val="accent1">
                    <a:lumMod val="75000"/>
                  </a:schemeClr>
                </a:solidFill>
              </a:rPr>
              <a:t>&amp;</a:t>
            </a:r>
          </a:p>
        </p:txBody>
      </p:sp>
    </p:spTree>
  </p:cSld>
  <p:clrMapOvr>
    <a:masterClrMapping/>
  </p:clrMapOvr>
  <p:transition spd="slow">
    <p:cu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Shape 805"/>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Revelation</a:t>
            </a:r>
          </a:p>
        </p:txBody>
      </p:sp>
      <p:sp>
        <p:nvSpPr>
          <p:cNvPr id="806" name="Shape 806"/>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2600" b="0" i="0" u="none" strike="noStrike" cap="none" baseline="0" dirty="0">
                <a:solidFill>
                  <a:srgbClr val="EAEAEA"/>
                </a:solidFill>
                <a:latin typeface="Arial"/>
                <a:ea typeface="Arial"/>
                <a:cs typeface="Arial"/>
                <a:sym typeface="Arial"/>
              </a:rPr>
              <a:t>Primary role in the development of theology.</a:t>
            </a:r>
          </a:p>
          <a:p>
            <a:pPr marL="342900" marR="0" lvl="0" indent="-342900" algn="l" rtl="0">
              <a:lnSpc>
                <a:spcPct val="100000"/>
              </a:lnSpc>
              <a:spcBef>
                <a:spcPts val="480"/>
              </a:spcBef>
              <a:spcAft>
                <a:spcPts val="0"/>
              </a:spcAft>
              <a:buClr>
                <a:srgbClr val="887952"/>
              </a:buClr>
              <a:buSzPct val="100000"/>
              <a:buFont typeface="Arial"/>
              <a:buChar char="➢"/>
            </a:pPr>
            <a:r>
              <a:rPr lang="en-US" sz="2600" b="0" i="0" u="none" strike="noStrike" cap="none" baseline="0" dirty="0">
                <a:solidFill>
                  <a:srgbClr val="EAEAEA"/>
                </a:solidFill>
                <a:latin typeface="Arial"/>
                <a:ea typeface="Arial"/>
                <a:cs typeface="Arial"/>
                <a:sym typeface="Arial"/>
              </a:rPr>
              <a:t>Gift communicated to the prophets and comes to us through Scripture.</a:t>
            </a:r>
          </a:p>
          <a:p>
            <a:pPr marL="342900" marR="0" lvl="0" indent="-342900" algn="l" rtl="0">
              <a:lnSpc>
                <a:spcPct val="100000"/>
              </a:lnSpc>
              <a:spcBef>
                <a:spcPts val="480"/>
              </a:spcBef>
              <a:spcAft>
                <a:spcPts val="0"/>
              </a:spcAft>
              <a:buClr>
                <a:srgbClr val="887952"/>
              </a:buClr>
              <a:buSzPct val="100000"/>
              <a:buFont typeface="Arial"/>
              <a:buChar char="➢"/>
            </a:pPr>
            <a:r>
              <a:rPr lang="en-US" sz="2600" b="0" i="0" u="none" strike="noStrike" cap="none" baseline="0" dirty="0">
                <a:solidFill>
                  <a:srgbClr val="EAEAEA"/>
                </a:solidFill>
                <a:latin typeface="Arial"/>
                <a:ea typeface="Arial"/>
                <a:cs typeface="Arial"/>
                <a:sym typeface="Arial"/>
              </a:rPr>
              <a:t>Brings spiritual truths which would not otherwise be available by the exercise of human reason.</a:t>
            </a:r>
          </a:p>
          <a:p>
            <a:pPr marL="342900" marR="0" lvl="0" indent="-342900" algn="l" rtl="0">
              <a:lnSpc>
                <a:spcPct val="100000"/>
              </a:lnSpc>
              <a:spcBef>
                <a:spcPts val="480"/>
              </a:spcBef>
              <a:spcAft>
                <a:spcPts val="0"/>
              </a:spcAft>
              <a:buClr>
                <a:srgbClr val="887952"/>
              </a:buClr>
              <a:buSzPct val="100000"/>
              <a:buFont typeface="Arial"/>
              <a:buChar char="➢"/>
            </a:pPr>
            <a:r>
              <a:rPr lang="en-US" sz="2600" b="0" i="0" u="none" strike="noStrike" cap="none" baseline="0" dirty="0">
                <a:solidFill>
                  <a:srgbClr val="EAEAEA"/>
                </a:solidFill>
                <a:latin typeface="Arial"/>
                <a:ea typeface="Arial"/>
                <a:cs typeface="Arial"/>
                <a:sym typeface="Arial"/>
              </a:rPr>
              <a:t>Provides the fundamental principles of theology </a:t>
            </a:r>
          </a:p>
          <a:p>
            <a:pPr marL="742950" marR="0" lvl="1" indent="-285750" algn="l" rtl="0">
              <a:lnSpc>
                <a:spcPct val="100000"/>
              </a:lnSpc>
              <a:spcBef>
                <a:spcPts val="480"/>
              </a:spcBef>
              <a:spcAft>
                <a:spcPts val="0"/>
              </a:spcAft>
              <a:buClr>
                <a:srgbClr val="887952"/>
              </a:buClr>
              <a:buSzPct val="100000"/>
              <a:buFont typeface="Arial"/>
              <a:buChar char="➢"/>
            </a:pPr>
            <a:r>
              <a:rPr lang="en-US" sz="2600" b="0" i="0" u="none" strike="noStrike" cap="none" baseline="0" dirty="0">
                <a:solidFill>
                  <a:srgbClr val="EAEAEA"/>
                </a:solidFill>
                <a:latin typeface="Arial"/>
                <a:ea typeface="Arial"/>
                <a:cs typeface="Arial"/>
                <a:sym typeface="Arial"/>
              </a:rPr>
              <a:t>Not subject to debate </a:t>
            </a:r>
          </a:p>
          <a:p>
            <a:pPr marL="742950" marR="0" lvl="1" indent="-285750" algn="l" rtl="0">
              <a:lnSpc>
                <a:spcPct val="100000"/>
              </a:lnSpc>
              <a:spcBef>
                <a:spcPts val="480"/>
              </a:spcBef>
              <a:spcAft>
                <a:spcPts val="0"/>
              </a:spcAft>
              <a:buClr>
                <a:srgbClr val="887952"/>
              </a:buClr>
              <a:buSzPct val="100000"/>
              <a:buFont typeface="Arial"/>
              <a:buChar char="➢"/>
            </a:pPr>
            <a:r>
              <a:rPr lang="en-US" sz="2600" b="0" i="0" u="none" strike="noStrike" cap="none" baseline="0" dirty="0">
                <a:solidFill>
                  <a:srgbClr val="EAEAEA"/>
                </a:solidFill>
                <a:latin typeface="Arial"/>
                <a:ea typeface="Arial"/>
                <a:cs typeface="Arial"/>
                <a:sym typeface="Arial"/>
              </a:rPr>
              <a:t>Not capable of rational demonstration. </a:t>
            </a:r>
          </a:p>
        </p:txBody>
      </p:sp>
    </p:spTree>
  </p:cSld>
  <p:clrMapOvr>
    <a:masterClrMapping/>
  </p:clrMapOvr>
  <p:transition spd="slow">
    <p:cu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pic>
        <p:nvPicPr>
          <p:cNvPr id="812" name="Shape 812"/>
          <p:cNvPicPr preferRelativeResize="0"/>
          <p:nvPr/>
        </p:nvPicPr>
        <p:blipFill rotWithShape="1">
          <a:blip r:embed="rId3"/>
          <a:srcRect/>
          <a:stretch/>
        </p:blipFill>
        <p:spPr>
          <a:xfrm>
            <a:off x="1052512" y="1089025"/>
            <a:ext cx="7080250" cy="4725986"/>
          </a:xfrm>
          <a:prstGeom prst="rect">
            <a:avLst/>
          </a:prstGeom>
          <a:noFill/>
          <a:ln>
            <a:noFill/>
          </a:ln>
        </p:spPr>
      </p:pic>
      <p:sp>
        <p:nvSpPr>
          <p:cNvPr id="813" name="Shape 813"/>
          <p:cNvSpPr txBox="1"/>
          <p:nvPr/>
        </p:nvSpPr>
        <p:spPr>
          <a:xfrm>
            <a:off x="1371600" y="4681537"/>
            <a:ext cx="6575422" cy="979487"/>
          </a:xfrm>
          <a:prstGeom prst="rect">
            <a:avLst/>
          </a:prstGeom>
          <a:solidFill>
            <a:schemeClr val="dk1"/>
          </a:solidFill>
          <a:ln w="25400"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814" name="Shape 814"/>
          <p:cNvSpPr txBox="1">
            <a:spLocks noGrp="1"/>
          </p:cNvSpPr>
          <p:nvPr>
            <p:ph type="body" idx="1"/>
          </p:nvPr>
        </p:nvSpPr>
        <p:spPr>
          <a:xfrm>
            <a:off x="1524001" y="4833937"/>
            <a:ext cx="6510336" cy="762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EAEAEA"/>
              </a:buClr>
              <a:buSzPct val="25000"/>
              <a:buFont typeface="Arial"/>
              <a:buNone/>
            </a:pPr>
            <a:r>
              <a:rPr lang="en-US" sz="2800" b="0" i="0" u="none" strike="noStrike" cap="none" baseline="0" dirty="0">
                <a:solidFill>
                  <a:srgbClr val="EAEAEA"/>
                </a:solidFill>
                <a:latin typeface="Arial"/>
                <a:ea typeface="Arial"/>
                <a:cs typeface="Arial"/>
                <a:sym typeface="Arial"/>
              </a:rPr>
              <a:t>Scripture = the intended  starting point</a:t>
            </a:r>
          </a:p>
          <a:p>
            <a:pPr marL="0" marR="0" lvl="0" indent="0" algn="l" rtl="0">
              <a:spcBef>
                <a:spcPts val="0"/>
              </a:spcBef>
              <a:buNone/>
            </a:pPr>
            <a:endParaRPr sz="32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Shape 820"/>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None/>
            </a:pPr>
            <a:endParaRPr sz="5400" b="1" i="1" u="none" strike="noStrike" cap="none" baseline="0" dirty="0">
              <a:solidFill>
                <a:srgbClr val="C19859"/>
              </a:solidFill>
              <a:latin typeface="Arial"/>
              <a:ea typeface="Arial"/>
              <a:cs typeface="Arial"/>
              <a:sym typeface="Arial"/>
            </a:endParaRPr>
          </a:p>
        </p:txBody>
      </p:sp>
      <p:sp>
        <p:nvSpPr>
          <p:cNvPr id="821" name="Shape 821"/>
          <p:cNvSpPr txBox="1">
            <a:spLocks noGrp="1"/>
          </p:cNvSpPr>
          <p:nvPr>
            <p:ph type="body" idx="1"/>
          </p:nvPr>
        </p:nvSpPr>
        <p:spPr>
          <a:xfrm>
            <a:off x="981075" y="966787"/>
            <a:ext cx="7180262" cy="505301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l" rtl="0">
              <a:lnSpc>
                <a:spcPct val="100000"/>
              </a:lnSpc>
              <a:spcBef>
                <a:spcPts val="720"/>
              </a:spcBef>
              <a:spcAft>
                <a:spcPts val="0"/>
              </a:spcAft>
              <a:buClr>
                <a:schemeClr val="dk1"/>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l" rtl="0">
              <a:lnSpc>
                <a:spcPct val="100000"/>
              </a:lnSpc>
              <a:spcBef>
                <a:spcPts val="720"/>
              </a:spcBef>
              <a:spcAft>
                <a:spcPts val="0"/>
              </a:spcAft>
              <a:buClr>
                <a:srgbClr val="EAEAEA"/>
              </a:buClr>
              <a:buSzPct val="25000"/>
              <a:buFont typeface="Arial"/>
              <a:buNone/>
            </a:pPr>
            <a:r>
              <a:rPr lang="en-US" sz="3600" b="0" i="0" u="none" strike="noStrike" cap="none" baseline="0" dirty="0">
                <a:solidFill>
                  <a:srgbClr val="EAEAEA"/>
                </a:solidFill>
                <a:latin typeface="Arial"/>
                <a:ea typeface="Arial"/>
                <a:cs typeface="Arial"/>
                <a:sym typeface="Arial"/>
              </a:rPr>
              <a:t>The fundamental propositions of Scripture are the starting point or presuppositions of theological thinking.</a:t>
            </a:r>
          </a:p>
          <a:p>
            <a:pPr marL="0" marR="0" lvl="0" indent="0" algn="l" rtl="0">
              <a:spcBef>
                <a:spcPts val="0"/>
              </a:spcBef>
              <a:buNone/>
            </a:pPr>
            <a:endParaRPr sz="36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Shape 403"/>
          <p:cNvSpPr txBox="1"/>
          <p:nvPr/>
        </p:nvSpPr>
        <p:spPr>
          <a:xfrm>
            <a:off x="887412" y="2881311"/>
            <a:ext cx="2936874" cy="5857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3200" b="1" i="0" u="none" strike="noStrike" cap="none" baseline="0" dirty="0">
                <a:solidFill>
                  <a:schemeClr val="lt1"/>
                </a:solidFill>
                <a:latin typeface="Arial"/>
                <a:ea typeface="Arial"/>
                <a:cs typeface="Arial"/>
                <a:sym typeface="Arial"/>
              </a:rPr>
              <a:t>Epistemology</a:t>
            </a:r>
          </a:p>
        </p:txBody>
      </p:sp>
      <p:sp>
        <p:nvSpPr>
          <p:cNvPr id="9" name="Right Arrow 8"/>
          <p:cNvSpPr/>
          <p:nvPr/>
        </p:nvSpPr>
        <p:spPr>
          <a:xfrm>
            <a:off x="3810000" y="3048000"/>
            <a:ext cx="885825" cy="3460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624206107"/>
      </p:ext>
    </p:extLst>
  </p:cSld>
  <p:clrMapOvr>
    <a:masterClrMapping/>
  </p:clrMapOvr>
  <p:transition spd="slow">
    <p:cu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Shape 826"/>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None/>
            </a:pPr>
            <a:endParaRPr sz="5400" b="1" i="1" u="none" strike="noStrike" cap="none" baseline="0" dirty="0">
              <a:solidFill>
                <a:srgbClr val="C19859"/>
              </a:solidFill>
              <a:latin typeface="Arial"/>
              <a:ea typeface="Arial"/>
              <a:cs typeface="Arial"/>
              <a:sym typeface="Arial"/>
            </a:endParaRPr>
          </a:p>
        </p:txBody>
      </p:sp>
      <p:sp>
        <p:nvSpPr>
          <p:cNvPr id="827" name="Shape 827"/>
          <p:cNvSpPr txBox="1">
            <a:spLocks noGrp="1"/>
          </p:cNvSpPr>
          <p:nvPr>
            <p:ph type="body" idx="1"/>
          </p:nvPr>
        </p:nvSpPr>
        <p:spPr>
          <a:xfrm>
            <a:off x="946150" y="2281236"/>
            <a:ext cx="7180262" cy="39623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EAEAEA"/>
              </a:buClr>
              <a:buSzPct val="25000"/>
              <a:buFont typeface="Arial"/>
              <a:buNone/>
            </a:pPr>
            <a:r>
              <a:rPr lang="en-US" sz="3600" b="0" i="0" u="none" strike="noStrike" cap="none" baseline="0" dirty="0">
                <a:solidFill>
                  <a:srgbClr val="EAEAEA"/>
                </a:solidFill>
                <a:latin typeface="Arial"/>
                <a:ea typeface="Arial"/>
                <a:cs typeface="Arial"/>
                <a:sym typeface="Arial"/>
              </a:rPr>
              <a:t>Aquinas rejected even the immaculate conception on the basis of Scriptural testimony.</a:t>
            </a:r>
          </a:p>
          <a:p>
            <a:pPr marL="0" marR="0" lvl="0" indent="0" algn="l" rtl="0">
              <a:spcBef>
                <a:spcPts val="0"/>
              </a:spcBef>
              <a:buNone/>
            </a:pPr>
            <a:endParaRPr sz="36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Shape 833"/>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None/>
            </a:pPr>
            <a:r>
              <a:rPr lang="en-US" sz="5400" b="1" i="1" u="none" strike="noStrike" cap="none" baseline="0" dirty="0">
                <a:solidFill>
                  <a:srgbClr val="FFC000"/>
                </a:solidFill>
                <a:latin typeface="Arial"/>
                <a:ea typeface="Arial"/>
                <a:cs typeface="Arial"/>
                <a:sym typeface="Arial"/>
              </a:rPr>
              <a:t>Role of Reason</a:t>
            </a:r>
            <a:endParaRPr sz="5400" b="1" i="1" u="none" strike="noStrike" cap="none" baseline="0" dirty="0">
              <a:solidFill>
                <a:srgbClr val="FFC000"/>
              </a:solidFill>
              <a:latin typeface="Arial"/>
              <a:ea typeface="Arial"/>
              <a:cs typeface="Arial"/>
              <a:sym typeface="Arial"/>
            </a:endParaRPr>
          </a:p>
        </p:txBody>
      </p:sp>
      <p:sp>
        <p:nvSpPr>
          <p:cNvPr id="834" name="Shape 834"/>
          <p:cNvSpPr txBox="1"/>
          <p:nvPr/>
        </p:nvSpPr>
        <p:spPr>
          <a:xfrm>
            <a:off x="1001712" y="2079625"/>
            <a:ext cx="7075487" cy="1849436"/>
          </a:xfrm>
          <a:prstGeom prst="rect">
            <a:avLst/>
          </a:prstGeom>
          <a:solidFill>
            <a:srgbClr val="996633"/>
          </a:solidFill>
          <a:ln w="25400" cap="rnd">
            <a:solidFill>
              <a:srgbClr val="996633"/>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4000" b="0" i="0" u="none" strike="noStrike" cap="none" baseline="0" dirty="0">
                <a:solidFill>
                  <a:schemeClr val="dk1"/>
                </a:solidFill>
                <a:latin typeface="Arial"/>
                <a:ea typeface="Arial"/>
                <a:cs typeface="Arial"/>
                <a:sym typeface="Arial"/>
              </a:rPr>
              <a:t>Fundamental propositions given by Scripture</a:t>
            </a:r>
          </a:p>
        </p:txBody>
      </p:sp>
      <p:sp>
        <p:nvSpPr>
          <p:cNvPr id="835" name="Shape 835"/>
          <p:cNvSpPr txBox="1"/>
          <p:nvPr/>
        </p:nvSpPr>
        <p:spPr>
          <a:xfrm>
            <a:off x="1001712" y="3929062"/>
            <a:ext cx="7075487" cy="1644649"/>
          </a:xfrm>
          <a:prstGeom prst="rect">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6000" b="0" i="0" u="none" strike="noStrike" cap="none" baseline="0" dirty="0">
                <a:solidFill>
                  <a:schemeClr val="dk1"/>
                </a:solidFill>
                <a:latin typeface="Arial"/>
                <a:ea typeface="Arial"/>
                <a:cs typeface="Arial"/>
                <a:sym typeface="Arial"/>
              </a:rPr>
              <a:t>Reason</a:t>
            </a:r>
          </a:p>
        </p:txBody>
      </p:sp>
      <p:sp>
        <p:nvSpPr>
          <p:cNvPr id="836" name="Shape 836"/>
          <p:cNvSpPr/>
          <p:nvPr/>
        </p:nvSpPr>
        <p:spPr>
          <a:xfrm rot="10440000">
            <a:off x="7631111" y="2676524"/>
            <a:ext cx="1258887" cy="2514600"/>
          </a:xfrm>
          <a:prstGeom prst="curvedRightArrow">
            <a:avLst>
              <a:gd name="adj1" fmla="val 16193"/>
              <a:gd name="adj2" fmla="val 20248"/>
              <a:gd name="adj3" fmla="val 16200"/>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Tree>
  </p:cSld>
  <p:clrMapOvr>
    <a:masterClrMapping/>
  </p:clrMapOvr>
  <p:transition spd="slow">
    <p:cu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Shape 842"/>
          <p:cNvSpPr txBox="1">
            <a:spLocks noGrp="1"/>
          </p:cNvSpPr>
          <p:nvPr>
            <p:ph type="title"/>
          </p:nvPr>
        </p:nvSpPr>
        <p:spPr>
          <a:xfrm>
            <a:off x="685800" y="1093788"/>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Epistemology of Aristotle--Aquinas</a:t>
            </a:r>
          </a:p>
        </p:txBody>
      </p:sp>
      <p:sp>
        <p:nvSpPr>
          <p:cNvPr id="843" name="Shape 843"/>
          <p:cNvSpPr txBox="1"/>
          <p:nvPr/>
        </p:nvSpPr>
        <p:spPr>
          <a:xfrm>
            <a:off x="195261" y="2873375"/>
            <a:ext cx="1981199" cy="2003425"/>
          </a:xfrm>
          <a:prstGeom prst="rect">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200" b="0" i="0" u="none" strike="noStrike" cap="none" baseline="0" dirty="0">
                <a:solidFill>
                  <a:schemeClr val="dk1"/>
                </a:solidFill>
                <a:latin typeface="Arial"/>
                <a:ea typeface="Arial"/>
                <a:cs typeface="Arial"/>
                <a:sym typeface="Arial"/>
              </a:rPr>
              <a:t>Data</a:t>
            </a:r>
          </a:p>
          <a:p>
            <a:pPr marL="0" marR="0" lvl="0" indent="0" algn="ctr" rtl="0">
              <a:lnSpc>
                <a:spcPct val="100000"/>
              </a:lnSpc>
              <a:spcBef>
                <a:spcPts val="0"/>
              </a:spcBef>
              <a:spcAft>
                <a:spcPts val="0"/>
              </a:spcAft>
              <a:buClr>
                <a:schemeClr val="dk1"/>
              </a:buClr>
              <a:buSzPct val="25000"/>
              <a:buFont typeface="Arial"/>
              <a:buNone/>
            </a:pPr>
            <a:r>
              <a:rPr lang="en-US" sz="3200" b="0" i="0" u="none" strike="noStrike" cap="none" baseline="0" dirty="0">
                <a:solidFill>
                  <a:schemeClr val="dk1"/>
                </a:solidFill>
                <a:latin typeface="Arial"/>
                <a:ea typeface="Arial"/>
                <a:cs typeface="Arial"/>
                <a:sym typeface="Arial"/>
              </a:rPr>
              <a:t>from</a:t>
            </a:r>
          </a:p>
          <a:p>
            <a:pPr marL="0" marR="0" lvl="0" indent="0" algn="ctr" rtl="0">
              <a:lnSpc>
                <a:spcPct val="100000"/>
              </a:lnSpc>
              <a:spcBef>
                <a:spcPts val="0"/>
              </a:spcBef>
              <a:spcAft>
                <a:spcPts val="0"/>
              </a:spcAft>
              <a:buClr>
                <a:schemeClr val="dk1"/>
              </a:buClr>
              <a:buSzPct val="25000"/>
              <a:buFont typeface="Arial"/>
              <a:buNone/>
            </a:pPr>
            <a:r>
              <a:rPr lang="en-US" sz="3200" b="0" i="0" u="none" strike="noStrike" cap="none" baseline="0" dirty="0">
                <a:solidFill>
                  <a:schemeClr val="dk1"/>
                </a:solidFill>
                <a:latin typeface="Arial"/>
                <a:ea typeface="Arial"/>
                <a:cs typeface="Arial"/>
                <a:sym typeface="Arial"/>
              </a:rPr>
              <a:t>Senses</a:t>
            </a:r>
          </a:p>
        </p:txBody>
      </p:sp>
      <p:sp>
        <p:nvSpPr>
          <p:cNvPr id="844" name="Shape 844"/>
          <p:cNvSpPr/>
          <p:nvPr/>
        </p:nvSpPr>
        <p:spPr>
          <a:xfrm>
            <a:off x="3287712" y="2981325"/>
            <a:ext cx="2393950" cy="1743075"/>
          </a:xfrm>
          <a:prstGeom prst="ellipse">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200" b="0" i="0" u="none" strike="noStrike" cap="none" baseline="0" dirty="0">
                <a:solidFill>
                  <a:schemeClr val="dk1"/>
                </a:solidFill>
                <a:latin typeface="Arial"/>
                <a:ea typeface="Arial"/>
                <a:cs typeface="Arial"/>
                <a:sym typeface="Arial"/>
              </a:rPr>
              <a:t>Reason</a:t>
            </a:r>
          </a:p>
        </p:txBody>
      </p:sp>
      <p:sp>
        <p:nvSpPr>
          <p:cNvPr id="845" name="Shape 845"/>
          <p:cNvSpPr/>
          <p:nvPr/>
        </p:nvSpPr>
        <p:spPr>
          <a:xfrm>
            <a:off x="2328861" y="3429001"/>
            <a:ext cx="914399" cy="914399"/>
          </a:xfrm>
          <a:custGeom>
            <a:avLst/>
            <a:gdLst/>
            <a:ahLst/>
            <a:cxnLst/>
            <a:rect l="0" t="0" r="0" b="0"/>
            <a:pathLst>
              <a:path w="671992" h="671992" extrusionOk="0">
                <a:moveTo>
                  <a:pt x="0" y="228463"/>
                </a:moveTo>
                <a:lnTo>
                  <a:pt x="228463" y="228463"/>
                </a:lnTo>
                <a:lnTo>
                  <a:pt x="228463" y="0"/>
                </a:lnTo>
                <a:lnTo>
                  <a:pt x="443529" y="0"/>
                </a:lnTo>
                <a:lnTo>
                  <a:pt x="443529" y="228463"/>
                </a:lnTo>
                <a:lnTo>
                  <a:pt x="671992" y="228463"/>
                </a:lnTo>
                <a:lnTo>
                  <a:pt x="671992" y="443529"/>
                </a:lnTo>
                <a:lnTo>
                  <a:pt x="443529" y="443529"/>
                </a:lnTo>
                <a:lnTo>
                  <a:pt x="443529" y="671992"/>
                </a:lnTo>
                <a:lnTo>
                  <a:pt x="228463" y="671992"/>
                </a:lnTo>
                <a:lnTo>
                  <a:pt x="228463" y="443529"/>
                </a:lnTo>
                <a:lnTo>
                  <a:pt x="0" y="443529"/>
                </a:lnTo>
                <a:lnTo>
                  <a:pt x="0" y="228463"/>
                </a:lnTo>
                <a:close/>
              </a:path>
            </a:pathLst>
          </a:custGeom>
          <a:solidFill>
            <a:schemeClr val="accent1"/>
          </a:solidFill>
          <a:ln w="25400" cap="flat">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846" name="Shape 846"/>
          <p:cNvSpPr/>
          <p:nvPr/>
        </p:nvSpPr>
        <p:spPr>
          <a:xfrm>
            <a:off x="5768975" y="3429001"/>
            <a:ext cx="914399" cy="914399"/>
          </a:xfrm>
          <a:custGeom>
            <a:avLst/>
            <a:gdLst/>
            <a:ahLst/>
            <a:cxnLst/>
            <a:rect l="0" t="0" r="0" b="0"/>
            <a:pathLst>
              <a:path w="671992" h="537668" extrusionOk="0">
                <a:moveTo>
                  <a:pt x="0" y="0"/>
                </a:moveTo>
                <a:lnTo>
                  <a:pt x="671992" y="0"/>
                </a:lnTo>
                <a:lnTo>
                  <a:pt x="671992" y="215067"/>
                </a:lnTo>
                <a:lnTo>
                  <a:pt x="0" y="215067"/>
                </a:lnTo>
                <a:lnTo>
                  <a:pt x="0" y="0"/>
                </a:lnTo>
                <a:close/>
                <a:moveTo>
                  <a:pt x="0" y="322601"/>
                </a:moveTo>
                <a:lnTo>
                  <a:pt x="671992" y="322601"/>
                </a:lnTo>
                <a:lnTo>
                  <a:pt x="671992" y="537668"/>
                </a:lnTo>
                <a:lnTo>
                  <a:pt x="0" y="537668"/>
                </a:lnTo>
                <a:lnTo>
                  <a:pt x="0" y="322601"/>
                </a:lnTo>
                <a:close/>
              </a:path>
            </a:pathLst>
          </a:custGeom>
          <a:solidFill>
            <a:schemeClr val="accent1"/>
          </a:solidFill>
          <a:ln w="25400" cap="flat">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847" name="Shape 847"/>
          <p:cNvSpPr txBox="1"/>
          <p:nvPr/>
        </p:nvSpPr>
        <p:spPr>
          <a:xfrm>
            <a:off x="6770686" y="2906714"/>
            <a:ext cx="2243136" cy="1741486"/>
          </a:xfrm>
          <a:prstGeom prst="rect">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200" b="0" i="0" u="none" strike="noStrike" cap="none" baseline="0" dirty="0">
                <a:solidFill>
                  <a:schemeClr val="dk1"/>
                </a:solidFill>
                <a:latin typeface="Arial"/>
                <a:ea typeface="Arial"/>
                <a:cs typeface="Arial"/>
                <a:sym typeface="Arial"/>
              </a:rPr>
              <a:t>Knowledge</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43"/>
                                        </p:tgtEl>
                                        <p:attrNameLst>
                                          <p:attrName>style.visibility</p:attrName>
                                        </p:attrNameLst>
                                      </p:cBhvr>
                                      <p:to>
                                        <p:strVal val="visible"/>
                                      </p:to>
                                    </p:set>
                                    <p:animEffect transition="in" filter="wipe(down)">
                                      <p:cBhvr>
                                        <p:cTn id="7" dur="500"/>
                                        <p:tgtEl>
                                          <p:spTgt spid="84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45"/>
                                        </p:tgtEl>
                                        <p:attrNameLst>
                                          <p:attrName>style.visibility</p:attrName>
                                        </p:attrNameLst>
                                      </p:cBhvr>
                                      <p:to>
                                        <p:strVal val="visible"/>
                                      </p:to>
                                    </p:set>
                                    <p:animEffect transition="in" filter="barn(inVertical)">
                                      <p:cBhvr>
                                        <p:cTn id="12" dur="500"/>
                                        <p:tgtEl>
                                          <p:spTgt spid="84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44"/>
                                        </p:tgtEl>
                                        <p:attrNameLst>
                                          <p:attrName>style.visibility</p:attrName>
                                        </p:attrNameLst>
                                      </p:cBhvr>
                                      <p:to>
                                        <p:strVal val="visible"/>
                                      </p:to>
                                    </p:set>
                                    <p:animEffect transition="in" filter="barn(inVertical)">
                                      <p:cBhvr>
                                        <p:cTn id="15" dur="500"/>
                                        <p:tgtEl>
                                          <p:spTgt spid="844"/>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846"/>
                                        </p:tgtEl>
                                        <p:attrNameLst>
                                          <p:attrName>style.visibility</p:attrName>
                                        </p:attrNameLst>
                                      </p:cBhvr>
                                      <p:to>
                                        <p:strVal val="visible"/>
                                      </p:to>
                                    </p:set>
                                    <p:animEffect transition="in" filter="wheel(1)">
                                      <p:cBhvr>
                                        <p:cTn id="20" dur="2000"/>
                                        <p:tgtEl>
                                          <p:spTgt spid="846"/>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847"/>
                                        </p:tgtEl>
                                        <p:attrNameLst>
                                          <p:attrName>style.visibility</p:attrName>
                                        </p:attrNameLst>
                                      </p:cBhvr>
                                      <p:to>
                                        <p:strVal val="visible"/>
                                      </p:to>
                                    </p:set>
                                    <p:animEffect transition="in" filter="wheel(1)">
                                      <p:cBhvr>
                                        <p:cTn id="23" dur="2000"/>
                                        <p:tgtEl>
                                          <p:spTgt spid="8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3" grpId="0" animBg="1"/>
      <p:bldP spid="844" grpId="0" animBg="1"/>
      <p:bldP spid="845" grpId="0" animBg="1"/>
      <p:bldP spid="846" grpId="0" animBg="1"/>
      <p:bldP spid="84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3" name="Shape 853"/>
          <p:cNvSpPr/>
          <p:nvPr/>
        </p:nvSpPr>
        <p:spPr>
          <a:xfrm>
            <a:off x="1524000" y="2133600"/>
            <a:ext cx="3005136" cy="1481137"/>
          </a:xfrm>
          <a:prstGeom prst="ellipse">
            <a:avLst/>
          </a:prstGeom>
          <a:solidFill>
            <a:srgbClr val="996633"/>
          </a:solidFill>
          <a:ln w="25400" cap="rnd">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200" b="0" i="0" u="none" strike="noStrike" cap="none" baseline="0" dirty="0">
                <a:solidFill>
                  <a:schemeClr val="dk1"/>
                </a:solidFill>
                <a:latin typeface="Arial"/>
                <a:ea typeface="Arial"/>
                <a:cs typeface="Arial"/>
                <a:sym typeface="Arial"/>
              </a:rPr>
              <a:t>Faith</a:t>
            </a:r>
          </a:p>
        </p:txBody>
      </p:sp>
      <p:sp>
        <p:nvSpPr>
          <p:cNvPr id="854" name="Shape 854"/>
          <p:cNvSpPr/>
          <p:nvPr/>
        </p:nvSpPr>
        <p:spPr>
          <a:xfrm>
            <a:off x="1524000" y="4027487"/>
            <a:ext cx="3005136" cy="1481137"/>
          </a:xfrm>
          <a:prstGeom prst="ellipse">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200" b="0" i="0" u="none" strike="noStrike" cap="none" baseline="0" dirty="0">
                <a:solidFill>
                  <a:schemeClr val="dk1"/>
                </a:solidFill>
                <a:latin typeface="Arial"/>
                <a:ea typeface="Arial"/>
                <a:cs typeface="Arial"/>
                <a:sym typeface="Arial"/>
              </a:rPr>
              <a:t>Reason</a:t>
            </a:r>
          </a:p>
        </p:txBody>
      </p:sp>
      <p:sp>
        <p:nvSpPr>
          <p:cNvPr id="855" name="Shape 855"/>
          <p:cNvSpPr txBox="1"/>
          <p:nvPr/>
        </p:nvSpPr>
        <p:spPr>
          <a:xfrm>
            <a:off x="5203825" y="2874961"/>
            <a:ext cx="2633661" cy="1719262"/>
          </a:xfrm>
          <a:prstGeom prst="rect">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600" b="0" i="0" u="none" strike="noStrike" cap="none" baseline="0" dirty="0">
                <a:solidFill>
                  <a:schemeClr val="dk1"/>
                </a:solidFill>
                <a:latin typeface="Arial"/>
                <a:ea typeface="Arial"/>
                <a:cs typeface="Arial"/>
                <a:sym typeface="Arial"/>
              </a:rPr>
              <a:t>Knowledge &amp;Truth</a:t>
            </a:r>
          </a:p>
        </p:txBody>
      </p:sp>
      <p:cxnSp>
        <p:nvCxnSpPr>
          <p:cNvPr id="856" name="Shape 856"/>
          <p:cNvCxnSpPr/>
          <p:nvPr/>
        </p:nvCxnSpPr>
        <p:spPr>
          <a:xfrm>
            <a:off x="4529137" y="2874961"/>
            <a:ext cx="674687" cy="739775"/>
          </a:xfrm>
          <a:prstGeom prst="straightConnector1">
            <a:avLst/>
          </a:prstGeom>
          <a:noFill/>
          <a:ln w="9525" cap="rnd">
            <a:solidFill>
              <a:schemeClr val="lt1"/>
            </a:solidFill>
            <a:prstDash val="solid"/>
            <a:miter/>
            <a:headEnd type="none" w="med" len="med"/>
            <a:tailEnd type="stealth" w="lg" len="lg"/>
          </a:ln>
        </p:spPr>
      </p:cxnSp>
      <p:cxnSp>
        <p:nvCxnSpPr>
          <p:cNvPr id="857" name="Shape 857"/>
          <p:cNvCxnSpPr/>
          <p:nvPr/>
        </p:nvCxnSpPr>
        <p:spPr>
          <a:xfrm rot="10800000" flipH="1">
            <a:off x="4529137" y="4027486"/>
            <a:ext cx="674687" cy="741361"/>
          </a:xfrm>
          <a:prstGeom prst="straightConnector1">
            <a:avLst/>
          </a:prstGeom>
          <a:noFill/>
          <a:ln w="9525" cap="rnd">
            <a:solidFill>
              <a:schemeClr val="lt1"/>
            </a:solidFill>
            <a:prstDash val="solid"/>
            <a:miter/>
            <a:headEnd type="none" w="med" len="med"/>
            <a:tailEnd type="stealth" w="lg" len="lg"/>
          </a:ln>
        </p:spPr>
      </p:cxnSp>
      <p:sp>
        <p:nvSpPr>
          <p:cNvPr id="2" name="Title 1"/>
          <p:cNvSpPr>
            <a:spLocks noGrp="1"/>
          </p:cNvSpPr>
          <p:nvPr>
            <p:ph type="title"/>
          </p:nvPr>
        </p:nvSpPr>
        <p:spPr/>
        <p:txBody>
          <a:bodyPr/>
          <a:lstStyle/>
          <a:p>
            <a:r>
              <a:rPr lang="en-US" dirty="0"/>
              <a:t>  </a:t>
            </a:r>
            <a:r>
              <a:rPr lang="en-US" sz="5400" b="1" i="1" dirty="0">
                <a:solidFill>
                  <a:srgbClr val="FFC000"/>
                </a:solidFill>
              </a:rPr>
              <a:t>Beyond Aristotle</a:t>
            </a:r>
          </a:p>
        </p:txBody>
      </p:sp>
      <p:sp>
        <p:nvSpPr>
          <p:cNvPr id="9" name="4-Point Star 8"/>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Shape 863"/>
          <p:cNvSpPr/>
          <p:nvPr/>
        </p:nvSpPr>
        <p:spPr>
          <a:xfrm>
            <a:off x="3406776" y="1066800"/>
            <a:ext cx="2460624" cy="2165349"/>
          </a:xfrm>
          <a:prstGeom prst="triangle">
            <a:avLst>
              <a:gd name="adj" fmla="val 50000"/>
            </a:avLst>
          </a:prstGeom>
          <a:solidFill>
            <a:srgbClr val="7030A0"/>
          </a:solidFill>
          <a:ln w="25400" cap="rnd">
            <a:solidFill>
              <a:srgbClr val="7030A0"/>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4000" b="0" i="0" u="none" strike="noStrike" cap="none" baseline="0" dirty="0">
                <a:solidFill>
                  <a:srgbClr val="FFFFFF"/>
                </a:solidFill>
                <a:latin typeface="Arial"/>
                <a:ea typeface="Arial"/>
                <a:cs typeface="Arial"/>
                <a:sym typeface="Arial"/>
              </a:rPr>
              <a:t>God</a:t>
            </a:r>
          </a:p>
        </p:txBody>
      </p:sp>
      <p:sp>
        <p:nvSpPr>
          <p:cNvPr id="864" name="Shape 864"/>
          <p:cNvSpPr/>
          <p:nvPr/>
        </p:nvSpPr>
        <p:spPr>
          <a:xfrm>
            <a:off x="1788727" y="4116386"/>
            <a:ext cx="2514599" cy="1152525"/>
          </a:xfrm>
          <a:prstGeom prst="roundRect">
            <a:avLst>
              <a:gd name="adj" fmla="val 16667"/>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200" b="0" i="0" u="none" strike="noStrike" cap="none" baseline="0" dirty="0">
                <a:solidFill>
                  <a:schemeClr val="dk1"/>
                </a:solidFill>
                <a:latin typeface="Arial"/>
                <a:ea typeface="Arial"/>
                <a:cs typeface="Arial"/>
                <a:sym typeface="Arial"/>
              </a:rPr>
              <a:t>Revelation</a:t>
            </a:r>
          </a:p>
        </p:txBody>
      </p:sp>
      <p:sp>
        <p:nvSpPr>
          <p:cNvPr id="865" name="Shape 865"/>
          <p:cNvSpPr/>
          <p:nvPr/>
        </p:nvSpPr>
        <p:spPr>
          <a:xfrm>
            <a:off x="4941887" y="4114800"/>
            <a:ext cx="2514599" cy="1154111"/>
          </a:xfrm>
          <a:prstGeom prst="roundRect">
            <a:avLst>
              <a:gd name="adj" fmla="val 16667"/>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200" b="0" i="0" u="none" strike="noStrike" cap="none" baseline="0" dirty="0">
                <a:solidFill>
                  <a:schemeClr val="dk1"/>
                </a:solidFill>
                <a:latin typeface="Arial"/>
                <a:ea typeface="Arial"/>
                <a:cs typeface="Arial"/>
                <a:sym typeface="Arial"/>
              </a:rPr>
              <a:t>Natural World</a:t>
            </a:r>
          </a:p>
        </p:txBody>
      </p:sp>
      <p:cxnSp>
        <p:nvCxnSpPr>
          <p:cNvPr id="3" name="Straight Arrow Connector 2"/>
          <p:cNvCxnSpPr>
            <a:stCxn id="863" idx="3"/>
          </p:cNvCxnSpPr>
          <p:nvPr/>
        </p:nvCxnSpPr>
        <p:spPr>
          <a:xfrm flipH="1">
            <a:off x="3276600" y="3232149"/>
            <a:ext cx="1360488" cy="7302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a:stCxn id="863" idx="3"/>
          </p:cNvCxnSpPr>
          <p:nvPr/>
        </p:nvCxnSpPr>
        <p:spPr>
          <a:xfrm>
            <a:off x="4637088" y="3232149"/>
            <a:ext cx="1562098" cy="7302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u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Shape 873"/>
          <p:cNvSpPr txBox="1"/>
          <p:nvPr/>
        </p:nvSpPr>
        <p:spPr>
          <a:xfrm>
            <a:off x="4746625" y="1154112"/>
            <a:ext cx="2982912" cy="4462461"/>
          </a:xfrm>
          <a:prstGeom prst="rect">
            <a:avLst/>
          </a:prstGeom>
          <a:solidFill>
            <a:srgbClr val="DEE082"/>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874" name="Shape 874"/>
          <p:cNvSpPr/>
          <p:nvPr/>
        </p:nvSpPr>
        <p:spPr>
          <a:xfrm>
            <a:off x="1654175" y="2243136"/>
            <a:ext cx="2460624" cy="2851149"/>
          </a:xfrm>
          <a:prstGeom prst="triangle">
            <a:avLst>
              <a:gd name="adj" fmla="val 50000"/>
            </a:avLst>
          </a:prstGeom>
          <a:solidFill>
            <a:srgbClr val="7030A0"/>
          </a:solidFill>
          <a:ln w="25400" cap="rnd">
            <a:solidFill>
              <a:srgbClr val="7030A0"/>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4000" b="0" i="0" u="none" strike="noStrike" cap="none" baseline="0" dirty="0">
                <a:solidFill>
                  <a:srgbClr val="FFFFFF"/>
                </a:solidFill>
                <a:latin typeface="Arial"/>
                <a:ea typeface="Arial"/>
                <a:cs typeface="Arial"/>
                <a:sym typeface="Arial"/>
              </a:rPr>
              <a:t>God</a:t>
            </a:r>
          </a:p>
        </p:txBody>
      </p:sp>
      <p:sp>
        <p:nvSpPr>
          <p:cNvPr id="875" name="Shape 875"/>
          <p:cNvSpPr/>
          <p:nvPr/>
        </p:nvSpPr>
        <p:spPr>
          <a:xfrm>
            <a:off x="4941887" y="2243136"/>
            <a:ext cx="2514599" cy="1152525"/>
          </a:xfrm>
          <a:prstGeom prst="roundRect">
            <a:avLst>
              <a:gd name="adj" fmla="val 16667"/>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200" b="0" i="0" u="none" strike="noStrike" cap="none" baseline="0" dirty="0">
                <a:solidFill>
                  <a:schemeClr val="dk1"/>
                </a:solidFill>
                <a:latin typeface="Arial"/>
                <a:ea typeface="Arial"/>
                <a:cs typeface="Arial"/>
                <a:sym typeface="Arial"/>
              </a:rPr>
              <a:t>Man</a:t>
            </a:r>
          </a:p>
          <a:p>
            <a:pPr marL="0" marR="0" lvl="0" indent="0" algn="ctr" rtl="0">
              <a:lnSpc>
                <a:spcPct val="100000"/>
              </a:lnSpc>
              <a:spcBef>
                <a:spcPts val="0"/>
              </a:spcBef>
              <a:spcAft>
                <a:spcPts val="0"/>
              </a:spcAft>
              <a:buClr>
                <a:schemeClr val="dk1"/>
              </a:buClr>
              <a:buSzPct val="25000"/>
              <a:buFont typeface="Arial"/>
              <a:buNone/>
            </a:pPr>
            <a:r>
              <a:rPr lang="en-US" sz="3200" b="0" i="0" u="none" strike="noStrike" cap="none" baseline="0" dirty="0">
                <a:solidFill>
                  <a:schemeClr val="dk1"/>
                </a:solidFill>
                <a:latin typeface="Arial"/>
                <a:ea typeface="Arial"/>
                <a:cs typeface="Arial"/>
                <a:sym typeface="Arial"/>
              </a:rPr>
              <a:t>(Reason)</a:t>
            </a:r>
          </a:p>
        </p:txBody>
      </p:sp>
      <p:sp>
        <p:nvSpPr>
          <p:cNvPr id="876" name="Shape 876"/>
          <p:cNvSpPr/>
          <p:nvPr/>
        </p:nvSpPr>
        <p:spPr>
          <a:xfrm>
            <a:off x="4941887" y="4114800"/>
            <a:ext cx="2514599" cy="1154111"/>
          </a:xfrm>
          <a:prstGeom prst="roundRect">
            <a:avLst>
              <a:gd name="adj" fmla="val 16667"/>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200" b="0" i="0" u="none" strike="noStrike" cap="none" baseline="0" dirty="0">
                <a:solidFill>
                  <a:schemeClr val="dk1"/>
                </a:solidFill>
                <a:latin typeface="Arial"/>
                <a:ea typeface="Arial"/>
                <a:cs typeface="Arial"/>
                <a:sym typeface="Arial"/>
              </a:rPr>
              <a:t>Natural World</a:t>
            </a:r>
          </a:p>
        </p:txBody>
      </p:sp>
      <p:cxnSp>
        <p:nvCxnSpPr>
          <p:cNvPr id="877" name="Shape 877"/>
          <p:cNvCxnSpPr/>
          <p:nvPr/>
        </p:nvCxnSpPr>
        <p:spPr>
          <a:xfrm rot="10800000" flipH="1">
            <a:off x="3500437" y="2819400"/>
            <a:ext cx="1441449" cy="849312"/>
          </a:xfrm>
          <a:prstGeom prst="straightConnector1">
            <a:avLst/>
          </a:prstGeom>
          <a:noFill/>
          <a:ln w="9525" cap="rnd">
            <a:solidFill>
              <a:schemeClr val="lt1"/>
            </a:solidFill>
            <a:prstDash val="solid"/>
            <a:miter/>
            <a:headEnd type="none" w="med" len="med"/>
            <a:tailEnd type="stealth" w="lg" len="lg"/>
          </a:ln>
        </p:spPr>
      </p:cxnSp>
      <p:cxnSp>
        <p:nvCxnSpPr>
          <p:cNvPr id="878" name="Shape 878"/>
          <p:cNvCxnSpPr/>
          <p:nvPr/>
        </p:nvCxnSpPr>
        <p:spPr>
          <a:xfrm>
            <a:off x="3500437" y="3668712"/>
            <a:ext cx="1441449" cy="1022349"/>
          </a:xfrm>
          <a:prstGeom prst="straightConnector1">
            <a:avLst/>
          </a:prstGeom>
          <a:noFill/>
          <a:ln w="9525" cap="rnd">
            <a:solidFill>
              <a:schemeClr val="lt1"/>
            </a:solidFill>
            <a:prstDash val="solid"/>
            <a:miter/>
            <a:headEnd type="none" w="med" len="med"/>
            <a:tailEnd type="stealth" w="lg" len="lg"/>
          </a:ln>
        </p:spPr>
      </p:cxnSp>
      <p:sp>
        <p:nvSpPr>
          <p:cNvPr id="879" name="Shape 879"/>
          <p:cNvSpPr txBox="1"/>
          <p:nvPr/>
        </p:nvSpPr>
        <p:spPr>
          <a:xfrm>
            <a:off x="4941887" y="1306512"/>
            <a:ext cx="2547936" cy="830261"/>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Independent of Revelation</a:t>
            </a:r>
          </a:p>
        </p:txBody>
      </p:sp>
    </p:spTree>
  </p:cSld>
  <p:clrMapOvr>
    <a:masterClrMapping/>
  </p:clrMapOvr>
  <p:transition spd="slow">
    <p:cu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1295400"/>
            <a:ext cx="7467600" cy="2800767"/>
          </a:xfrm>
          <a:prstGeom prst="rect">
            <a:avLst/>
          </a:prstGeom>
          <a:noFill/>
        </p:spPr>
        <p:txBody>
          <a:bodyPr wrap="square" rtlCol="0">
            <a:spAutoFit/>
          </a:bodyPr>
          <a:lstStyle/>
          <a:p>
            <a:r>
              <a:rPr lang="en-US" sz="4400" dirty="0">
                <a:solidFill>
                  <a:schemeClr val="bg1"/>
                </a:solidFill>
              </a:rPr>
              <a:t>What is the relation between knowledge of the natural world and revelation from God?</a:t>
            </a:r>
          </a:p>
        </p:txBody>
      </p:sp>
    </p:spTree>
    <p:extLst>
      <p:ext uri="{BB962C8B-B14F-4D97-AF65-F5344CB8AC3E}">
        <p14:creationId xmlns:p14="http://schemas.microsoft.com/office/powerpoint/2010/main" val="19546363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93" name="Shape 893"/>
          <p:cNvSpPr txBox="1"/>
          <p:nvPr/>
        </p:nvSpPr>
        <p:spPr>
          <a:xfrm>
            <a:off x="914400" y="1273175"/>
            <a:ext cx="7239000" cy="156844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4800" b="0" i="0" u="none" strike="noStrike" cap="none" baseline="0" dirty="0">
                <a:solidFill>
                  <a:schemeClr val="lt1"/>
                </a:solidFill>
                <a:latin typeface="Arial"/>
                <a:ea typeface="Arial"/>
                <a:cs typeface="Arial"/>
                <a:sym typeface="Arial"/>
              </a:rPr>
              <a:t>Both revelation and reason bring knowledge to mankind.</a:t>
            </a:r>
          </a:p>
        </p:txBody>
      </p:sp>
    </p:spTree>
  </p:cSld>
  <p:clrMapOvr>
    <a:masterClrMapping/>
  </p:clrMapOvr>
  <p:transition spd="slow">
    <p:cu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9" name="Shape 889"/>
          <p:cNvSpPr/>
          <p:nvPr/>
        </p:nvSpPr>
        <p:spPr>
          <a:xfrm>
            <a:off x="5878512" y="1219200"/>
            <a:ext cx="2503486" cy="1066799"/>
          </a:xfrm>
          <a:prstGeom prst="ellipse">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Revelation</a:t>
            </a:r>
          </a:p>
        </p:txBody>
      </p:sp>
      <p:sp>
        <p:nvSpPr>
          <p:cNvPr id="891" name="Shape 891"/>
          <p:cNvSpPr/>
          <p:nvPr/>
        </p:nvSpPr>
        <p:spPr>
          <a:xfrm rot="5400000">
            <a:off x="6760369" y="2569369"/>
            <a:ext cx="762000" cy="500062"/>
          </a:xfrm>
          <a:prstGeom prst="rightArrow">
            <a:avLst>
              <a:gd name="adj1" fmla="val 14512"/>
              <a:gd name="adj2" fmla="val 50000"/>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893" name="Shape 893"/>
          <p:cNvSpPr txBox="1"/>
          <p:nvPr/>
        </p:nvSpPr>
        <p:spPr>
          <a:xfrm>
            <a:off x="914400" y="1176337"/>
            <a:ext cx="4549775" cy="156844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3200" b="0" i="0" u="none" strike="noStrike" cap="none" baseline="0" dirty="0">
                <a:solidFill>
                  <a:schemeClr val="lt1"/>
                </a:solidFill>
                <a:latin typeface="Arial"/>
                <a:ea typeface="Arial"/>
                <a:cs typeface="Arial"/>
                <a:sym typeface="Arial"/>
              </a:rPr>
              <a:t>Revelation is given.</a:t>
            </a:r>
          </a:p>
        </p:txBody>
      </p:sp>
      <p:sp>
        <p:nvSpPr>
          <p:cNvPr id="10" name="Shape 888"/>
          <p:cNvSpPr txBox="1"/>
          <p:nvPr/>
        </p:nvSpPr>
        <p:spPr>
          <a:xfrm>
            <a:off x="6096000" y="3406776"/>
            <a:ext cx="1958974" cy="1089024"/>
          </a:xfrm>
          <a:prstGeom prst="rect">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Knowledge</a:t>
            </a:r>
          </a:p>
        </p:txBody>
      </p:sp>
    </p:spTree>
    <p:extLst>
      <p:ext uri="{BB962C8B-B14F-4D97-AF65-F5344CB8AC3E}">
        <p14:creationId xmlns:p14="http://schemas.microsoft.com/office/powerpoint/2010/main" val="217433974"/>
      </p:ext>
    </p:extLst>
  </p:cSld>
  <p:clrMapOvr>
    <a:masterClrMapping/>
  </p:clrMapOvr>
  <p:transition spd="slow">
    <p:cu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Shape 885"/>
          <p:cNvSpPr/>
          <p:nvPr/>
        </p:nvSpPr>
        <p:spPr>
          <a:xfrm>
            <a:off x="762000" y="4594225"/>
            <a:ext cx="1828800" cy="1349375"/>
          </a:xfrm>
          <a:prstGeom prst="roundRect">
            <a:avLst>
              <a:gd name="adj" fmla="val 16667"/>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Data from senses</a:t>
            </a:r>
          </a:p>
        </p:txBody>
      </p:sp>
      <p:sp>
        <p:nvSpPr>
          <p:cNvPr id="886" name="Shape 886"/>
          <p:cNvSpPr/>
          <p:nvPr/>
        </p:nvSpPr>
        <p:spPr>
          <a:xfrm>
            <a:off x="2503486" y="5006975"/>
            <a:ext cx="914399" cy="914399"/>
          </a:xfrm>
          <a:custGeom>
            <a:avLst/>
            <a:gdLst/>
            <a:ahLst/>
            <a:cxnLst/>
            <a:rect l="0" t="0" r="0" b="0"/>
            <a:pathLst>
              <a:path w="671992" h="671992" extrusionOk="0">
                <a:moveTo>
                  <a:pt x="0" y="228463"/>
                </a:moveTo>
                <a:lnTo>
                  <a:pt x="228463" y="228463"/>
                </a:lnTo>
                <a:lnTo>
                  <a:pt x="228463" y="0"/>
                </a:lnTo>
                <a:lnTo>
                  <a:pt x="443529" y="0"/>
                </a:lnTo>
                <a:lnTo>
                  <a:pt x="443529" y="228463"/>
                </a:lnTo>
                <a:lnTo>
                  <a:pt x="671992" y="228463"/>
                </a:lnTo>
                <a:lnTo>
                  <a:pt x="671992" y="443529"/>
                </a:lnTo>
                <a:lnTo>
                  <a:pt x="443529" y="443529"/>
                </a:lnTo>
                <a:lnTo>
                  <a:pt x="443529" y="671992"/>
                </a:lnTo>
                <a:lnTo>
                  <a:pt x="228463" y="671992"/>
                </a:lnTo>
                <a:lnTo>
                  <a:pt x="228463" y="443529"/>
                </a:lnTo>
                <a:lnTo>
                  <a:pt x="0" y="443529"/>
                </a:lnTo>
                <a:lnTo>
                  <a:pt x="0" y="228463"/>
                </a:lnTo>
                <a:close/>
              </a:path>
            </a:pathLst>
          </a:custGeom>
          <a:solidFill>
            <a:schemeClr val="accent1"/>
          </a:solidFill>
          <a:ln w="25400" cap="flat">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887" name="Shape 887"/>
          <p:cNvSpPr/>
          <p:nvPr/>
        </p:nvSpPr>
        <p:spPr>
          <a:xfrm>
            <a:off x="3395662" y="4833937"/>
            <a:ext cx="1981199" cy="1196975"/>
          </a:xfrm>
          <a:prstGeom prst="ellipse">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Reason</a:t>
            </a:r>
          </a:p>
        </p:txBody>
      </p:sp>
      <p:sp>
        <p:nvSpPr>
          <p:cNvPr id="888" name="Shape 888"/>
          <p:cNvSpPr txBox="1"/>
          <p:nvPr/>
        </p:nvSpPr>
        <p:spPr>
          <a:xfrm>
            <a:off x="6335712" y="4789487"/>
            <a:ext cx="1958974" cy="1089024"/>
          </a:xfrm>
          <a:prstGeom prst="rect">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Knowledge</a:t>
            </a:r>
          </a:p>
        </p:txBody>
      </p:sp>
      <p:sp>
        <p:nvSpPr>
          <p:cNvPr id="890" name="Shape 890"/>
          <p:cNvSpPr/>
          <p:nvPr/>
        </p:nvSpPr>
        <p:spPr>
          <a:xfrm>
            <a:off x="5464175" y="5138737"/>
            <a:ext cx="762000" cy="500062"/>
          </a:xfrm>
          <a:prstGeom prst="rightArrow">
            <a:avLst>
              <a:gd name="adj1" fmla="val 14513"/>
              <a:gd name="adj2" fmla="val 50000"/>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893" name="Shape 893"/>
          <p:cNvSpPr txBox="1"/>
          <p:nvPr/>
        </p:nvSpPr>
        <p:spPr>
          <a:xfrm>
            <a:off x="914400" y="1176337"/>
            <a:ext cx="4549775" cy="156844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3200" dirty="0">
                <a:solidFill>
                  <a:schemeClr val="lt1"/>
                </a:solidFill>
              </a:rPr>
              <a:t>Reason interprets the data of the senses.</a:t>
            </a:r>
            <a:endParaRPr lang="en-US" sz="3200" b="0" i="0" u="none" strike="noStrike" cap="none" baseline="0"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056985549"/>
      </p:ext>
    </p:extLst>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2263" y="2809875"/>
            <a:ext cx="2938462" cy="584200"/>
          </a:xfrm>
          <a:prstGeom prst="rect">
            <a:avLst/>
          </a:prstGeom>
          <a:noFill/>
        </p:spPr>
        <p:txBody>
          <a:bodyPr>
            <a:spAutoFit/>
          </a:bodyPr>
          <a:lstStyle/>
          <a:p>
            <a:pPr>
              <a:defRPr/>
            </a:pPr>
            <a:r>
              <a:rPr lang="en-US" sz="3200" b="1" dirty="0">
                <a:solidFill>
                  <a:schemeClr val="bg1"/>
                </a:solidFill>
                <a:effectLst>
                  <a:outerShdw blurRad="38100" dist="38100" dir="2700000" algn="tl">
                    <a:srgbClr val="000000">
                      <a:alpha val="43137"/>
                    </a:srgbClr>
                  </a:outerShdw>
                </a:effectLst>
                <a:ea typeface="+mn-ea"/>
                <a:cs typeface="Arial" pitchFamily="34" charset="0"/>
              </a:rPr>
              <a:t>Epistemology</a:t>
            </a:r>
          </a:p>
        </p:txBody>
      </p:sp>
      <p:sp>
        <p:nvSpPr>
          <p:cNvPr id="3" name="Right Arrow 2"/>
          <p:cNvSpPr/>
          <p:nvPr/>
        </p:nvSpPr>
        <p:spPr>
          <a:xfrm rot="10800000">
            <a:off x="4378325" y="2936875"/>
            <a:ext cx="885825" cy="3460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ectangle 7"/>
          <p:cNvSpPr/>
          <p:nvPr/>
        </p:nvSpPr>
        <p:spPr>
          <a:xfrm>
            <a:off x="1668467" y="829270"/>
            <a:ext cx="1608133" cy="923330"/>
          </a:xfrm>
          <a:prstGeom prst="rect">
            <a:avLst/>
          </a:prstGeom>
          <a:noFill/>
        </p:spPr>
        <p:txBody>
          <a:bodyPr wrap="none">
            <a:spAutoFit/>
          </a:bodyPr>
          <a:lstStyle/>
          <a:p>
            <a:pPr algn="ctr">
              <a:defRPr/>
            </a:pPr>
            <a:r>
              <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a typeface="+mn-ea"/>
                <a:cs typeface="Arial" pitchFamily="34" charset="0"/>
              </a:rPr>
              <a:t>Self</a:t>
            </a:r>
          </a:p>
        </p:txBody>
      </p:sp>
      <p:sp>
        <p:nvSpPr>
          <p:cNvPr id="11" name="Rectangle 10"/>
          <p:cNvSpPr/>
          <p:nvPr/>
        </p:nvSpPr>
        <p:spPr>
          <a:xfrm>
            <a:off x="762000" y="1743670"/>
            <a:ext cx="3762568" cy="923330"/>
          </a:xfrm>
          <a:prstGeom prst="rect">
            <a:avLst/>
          </a:prstGeom>
          <a:noFill/>
        </p:spPr>
        <p:txBody>
          <a:bodyPr wrap="none">
            <a:spAutoFit/>
          </a:bodyPr>
          <a:lstStyle/>
          <a:p>
            <a:pPr algn="ctr">
              <a:defRPr/>
            </a:pPr>
            <a:r>
              <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a typeface="+mn-ea"/>
                <a:cs typeface="Arial" pitchFamily="34" charset="0"/>
              </a:rPr>
              <a:t>Existence</a:t>
            </a:r>
          </a:p>
        </p:txBody>
      </p:sp>
      <p:sp>
        <p:nvSpPr>
          <p:cNvPr id="12" name="Rectangle 11"/>
          <p:cNvSpPr/>
          <p:nvPr/>
        </p:nvSpPr>
        <p:spPr>
          <a:xfrm>
            <a:off x="1407201" y="2886670"/>
            <a:ext cx="2326599" cy="923330"/>
          </a:xfrm>
          <a:prstGeom prst="rect">
            <a:avLst/>
          </a:prstGeom>
          <a:noFill/>
        </p:spPr>
        <p:txBody>
          <a:bodyPr wrap="none">
            <a:spAutoFit/>
          </a:bodyPr>
          <a:lstStyle/>
          <a:p>
            <a:pPr algn="ctr">
              <a:defRPr/>
            </a:pPr>
            <a:r>
              <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a typeface="+mn-ea"/>
                <a:cs typeface="Arial" pitchFamily="34" charset="0"/>
              </a:rPr>
              <a:t>World</a:t>
            </a:r>
          </a:p>
        </p:txBody>
      </p:sp>
      <p:sp>
        <p:nvSpPr>
          <p:cNvPr id="13" name="Rectangle 12"/>
          <p:cNvSpPr/>
          <p:nvPr/>
        </p:nvSpPr>
        <p:spPr>
          <a:xfrm>
            <a:off x="927079" y="3953470"/>
            <a:ext cx="3416321" cy="923330"/>
          </a:xfrm>
          <a:prstGeom prst="rect">
            <a:avLst/>
          </a:prstGeom>
          <a:noFill/>
        </p:spPr>
        <p:txBody>
          <a:bodyPr wrap="none">
            <a:spAutoFit/>
          </a:bodyPr>
          <a:lstStyle/>
          <a:p>
            <a:pPr algn="ctr">
              <a:defRPr/>
            </a:pPr>
            <a:r>
              <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a typeface="+mn-ea"/>
                <a:cs typeface="Arial" pitchFamily="34" charset="0"/>
              </a:rPr>
              <a:t>Universe</a:t>
            </a:r>
          </a:p>
        </p:txBody>
      </p:sp>
      <p:sp>
        <p:nvSpPr>
          <p:cNvPr id="14" name="Rectangle 13"/>
          <p:cNvSpPr/>
          <p:nvPr/>
        </p:nvSpPr>
        <p:spPr>
          <a:xfrm>
            <a:off x="1591523" y="4944070"/>
            <a:ext cx="1685077" cy="923330"/>
          </a:xfrm>
          <a:prstGeom prst="rect">
            <a:avLst/>
          </a:prstGeom>
          <a:noFill/>
        </p:spPr>
        <p:txBody>
          <a:bodyPr wrap="none">
            <a:spAutoFit/>
          </a:bodyPr>
          <a:lstStyle/>
          <a:p>
            <a:pPr algn="ctr">
              <a:defRPr/>
            </a:pPr>
            <a:r>
              <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a typeface="+mn-ea"/>
                <a:cs typeface="Arial" pitchFamily="34" charset="0"/>
              </a:rPr>
              <a:t>God</a:t>
            </a:r>
          </a:p>
        </p:txBody>
      </p:sp>
    </p:spTree>
    <p:extLst>
      <p:ext uri="{BB962C8B-B14F-4D97-AF65-F5344CB8AC3E}">
        <p14:creationId xmlns:p14="http://schemas.microsoft.com/office/powerpoint/2010/main" val="181533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3" grpId="0"/>
      <p:bldP spid="1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Shape 899"/>
          <p:cNvSpPr/>
          <p:nvPr/>
        </p:nvSpPr>
        <p:spPr>
          <a:xfrm>
            <a:off x="762000" y="4594225"/>
            <a:ext cx="1828800" cy="1349375"/>
          </a:xfrm>
          <a:prstGeom prst="roundRect">
            <a:avLst>
              <a:gd name="adj" fmla="val 16667"/>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Data from senses</a:t>
            </a:r>
          </a:p>
        </p:txBody>
      </p:sp>
      <p:sp>
        <p:nvSpPr>
          <p:cNvPr id="900" name="Shape 900"/>
          <p:cNvSpPr/>
          <p:nvPr/>
        </p:nvSpPr>
        <p:spPr>
          <a:xfrm>
            <a:off x="2503486" y="5006975"/>
            <a:ext cx="914399" cy="914399"/>
          </a:xfrm>
          <a:custGeom>
            <a:avLst/>
            <a:gdLst/>
            <a:ahLst/>
            <a:cxnLst/>
            <a:rect l="0" t="0" r="0" b="0"/>
            <a:pathLst>
              <a:path w="671992" h="671992" extrusionOk="0">
                <a:moveTo>
                  <a:pt x="0" y="228463"/>
                </a:moveTo>
                <a:lnTo>
                  <a:pt x="228463" y="228463"/>
                </a:lnTo>
                <a:lnTo>
                  <a:pt x="228463" y="0"/>
                </a:lnTo>
                <a:lnTo>
                  <a:pt x="443529" y="0"/>
                </a:lnTo>
                <a:lnTo>
                  <a:pt x="443529" y="228463"/>
                </a:lnTo>
                <a:lnTo>
                  <a:pt x="671992" y="228463"/>
                </a:lnTo>
                <a:lnTo>
                  <a:pt x="671992" y="443529"/>
                </a:lnTo>
                <a:lnTo>
                  <a:pt x="443529" y="443529"/>
                </a:lnTo>
                <a:lnTo>
                  <a:pt x="443529" y="671992"/>
                </a:lnTo>
                <a:lnTo>
                  <a:pt x="228463" y="671992"/>
                </a:lnTo>
                <a:lnTo>
                  <a:pt x="228463" y="443529"/>
                </a:lnTo>
                <a:lnTo>
                  <a:pt x="0" y="443529"/>
                </a:lnTo>
                <a:lnTo>
                  <a:pt x="0" y="228463"/>
                </a:lnTo>
                <a:close/>
              </a:path>
            </a:pathLst>
          </a:custGeom>
          <a:solidFill>
            <a:schemeClr val="accent1"/>
          </a:solidFill>
          <a:ln w="25400" cap="flat">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901" name="Shape 901"/>
          <p:cNvSpPr/>
          <p:nvPr/>
        </p:nvSpPr>
        <p:spPr>
          <a:xfrm>
            <a:off x="3395662" y="4833937"/>
            <a:ext cx="1981199" cy="1196975"/>
          </a:xfrm>
          <a:prstGeom prst="ellipse">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Reason</a:t>
            </a:r>
          </a:p>
        </p:txBody>
      </p:sp>
      <p:sp>
        <p:nvSpPr>
          <p:cNvPr id="902" name="Shape 902"/>
          <p:cNvSpPr txBox="1"/>
          <p:nvPr/>
        </p:nvSpPr>
        <p:spPr>
          <a:xfrm>
            <a:off x="6335712" y="4789487"/>
            <a:ext cx="1958974" cy="1089024"/>
          </a:xfrm>
          <a:prstGeom prst="rect">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Knowledge</a:t>
            </a:r>
          </a:p>
        </p:txBody>
      </p:sp>
      <p:sp>
        <p:nvSpPr>
          <p:cNvPr id="903" name="Shape 903"/>
          <p:cNvSpPr/>
          <p:nvPr/>
        </p:nvSpPr>
        <p:spPr>
          <a:xfrm>
            <a:off x="5878512" y="1219200"/>
            <a:ext cx="2503486" cy="1066799"/>
          </a:xfrm>
          <a:prstGeom prst="ellipse">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Revelation</a:t>
            </a:r>
          </a:p>
        </p:txBody>
      </p:sp>
      <p:sp>
        <p:nvSpPr>
          <p:cNvPr id="904" name="Shape 904"/>
          <p:cNvSpPr/>
          <p:nvPr/>
        </p:nvSpPr>
        <p:spPr>
          <a:xfrm>
            <a:off x="5464175" y="5138737"/>
            <a:ext cx="762000" cy="500062"/>
          </a:xfrm>
          <a:prstGeom prst="rightArrow">
            <a:avLst>
              <a:gd name="adj1" fmla="val 14513"/>
              <a:gd name="adj2" fmla="val 50000"/>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905" name="Shape 905"/>
          <p:cNvSpPr/>
          <p:nvPr/>
        </p:nvSpPr>
        <p:spPr>
          <a:xfrm rot="5400000">
            <a:off x="6901655" y="2612230"/>
            <a:ext cx="762000" cy="500062"/>
          </a:xfrm>
          <a:prstGeom prst="rightArrow">
            <a:avLst>
              <a:gd name="adj1" fmla="val 14512"/>
              <a:gd name="adj2" fmla="val 50000"/>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906" name="Shape 906"/>
          <p:cNvSpPr txBox="1"/>
          <p:nvPr/>
        </p:nvSpPr>
        <p:spPr>
          <a:xfrm>
            <a:off x="6367462" y="3375025"/>
            <a:ext cx="1960561" cy="1087437"/>
          </a:xfrm>
          <a:prstGeom prst="rect">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Knowledge</a:t>
            </a:r>
          </a:p>
        </p:txBody>
      </p:sp>
      <p:sp>
        <p:nvSpPr>
          <p:cNvPr id="907" name="Shape 907"/>
          <p:cNvSpPr txBox="1"/>
          <p:nvPr/>
        </p:nvSpPr>
        <p:spPr>
          <a:xfrm>
            <a:off x="914400" y="1176337"/>
            <a:ext cx="4767262" cy="107632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3200" b="0" i="0" u="none" strike="noStrike" cap="none" baseline="0" dirty="0">
                <a:solidFill>
                  <a:schemeClr val="lt1"/>
                </a:solidFill>
                <a:latin typeface="Arial"/>
                <a:ea typeface="Arial"/>
                <a:cs typeface="Arial"/>
                <a:sym typeface="Arial"/>
              </a:rPr>
              <a:t>Revelation is given in accordance with reason.</a:t>
            </a:r>
          </a:p>
          <a:p>
            <a:pPr marL="0" marR="0" lvl="0" indent="0" algn="l" rtl="0">
              <a:lnSpc>
                <a:spcPct val="100000"/>
              </a:lnSpc>
              <a:spcBef>
                <a:spcPts val="0"/>
              </a:spcBef>
              <a:spcAft>
                <a:spcPts val="0"/>
              </a:spcAft>
              <a:buClr>
                <a:schemeClr val="lt1"/>
              </a:buClr>
              <a:buSzPct val="25000"/>
              <a:buFont typeface="Arial"/>
              <a:buNone/>
            </a:pPr>
            <a:endParaRPr lang="en-US" sz="3200" dirty="0">
              <a:solidFill>
                <a:schemeClr val="lt1"/>
              </a:solidFill>
            </a:endParaRPr>
          </a:p>
          <a:p>
            <a:pPr marL="0" marR="0" lvl="0" indent="0" algn="l" rtl="0">
              <a:lnSpc>
                <a:spcPct val="100000"/>
              </a:lnSpc>
              <a:spcBef>
                <a:spcPts val="0"/>
              </a:spcBef>
              <a:spcAft>
                <a:spcPts val="0"/>
              </a:spcAft>
              <a:buClr>
                <a:schemeClr val="lt1"/>
              </a:buClr>
              <a:buSzPct val="25000"/>
              <a:buFont typeface="Arial"/>
              <a:buNone/>
            </a:pPr>
            <a:r>
              <a:rPr lang="en-US" sz="3200" b="0" i="0" u="none" strike="noStrike" cap="none" baseline="0" dirty="0">
                <a:solidFill>
                  <a:schemeClr val="lt1"/>
                </a:solidFill>
                <a:latin typeface="Arial"/>
                <a:ea typeface="Arial"/>
                <a:cs typeface="Arial"/>
                <a:sym typeface="Arial"/>
              </a:rPr>
              <a:t>Brings man’s natural reason to fuller perception.</a:t>
            </a:r>
          </a:p>
        </p:txBody>
      </p:sp>
    </p:spTree>
  </p:cSld>
  <p:clrMapOvr>
    <a:masterClrMapping/>
  </p:clrMapOvr>
  <p:transition spd="slow">
    <p:cu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3" name="Shape 913"/>
          <p:cNvSpPr/>
          <p:nvPr/>
        </p:nvSpPr>
        <p:spPr>
          <a:xfrm>
            <a:off x="762000" y="4594225"/>
            <a:ext cx="1828800" cy="1349375"/>
          </a:xfrm>
          <a:prstGeom prst="roundRect">
            <a:avLst>
              <a:gd name="adj" fmla="val 16667"/>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Data from senses</a:t>
            </a:r>
          </a:p>
        </p:txBody>
      </p:sp>
      <p:sp>
        <p:nvSpPr>
          <p:cNvPr id="914" name="Shape 914"/>
          <p:cNvSpPr/>
          <p:nvPr/>
        </p:nvSpPr>
        <p:spPr>
          <a:xfrm>
            <a:off x="2503486" y="5006975"/>
            <a:ext cx="914399" cy="914399"/>
          </a:xfrm>
          <a:custGeom>
            <a:avLst/>
            <a:gdLst/>
            <a:ahLst/>
            <a:cxnLst/>
            <a:rect l="0" t="0" r="0" b="0"/>
            <a:pathLst>
              <a:path w="671992" h="671992" extrusionOk="0">
                <a:moveTo>
                  <a:pt x="0" y="228463"/>
                </a:moveTo>
                <a:lnTo>
                  <a:pt x="228463" y="228463"/>
                </a:lnTo>
                <a:lnTo>
                  <a:pt x="228463" y="0"/>
                </a:lnTo>
                <a:lnTo>
                  <a:pt x="443529" y="0"/>
                </a:lnTo>
                <a:lnTo>
                  <a:pt x="443529" y="228463"/>
                </a:lnTo>
                <a:lnTo>
                  <a:pt x="671992" y="228463"/>
                </a:lnTo>
                <a:lnTo>
                  <a:pt x="671992" y="443529"/>
                </a:lnTo>
                <a:lnTo>
                  <a:pt x="443529" y="443529"/>
                </a:lnTo>
                <a:lnTo>
                  <a:pt x="443529" y="671992"/>
                </a:lnTo>
                <a:lnTo>
                  <a:pt x="228463" y="671992"/>
                </a:lnTo>
                <a:lnTo>
                  <a:pt x="228463" y="443529"/>
                </a:lnTo>
                <a:lnTo>
                  <a:pt x="0" y="443529"/>
                </a:lnTo>
                <a:lnTo>
                  <a:pt x="0" y="228463"/>
                </a:lnTo>
                <a:close/>
              </a:path>
            </a:pathLst>
          </a:custGeom>
          <a:solidFill>
            <a:schemeClr val="accent1"/>
          </a:solidFill>
          <a:ln w="25400" cap="flat">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915" name="Shape 915"/>
          <p:cNvSpPr/>
          <p:nvPr/>
        </p:nvSpPr>
        <p:spPr>
          <a:xfrm>
            <a:off x="3395662" y="4833937"/>
            <a:ext cx="1981199" cy="1196975"/>
          </a:xfrm>
          <a:prstGeom prst="ellipse">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Reason</a:t>
            </a:r>
          </a:p>
        </p:txBody>
      </p:sp>
      <p:sp>
        <p:nvSpPr>
          <p:cNvPr id="916" name="Shape 916"/>
          <p:cNvSpPr txBox="1"/>
          <p:nvPr/>
        </p:nvSpPr>
        <p:spPr>
          <a:xfrm>
            <a:off x="6335712" y="4789487"/>
            <a:ext cx="1958974" cy="1089024"/>
          </a:xfrm>
          <a:prstGeom prst="rect">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Knowledge</a:t>
            </a:r>
          </a:p>
        </p:txBody>
      </p:sp>
      <p:sp>
        <p:nvSpPr>
          <p:cNvPr id="917" name="Shape 917"/>
          <p:cNvSpPr/>
          <p:nvPr/>
        </p:nvSpPr>
        <p:spPr>
          <a:xfrm>
            <a:off x="5878512" y="1219200"/>
            <a:ext cx="2503486" cy="1066799"/>
          </a:xfrm>
          <a:prstGeom prst="ellipse">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Revelation</a:t>
            </a:r>
          </a:p>
        </p:txBody>
      </p:sp>
      <p:sp>
        <p:nvSpPr>
          <p:cNvPr id="918" name="Shape 918"/>
          <p:cNvSpPr/>
          <p:nvPr/>
        </p:nvSpPr>
        <p:spPr>
          <a:xfrm>
            <a:off x="5464175" y="5138737"/>
            <a:ext cx="762000" cy="500062"/>
          </a:xfrm>
          <a:prstGeom prst="rightArrow">
            <a:avLst>
              <a:gd name="adj1" fmla="val 14513"/>
              <a:gd name="adj2" fmla="val 50000"/>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919" name="Shape 919"/>
          <p:cNvSpPr/>
          <p:nvPr/>
        </p:nvSpPr>
        <p:spPr>
          <a:xfrm rot="5400000">
            <a:off x="6901655" y="2612230"/>
            <a:ext cx="762000" cy="500062"/>
          </a:xfrm>
          <a:prstGeom prst="rightArrow">
            <a:avLst>
              <a:gd name="adj1" fmla="val 14512"/>
              <a:gd name="adj2" fmla="val 50000"/>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920" name="Shape 920"/>
          <p:cNvSpPr txBox="1"/>
          <p:nvPr/>
        </p:nvSpPr>
        <p:spPr>
          <a:xfrm>
            <a:off x="6367462" y="3375025"/>
            <a:ext cx="1960561" cy="1087437"/>
          </a:xfrm>
          <a:prstGeom prst="rect">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Knowledge</a:t>
            </a:r>
          </a:p>
        </p:txBody>
      </p:sp>
      <p:sp>
        <p:nvSpPr>
          <p:cNvPr id="921" name="Shape 921"/>
          <p:cNvSpPr txBox="1"/>
          <p:nvPr/>
        </p:nvSpPr>
        <p:spPr>
          <a:xfrm>
            <a:off x="914400" y="1176337"/>
            <a:ext cx="4767262" cy="25542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3200" b="0" i="0" u="none" strike="noStrike" cap="none" baseline="0" dirty="0">
                <a:solidFill>
                  <a:schemeClr val="lt1"/>
                </a:solidFill>
                <a:latin typeface="Arial"/>
                <a:ea typeface="Arial"/>
                <a:cs typeface="Arial"/>
                <a:sym typeface="Arial"/>
              </a:rPr>
              <a:t>Revelation does not contradict reason.</a:t>
            </a:r>
          </a:p>
          <a:p>
            <a:pPr marL="0" marR="0" lvl="0" indent="0" algn="l" rtl="0">
              <a:lnSpc>
                <a:spcPct val="100000"/>
              </a:lnSpc>
              <a:spcBef>
                <a:spcPts val="0"/>
              </a:spcBef>
              <a:spcAft>
                <a:spcPts val="0"/>
              </a:spcAft>
              <a:buClr>
                <a:schemeClr val="dk1"/>
              </a:buClr>
              <a:buFont typeface="Arial"/>
              <a:buNone/>
            </a:pPr>
            <a:endParaRPr sz="3200" b="0" i="0" u="none" strike="noStrike" cap="none" baseline="0"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ct val="25000"/>
              <a:buFont typeface="Arial"/>
              <a:buNone/>
            </a:pPr>
            <a:r>
              <a:rPr lang="en-US" sz="3200" b="0" i="0" u="none" strike="noStrike" cap="none" baseline="0" dirty="0">
                <a:solidFill>
                  <a:schemeClr val="lt1"/>
                </a:solidFill>
                <a:latin typeface="Arial"/>
                <a:ea typeface="Arial"/>
                <a:cs typeface="Arial"/>
                <a:sym typeface="Arial"/>
              </a:rPr>
              <a:t>Revelation does not imply correction.</a:t>
            </a:r>
          </a:p>
        </p:txBody>
      </p:sp>
    </p:spTree>
  </p:cSld>
  <p:clrMapOvr>
    <a:masterClrMapping/>
  </p:clrMapOvr>
  <p:transition spd="slow">
    <p:cu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927" name="Shape 927"/>
          <p:cNvSpPr/>
          <p:nvPr/>
        </p:nvSpPr>
        <p:spPr>
          <a:xfrm>
            <a:off x="762000" y="4594225"/>
            <a:ext cx="1828800" cy="1349375"/>
          </a:xfrm>
          <a:prstGeom prst="roundRect">
            <a:avLst>
              <a:gd name="adj" fmla="val 16667"/>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Data from senses</a:t>
            </a:r>
          </a:p>
        </p:txBody>
      </p:sp>
      <p:sp>
        <p:nvSpPr>
          <p:cNvPr id="928" name="Shape 928"/>
          <p:cNvSpPr/>
          <p:nvPr/>
        </p:nvSpPr>
        <p:spPr>
          <a:xfrm>
            <a:off x="2503486" y="5006975"/>
            <a:ext cx="914399" cy="914399"/>
          </a:xfrm>
          <a:custGeom>
            <a:avLst/>
            <a:gdLst/>
            <a:ahLst/>
            <a:cxnLst/>
            <a:rect l="0" t="0" r="0" b="0"/>
            <a:pathLst>
              <a:path w="671992" h="671992" extrusionOk="0">
                <a:moveTo>
                  <a:pt x="0" y="228463"/>
                </a:moveTo>
                <a:lnTo>
                  <a:pt x="228463" y="228463"/>
                </a:lnTo>
                <a:lnTo>
                  <a:pt x="228463" y="0"/>
                </a:lnTo>
                <a:lnTo>
                  <a:pt x="443529" y="0"/>
                </a:lnTo>
                <a:lnTo>
                  <a:pt x="443529" y="228463"/>
                </a:lnTo>
                <a:lnTo>
                  <a:pt x="671992" y="228463"/>
                </a:lnTo>
                <a:lnTo>
                  <a:pt x="671992" y="443529"/>
                </a:lnTo>
                <a:lnTo>
                  <a:pt x="443529" y="443529"/>
                </a:lnTo>
                <a:lnTo>
                  <a:pt x="443529" y="671992"/>
                </a:lnTo>
                <a:lnTo>
                  <a:pt x="228463" y="671992"/>
                </a:lnTo>
                <a:lnTo>
                  <a:pt x="228463" y="443529"/>
                </a:lnTo>
                <a:lnTo>
                  <a:pt x="0" y="443529"/>
                </a:lnTo>
                <a:lnTo>
                  <a:pt x="0" y="228463"/>
                </a:lnTo>
                <a:close/>
              </a:path>
            </a:pathLst>
          </a:custGeom>
          <a:solidFill>
            <a:schemeClr val="accent1"/>
          </a:solidFill>
          <a:ln w="25400" cap="flat">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929" name="Shape 929"/>
          <p:cNvSpPr txBox="1"/>
          <p:nvPr/>
        </p:nvSpPr>
        <p:spPr>
          <a:xfrm>
            <a:off x="6226175" y="3375025"/>
            <a:ext cx="2155824" cy="2503486"/>
          </a:xfrm>
          <a:prstGeom prst="rect">
            <a:avLst/>
          </a:prstGeom>
          <a:solidFill>
            <a:srgbClr val="FF6600"/>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Knowledge</a:t>
            </a:r>
          </a:p>
          <a:p>
            <a:pPr marL="0" marR="0" lvl="0" indent="0" algn="ctr" rtl="0">
              <a:lnSpc>
                <a:spcPct val="100000"/>
              </a:lnSpc>
              <a:spcBef>
                <a:spcPts val="0"/>
              </a:spcBef>
              <a:spcAft>
                <a:spcPts val="0"/>
              </a:spcAft>
              <a:buClr>
                <a:schemeClr val="dk1"/>
              </a:buClr>
              <a:buFont typeface="Arial"/>
              <a:buNone/>
            </a:pPr>
            <a:endParaRPr sz="2400" b="0" i="0" u="none" strike="noStrike" cap="none" baseline="0"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Font typeface="Arial"/>
              <a:buNone/>
            </a:pPr>
            <a:endParaRPr sz="2400" b="0" i="0" u="none" strike="noStrike" cap="none" baseline="0" dirty="0">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2400" b="0" i="0" u="none" strike="noStrike" cap="none" baseline="0" dirty="0">
              <a:solidFill>
                <a:schemeClr val="dk1"/>
              </a:solidFill>
              <a:latin typeface="Arial"/>
              <a:ea typeface="Arial"/>
              <a:cs typeface="Arial"/>
              <a:sym typeface="Arial"/>
            </a:endParaRPr>
          </a:p>
        </p:txBody>
      </p:sp>
      <p:sp>
        <p:nvSpPr>
          <p:cNvPr id="930" name="Shape 930"/>
          <p:cNvSpPr/>
          <p:nvPr/>
        </p:nvSpPr>
        <p:spPr>
          <a:xfrm>
            <a:off x="3395662" y="4833937"/>
            <a:ext cx="1981199" cy="1196975"/>
          </a:xfrm>
          <a:prstGeom prst="ellipse">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Reason</a:t>
            </a:r>
          </a:p>
        </p:txBody>
      </p:sp>
      <p:sp>
        <p:nvSpPr>
          <p:cNvPr id="931" name="Shape 931"/>
          <p:cNvSpPr txBox="1"/>
          <p:nvPr/>
        </p:nvSpPr>
        <p:spPr>
          <a:xfrm>
            <a:off x="6335712" y="4789487"/>
            <a:ext cx="1958974" cy="1089024"/>
          </a:xfrm>
          <a:prstGeom prst="rect">
            <a:avLst/>
          </a:prstGeom>
          <a:solidFill>
            <a:srgbClr val="FFFF66"/>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Knowledge</a:t>
            </a:r>
          </a:p>
        </p:txBody>
      </p:sp>
      <p:sp>
        <p:nvSpPr>
          <p:cNvPr id="932" name="Shape 932"/>
          <p:cNvSpPr/>
          <p:nvPr/>
        </p:nvSpPr>
        <p:spPr>
          <a:xfrm>
            <a:off x="5878512" y="1219200"/>
            <a:ext cx="2503486" cy="1066799"/>
          </a:xfrm>
          <a:prstGeom prst="ellipse">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Arial"/>
                <a:ea typeface="Arial"/>
                <a:cs typeface="Arial"/>
                <a:sym typeface="Arial"/>
              </a:rPr>
              <a:t>Revelation</a:t>
            </a:r>
          </a:p>
        </p:txBody>
      </p:sp>
      <p:sp>
        <p:nvSpPr>
          <p:cNvPr id="933" name="Shape 933"/>
          <p:cNvSpPr/>
          <p:nvPr/>
        </p:nvSpPr>
        <p:spPr>
          <a:xfrm>
            <a:off x="5464175" y="5138737"/>
            <a:ext cx="762000" cy="500062"/>
          </a:xfrm>
          <a:prstGeom prst="rightArrow">
            <a:avLst>
              <a:gd name="adj1" fmla="val 14513"/>
              <a:gd name="adj2" fmla="val 50000"/>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934" name="Shape 934"/>
          <p:cNvSpPr/>
          <p:nvPr/>
        </p:nvSpPr>
        <p:spPr>
          <a:xfrm rot="5400000">
            <a:off x="6901655" y="2612230"/>
            <a:ext cx="762000" cy="500062"/>
          </a:xfrm>
          <a:prstGeom prst="rightArrow">
            <a:avLst>
              <a:gd name="adj1" fmla="val 14512"/>
              <a:gd name="adj2" fmla="val 50000"/>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935" name="Shape 935"/>
          <p:cNvSpPr txBox="1"/>
          <p:nvPr/>
        </p:nvSpPr>
        <p:spPr>
          <a:xfrm>
            <a:off x="914400" y="1176337"/>
            <a:ext cx="4767262" cy="25542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3200" b="0" i="0" u="none" strike="noStrike" cap="none" baseline="0" dirty="0">
                <a:solidFill>
                  <a:schemeClr val="lt1"/>
                </a:solidFill>
                <a:latin typeface="Arial"/>
                <a:ea typeface="Arial"/>
                <a:cs typeface="Arial"/>
                <a:sym typeface="Arial"/>
              </a:rPr>
              <a:t>Revelation does not contradict reason.</a:t>
            </a:r>
          </a:p>
          <a:p>
            <a:pPr marL="0" marR="0" lvl="0" indent="0" algn="l" rtl="0">
              <a:lnSpc>
                <a:spcPct val="100000"/>
              </a:lnSpc>
              <a:spcBef>
                <a:spcPts val="0"/>
              </a:spcBef>
              <a:spcAft>
                <a:spcPts val="0"/>
              </a:spcAft>
              <a:buClr>
                <a:schemeClr val="dk1"/>
              </a:buClr>
              <a:buFont typeface="Arial"/>
              <a:buNone/>
            </a:pPr>
            <a:endParaRPr sz="3200" b="0" i="0" u="none" strike="noStrike" cap="none" baseline="0"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ct val="25000"/>
              <a:buFont typeface="Arial"/>
              <a:buNone/>
            </a:pPr>
            <a:r>
              <a:rPr lang="en-US" sz="3200" b="0" i="0" u="none" strike="noStrike" cap="none" baseline="0" dirty="0">
                <a:solidFill>
                  <a:schemeClr val="lt1"/>
                </a:solidFill>
                <a:latin typeface="Arial"/>
                <a:ea typeface="Arial"/>
                <a:cs typeface="Arial"/>
                <a:sym typeface="Arial"/>
              </a:rPr>
              <a:t>Revelation does not imply correction.</a:t>
            </a:r>
          </a:p>
        </p:txBody>
      </p:sp>
    </p:spTree>
  </p:cSld>
  <p:clrMapOvr>
    <a:masterClrMapping/>
  </p:clrMapOvr>
  <p:transition spd="slow">
    <p:cu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Shape 941"/>
          <p:cNvSpPr txBox="1"/>
          <p:nvPr/>
        </p:nvSpPr>
        <p:spPr>
          <a:xfrm>
            <a:off x="4462462" y="1752600"/>
            <a:ext cx="3484562" cy="3951286"/>
          </a:xfrm>
          <a:prstGeom prst="rect">
            <a:avLst/>
          </a:prstGeom>
          <a:solidFill>
            <a:srgbClr val="DEE082"/>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942" name="Shape 942"/>
          <p:cNvSpPr/>
          <p:nvPr/>
        </p:nvSpPr>
        <p:spPr>
          <a:xfrm>
            <a:off x="1654175" y="2243136"/>
            <a:ext cx="2460624" cy="2851149"/>
          </a:xfrm>
          <a:prstGeom prst="triangle">
            <a:avLst>
              <a:gd name="adj" fmla="val 50000"/>
            </a:avLst>
          </a:prstGeom>
          <a:solidFill>
            <a:srgbClr val="7030A0"/>
          </a:solidFill>
          <a:ln w="25400" cap="rnd">
            <a:solidFill>
              <a:srgbClr val="7030A0"/>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4000" b="0" i="0" u="none" strike="noStrike" cap="none" baseline="0" dirty="0">
                <a:solidFill>
                  <a:srgbClr val="FFFFFF"/>
                </a:solidFill>
                <a:latin typeface="Arial"/>
                <a:ea typeface="Arial"/>
                <a:cs typeface="Arial"/>
                <a:sym typeface="Arial"/>
              </a:rPr>
              <a:t>God</a:t>
            </a:r>
          </a:p>
        </p:txBody>
      </p:sp>
      <p:sp>
        <p:nvSpPr>
          <p:cNvPr id="943" name="Shape 943"/>
          <p:cNvSpPr/>
          <p:nvPr/>
        </p:nvSpPr>
        <p:spPr>
          <a:xfrm>
            <a:off x="4941887" y="2655889"/>
            <a:ext cx="2514599" cy="1154111"/>
          </a:xfrm>
          <a:prstGeom prst="roundRect">
            <a:avLst>
              <a:gd name="adj" fmla="val 16667"/>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200" b="0" i="0" u="none" strike="noStrike" cap="none" baseline="0" dirty="0">
                <a:solidFill>
                  <a:schemeClr val="dk1"/>
                </a:solidFill>
                <a:latin typeface="Arial"/>
                <a:ea typeface="Arial"/>
                <a:cs typeface="Arial"/>
                <a:sym typeface="Arial"/>
              </a:rPr>
              <a:t>Revelation</a:t>
            </a:r>
          </a:p>
        </p:txBody>
      </p:sp>
      <p:sp>
        <p:nvSpPr>
          <p:cNvPr id="944" name="Shape 944"/>
          <p:cNvSpPr/>
          <p:nvPr/>
        </p:nvSpPr>
        <p:spPr>
          <a:xfrm>
            <a:off x="4941887" y="4256089"/>
            <a:ext cx="2514599" cy="1154111"/>
          </a:xfrm>
          <a:prstGeom prst="roundRect">
            <a:avLst>
              <a:gd name="adj" fmla="val 16667"/>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200" b="0" i="0" u="none" strike="noStrike" cap="none" baseline="0" dirty="0">
                <a:solidFill>
                  <a:schemeClr val="dk1"/>
                </a:solidFill>
                <a:latin typeface="Arial"/>
                <a:ea typeface="Arial"/>
                <a:cs typeface="Arial"/>
                <a:sym typeface="Arial"/>
              </a:rPr>
              <a:t>Reason</a:t>
            </a:r>
          </a:p>
        </p:txBody>
      </p:sp>
      <p:cxnSp>
        <p:nvCxnSpPr>
          <p:cNvPr id="945" name="Shape 945"/>
          <p:cNvCxnSpPr/>
          <p:nvPr/>
        </p:nvCxnSpPr>
        <p:spPr>
          <a:xfrm rot="10800000" flipH="1">
            <a:off x="3500437" y="3101975"/>
            <a:ext cx="1441449" cy="566736"/>
          </a:xfrm>
          <a:prstGeom prst="straightConnector1">
            <a:avLst/>
          </a:prstGeom>
          <a:noFill/>
          <a:ln w="9525" cap="rnd">
            <a:solidFill>
              <a:schemeClr val="lt1"/>
            </a:solidFill>
            <a:prstDash val="solid"/>
            <a:miter/>
            <a:headEnd type="none" w="med" len="med"/>
            <a:tailEnd type="stealth" w="lg" len="lg"/>
          </a:ln>
        </p:spPr>
      </p:cxnSp>
      <p:cxnSp>
        <p:nvCxnSpPr>
          <p:cNvPr id="946" name="Shape 946"/>
          <p:cNvCxnSpPr/>
          <p:nvPr/>
        </p:nvCxnSpPr>
        <p:spPr>
          <a:xfrm>
            <a:off x="3500437" y="3668712"/>
            <a:ext cx="1441449" cy="1022349"/>
          </a:xfrm>
          <a:prstGeom prst="straightConnector1">
            <a:avLst/>
          </a:prstGeom>
          <a:noFill/>
          <a:ln w="9525" cap="rnd">
            <a:solidFill>
              <a:schemeClr val="lt1"/>
            </a:solidFill>
            <a:prstDash val="solid"/>
            <a:miter/>
            <a:headEnd type="none" w="med" len="med"/>
            <a:tailEnd type="stealth" w="lg" len="lg"/>
          </a:ln>
        </p:spPr>
      </p:cxnSp>
      <p:sp>
        <p:nvSpPr>
          <p:cNvPr id="947" name="Shape 947"/>
          <p:cNvSpPr txBox="1"/>
          <p:nvPr/>
        </p:nvSpPr>
        <p:spPr>
          <a:xfrm>
            <a:off x="4941886" y="1792288"/>
            <a:ext cx="2514600" cy="646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600" b="0" i="0" u="none" strike="noStrike" cap="none" baseline="0" dirty="0">
                <a:solidFill>
                  <a:schemeClr val="dk1"/>
                </a:solidFill>
                <a:latin typeface="Arial"/>
                <a:ea typeface="Arial"/>
                <a:cs typeface="Arial"/>
                <a:sym typeface="Arial"/>
              </a:rPr>
              <a:t>One Truth</a:t>
            </a:r>
          </a:p>
        </p:txBody>
      </p:sp>
    </p:spTree>
  </p:cSld>
  <p:clrMapOvr>
    <a:masterClrMapping/>
  </p:clrMapOvr>
  <p:transition spd="slow">
    <p:cu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sp>
        <p:nvSpPr>
          <p:cNvPr id="953" name="Shape 953"/>
          <p:cNvSpPr txBox="1"/>
          <p:nvPr/>
        </p:nvSpPr>
        <p:spPr>
          <a:xfrm>
            <a:off x="4462462" y="1792288"/>
            <a:ext cx="3484562" cy="3911598"/>
          </a:xfrm>
          <a:prstGeom prst="rect">
            <a:avLst/>
          </a:prstGeom>
          <a:solidFill>
            <a:srgbClr val="DEE082"/>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000" b="0" i="0" u="none" strike="noStrike" cap="none" baseline="0" dirty="0">
              <a:solidFill>
                <a:schemeClr val="dk1"/>
              </a:solidFill>
              <a:latin typeface="Arial"/>
              <a:ea typeface="Arial"/>
              <a:cs typeface="Arial"/>
              <a:sym typeface="Arial"/>
            </a:endParaRPr>
          </a:p>
        </p:txBody>
      </p:sp>
      <p:sp>
        <p:nvSpPr>
          <p:cNvPr id="954" name="Shape 954"/>
          <p:cNvSpPr/>
          <p:nvPr/>
        </p:nvSpPr>
        <p:spPr>
          <a:xfrm>
            <a:off x="1654175" y="2243136"/>
            <a:ext cx="2460624" cy="2851149"/>
          </a:xfrm>
          <a:prstGeom prst="triangle">
            <a:avLst>
              <a:gd name="adj" fmla="val 50000"/>
            </a:avLst>
          </a:prstGeom>
          <a:solidFill>
            <a:srgbClr val="7030A0"/>
          </a:solidFill>
          <a:ln w="25400" cap="rnd">
            <a:solidFill>
              <a:srgbClr val="7030A0"/>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4000" b="0" i="0" u="none" strike="noStrike" cap="none" baseline="0" dirty="0">
                <a:solidFill>
                  <a:srgbClr val="FFFFFF"/>
                </a:solidFill>
                <a:latin typeface="Arial"/>
                <a:ea typeface="Arial"/>
                <a:cs typeface="Arial"/>
                <a:sym typeface="Arial"/>
              </a:rPr>
              <a:t>God</a:t>
            </a:r>
          </a:p>
        </p:txBody>
      </p:sp>
      <p:sp>
        <p:nvSpPr>
          <p:cNvPr id="955" name="Shape 955"/>
          <p:cNvSpPr/>
          <p:nvPr/>
        </p:nvSpPr>
        <p:spPr>
          <a:xfrm>
            <a:off x="4941887" y="2655889"/>
            <a:ext cx="2514599" cy="1154111"/>
          </a:xfrm>
          <a:prstGeom prst="roundRect">
            <a:avLst>
              <a:gd name="adj" fmla="val 16667"/>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200" dirty="0">
                <a:solidFill>
                  <a:schemeClr val="dk1"/>
                </a:solidFill>
              </a:rPr>
              <a:t>Revelation</a:t>
            </a:r>
            <a:endParaRPr lang="en-US" sz="3200" b="0" i="0" u="none" strike="noStrike" cap="none" baseline="0" dirty="0">
              <a:solidFill>
                <a:schemeClr val="dk1"/>
              </a:solidFill>
              <a:latin typeface="Arial"/>
              <a:ea typeface="Arial"/>
              <a:cs typeface="Arial"/>
              <a:sym typeface="Arial"/>
            </a:endParaRPr>
          </a:p>
        </p:txBody>
      </p:sp>
      <p:sp>
        <p:nvSpPr>
          <p:cNvPr id="956" name="Shape 956"/>
          <p:cNvSpPr/>
          <p:nvPr/>
        </p:nvSpPr>
        <p:spPr>
          <a:xfrm>
            <a:off x="4941887" y="4256089"/>
            <a:ext cx="2514599" cy="1154111"/>
          </a:xfrm>
          <a:prstGeom prst="roundRect">
            <a:avLst>
              <a:gd name="adj" fmla="val 16667"/>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200" b="0" i="0" u="none" strike="noStrike" cap="none" baseline="0" dirty="0">
                <a:solidFill>
                  <a:schemeClr val="dk1"/>
                </a:solidFill>
                <a:latin typeface="Arial"/>
                <a:ea typeface="Arial"/>
                <a:cs typeface="Arial"/>
                <a:sym typeface="Arial"/>
              </a:rPr>
              <a:t>Reason</a:t>
            </a:r>
          </a:p>
        </p:txBody>
      </p:sp>
      <p:cxnSp>
        <p:nvCxnSpPr>
          <p:cNvPr id="957" name="Shape 957"/>
          <p:cNvCxnSpPr/>
          <p:nvPr/>
        </p:nvCxnSpPr>
        <p:spPr>
          <a:xfrm rot="10800000" flipH="1">
            <a:off x="3500437" y="3101975"/>
            <a:ext cx="1441449" cy="566736"/>
          </a:xfrm>
          <a:prstGeom prst="straightConnector1">
            <a:avLst/>
          </a:prstGeom>
          <a:noFill/>
          <a:ln w="9525" cap="rnd">
            <a:solidFill>
              <a:schemeClr val="lt1"/>
            </a:solidFill>
            <a:prstDash val="solid"/>
            <a:miter/>
            <a:headEnd type="none" w="med" len="med"/>
            <a:tailEnd type="stealth" w="lg" len="lg"/>
          </a:ln>
        </p:spPr>
      </p:cxnSp>
      <p:cxnSp>
        <p:nvCxnSpPr>
          <p:cNvPr id="958" name="Shape 958"/>
          <p:cNvCxnSpPr/>
          <p:nvPr/>
        </p:nvCxnSpPr>
        <p:spPr>
          <a:xfrm>
            <a:off x="3500437" y="3668712"/>
            <a:ext cx="1441449" cy="1022349"/>
          </a:xfrm>
          <a:prstGeom prst="straightConnector1">
            <a:avLst/>
          </a:prstGeom>
          <a:noFill/>
          <a:ln w="9525" cap="rnd">
            <a:solidFill>
              <a:schemeClr val="lt1"/>
            </a:solidFill>
            <a:prstDash val="solid"/>
            <a:miter/>
            <a:headEnd type="none" w="med" len="med"/>
            <a:tailEnd type="stealth" w="lg" len="lg"/>
          </a:ln>
        </p:spPr>
      </p:cxnSp>
      <p:sp>
        <p:nvSpPr>
          <p:cNvPr id="959" name="Shape 959"/>
          <p:cNvSpPr txBox="1"/>
          <p:nvPr/>
        </p:nvSpPr>
        <p:spPr>
          <a:xfrm>
            <a:off x="4953000" y="1792288"/>
            <a:ext cx="2590800" cy="6461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600" b="0" i="0" u="none" strike="noStrike" cap="none" baseline="0" dirty="0">
                <a:solidFill>
                  <a:schemeClr val="dk1"/>
                </a:solidFill>
                <a:latin typeface="Arial"/>
                <a:ea typeface="Arial"/>
                <a:cs typeface="Arial"/>
                <a:sym typeface="Arial"/>
              </a:rPr>
              <a:t>God’s Truth</a:t>
            </a:r>
          </a:p>
        </p:txBody>
      </p:sp>
      <p:sp>
        <p:nvSpPr>
          <p:cNvPr id="2" name="Title 1"/>
          <p:cNvSpPr>
            <a:spLocks noGrp="1"/>
          </p:cNvSpPr>
          <p:nvPr>
            <p:ph type="title"/>
          </p:nvPr>
        </p:nvSpPr>
        <p:spPr>
          <a:xfrm>
            <a:off x="685800" y="609600"/>
            <a:ext cx="7772400" cy="1116012"/>
          </a:xfrm>
        </p:spPr>
        <p:txBody>
          <a:bodyPr/>
          <a:lstStyle/>
          <a:p>
            <a:r>
              <a:rPr lang="en-US" sz="5400" b="1" i="1" dirty="0">
                <a:solidFill>
                  <a:srgbClr val="FFC000"/>
                </a:solidFill>
              </a:rPr>
              <a:t>Cannot be in Conflict</a:t>
            </a:r>
          </a:p>
        </p:txBody>
      </p:sp>
    </p:spTree>
  </p:cSld>
  <p:clrMapOvr>
    <a:masterClrMapping/>
  </p:clrMapOvr>
  <p:transition spd="slow">
    <p:cut/>
  </p:transition>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Shape 964"/>
        <p:cNvGrpSpPr/>
        <p:nvPr/>
      </p:nvGrpSpPr>
      <p:grpSpPr>
        <a:xfrm>
          <a:off x="0" y="0"/>
          <a:ext cx="0" cy="0"/>
          <a:chOff x="0" y="0"/>
          <a:chExt cx="0" cy="0"/>
        </a:xfrm>
      </p:grpSpPr>
      <p:sp>
        <p:nvSpPr>
          <p:cNvPr id="965" name="Shape 965"/>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God has given</a:t>
            </a:r>
          </a:p>
        </p:txBody>
      </p:sp>
      <p:sp>
        <p:nvSpPr>
          <p:cNvPr id="966" name="Shape 966"/>
          <p:cNvSpPr txBox="1">
            <a:spLocks noGrp="1"/>
          </p:cNvSpPr>
          <p:nvPr>
            <p:ph type="body" idx="1"/>
          </p:nvPr>
        </p:nvSpPr>
        <p:spPr>
          <a:xfrm>
            <a:off x="687387" y="2057400"/>
            <a:ext cx="3829050"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First principles of thought in the natural world</a:t>
            </a:r>
          </a:p>
        </p:txBody>
      </p:sp>
      <p:sp>
        <p:nvSpPr>
          <p:cNvPr id="967" name="Shape 967"/>
          <p:cNvSpPr txBox="1">
            <a:spLocks noGrp="1"/>
          </p:cNvSpPr>
          <p:nvPr>
            <p:ph type="body" idx="2"/>
          </p:nvPr>
        </p:nvSpPr>
        <p:spPr>
          <a:xfrm>
            <a:off x="4668837" y="2057400"/>
            <a:ext cx="383063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2800" b="0" i="0" u="none" strike="noStrike" cap="none" baseline="0" dirty="0">
                <a:solidFill>
                  <a:srgbClr val="EAEAEA"/>
                </a:solidFill>
                <a:latin typeface="Arial"/>
                <a:ea typeface="Arial"/>
                <a:cs typeface="Arial"/>
                <a:sym typeface="Arial"/>
              </a:rPr>
              <a:t>Articles of faith in the revealed word</a:t>
            </a:r>
          </a:p>
        </p:txBody>
      </p:sp>
      <p:sp>
        <p:nvSpPr>
          <p:cNvPr id="968" name="Shape 968"/>
          <p:cNvSpPr txBox="1"/>
          <p:nvPr/>
        </p:nvSpPr>
        <p:spPr>
          <a:xfrm>
            <a:off x="1481137" y="3919537"/>
            <a:ext cx="6138861" cy="1654174"/>
          </a:xfrm>
          <a:prstGeom prst="rect">
            <a:avLst/>
          </a:prstGeom>
          <a:solidFill>
            <a:schemeClr val="accen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SzPct val="25000"/>
              <a:buFont typeface="Arial"/>
              <a:buNone/>
            </a:pPr>
            <a:r>
              <a:rPr lang="en-US" sz="3600" b="0" i="0" u="none" strike="noStrike" cap="none" baseline="0" dirty="0">
                <a:solidFill>
                  <a:schemeClr val="dk1"/>
                </a:solidFill>
                <a:latin typeface="Arial"/>
                <a:ea typeface="Arial"/>
                <a:cs typeface="Arial"/>
                <a:sym typeface="Arial"/>
              </a:rPr>
              <a:t>Any conflict would mean that God was acting falsely by intending to deceive man.</a:t>
            </a:r>
          </a:p>
        </p:txBody>
      </p:sp>
      <p:sp>
        <p:nvSpPr>
          <p:cNvPr id="6" name="4-Point Star 5"/>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68"/>
                                        </p:tgtEl>
                                        <p:attrNameLst>
                                          <p:attrName>style.visibility</p:attrName>
                                        </p:attrNameLst>
                                      </p:cBhvr>
                                      <p:to>
                                        <p:strVal val="visible"/>
                                      </p:to>
                                    </p:set>
                                    <p:animEffect transition="in" filter="wipe(down)">
                                      <p:cBhvr>
                                        <p:cTn id="7" dur="500"/>
                                        <p:tgtEl>
                                          <p:spTgt spid="9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Shape 974"/>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Presuppositions</a:t>
            </a:r>
          </a:p>
        </p:txBody>
      </p:sp>
      <p:sp>
        <p:nvSpPr>
          <p:cNvPr id="975" name="Shape 975"/>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Thus, it is presupposed that God as the Creator will operate in accordance with the natural world as interpreted by reason.</a:t>
            </a:r>
          </a:p>
        </p:txBody>
      </p:sp>
    </p:spTree>
  </p:cSld>
  <p:clrMapOvr>
    <a:masterClrMapping/>
  </p:clrMapOvr>
  <p:transition spd="slow">
    <p:cu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0" name="Shape 980"/>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Presuppositions</a:t>
            </a:r>
          </a:p>
        </p:txBody>
      </p:sp>
      <p:sp>
        <p:nvSpPr>
          <p:cNvPr id="981" name="Shape 981"/>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Therefore, our perception of who God is and how </a:t>
            </a:r>
            <a:r>
              <a:rPr lang="en-US" sz="3600" dirty="0">
                <a:solidFill>
                  <a:srgbClr val="EAEAEA"/>
                </a:solidFill>
              </a:rPr>
              <a:t>He</a:t>
            </a:r>
            <a:r>
              <a:rPr lang="en-US" sz="3600" b="0" i="0" u="none" strike="noStrike" cap="none" baseline="0" dirty="0">
                <a:solidFill>
                  <a:srgbClr val="EAEAEA"/>
                </a:solidFill>
                <a:latin typeface="Arial"/>
                <a:ea typeface="Arial"/>
                <a:cs typeface="Arial"/>
                <a:sym typeface="Arial"/>
              </a:rPr>
              <a:t> will act is ultimately determined by our conception of the natural world.</a:t>
            </a:r>
          </a:p>
        </p:txBody>
      </p:sp>
    </p:spTree>
  </p:cSld>
  <p:clrMapOvr>
    <a:masterClrMapping/>
  </p:clrMapOvr>
  <p:transition spd="slow">
    <p:cu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Shape 987"/>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Presuppositions</a:t>
            </a:r>
          </a:p>
        </p:txBody>
      </p:sp>
      <p:sp>
        <p:nvSpPr>
          <p:cNvPr id="988" name="Shape 988"/>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Faith does not negate what is brought about by reason.</a:t>
            </a:r>
          </a:p>
          <a:p>
            <a:pPr marL="342900" marR="0" lvl="0" indent="-114300" algn="l" rtl="0">
              <a:lnSpc>
                <a:spcPct val="100000"/>
              </a:lnSpc>
              <a:spcBef>
                <a:spcPts val="720"/>
              </a:spcBef>
              <a:spcAft>
                <a:spcPts val="0"/>
              </a:spcAft>
              <a:buClr>
                <a:srgbClr val="887952"/>
              </a:buClr>
              <a:buFont typeface="Arial"/>
              <a:buNone/>
            </a:pPr>
            <a:endParaRPr sz="36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Faith presupposes the rational structure.</a:t>
            </a:r>
          </a:p>
        </p:txBody>
      </p:sp>
    </p:spTree>
  </p:cSld>
  <p:clrMapOvr>
    <a:masterClrMapping/>
  </p:clrMapOvr>
  <p:transition spd="slow">
    <p:cu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sp>
        <p:nvSpPr>
          <p:cNvPr id="994" name="Shape 994"/>
          <p:cNvSpPr txBox="1">
            <a:spLocks noGrp="1"/>
          </p:cNvSpPr>
          <p:nvPr>
            <p:ph type="body" idx="1"/>
          </p:nvPr>
        </p:nvSpPr>
        <p:spPr>
          <a:xfrm>
            <a:off x="687387" y="965200"/>
            <a:ext cx="7812086" cy="50546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Truth is truth wherever it may be found.</a:t>
            </a:r>
          </a:p>
          <a:p>
            <a:pPr marL="342900" marR="0" lvl="0" indent="-114300" algn="l" rtl="0">
              <a:lnSpc>
                <a:spcPct val="100000"/>
              </a:lnSpc>
              <a:spcBef>
                <a:spcPts val="720"/>
              </a:spcBef>
              <a:spcAft>
                <a:spcPts val="0"/>
              </a:spcAft>
              <a:buClr>
                <a:srgbClr val="887952"/>
              </a:buClr>
              <a:buFont typeface="Arial"/>
              <a:buNone/>
            </a:pPr>
            <a:endParaRPr sz="36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God is the author of truth whether it is in revelation or in the natural world.  There can be no contradiction between them.</a:t>
            </a: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415" name="Shape 415"/>
          <p:cNvPicPr preferRelativeResize="0"/>
          <p:nvPr/>
        </p:nvPicPr>
        <p:blipFill rotWithShape="1">
          <a:blip r:embed="rId3"/>
          <a:srcRect/>
          <a:stretch/>
        </p:blipFill>
        <p:spPr>
          <a:xfrm>
            <a:off x="820737" y="1000125"/>
            <a:ext cx="4689475" cy="3121024"/>
          </a:xfrm>
          <a:prstGeom prst="rect">
            <a:avLst/>
          </a:prstGeom>
          <a:noFill/>
          <a:ln>
            <a:noFill/>
          </a:ln>
        </p:spPr>
      </p:pic>
      <p:pic>
        <p:nvPicPr>
          <p:cNvPr id="416" name="Shape 416"/>
          <p:cNvPicPr preferRelativeResize="0"/>
          <p:nvPr/>
        </p:nvPicPr>
        <p:blipFill rotWithShape="1">
          <a:blip r:embed="rId4"/>
          <a:srcRect/>
          <a:stretch/>
        </p:blipFill>
        <p:spPr>
          <a:xfrm>
            <a:off x="5676900" y="1468437"/>
            <a:ext cx="2659062" cy="1817686"/>
          </a:xfrm>
          <a:prstGeom prst="rect">
            <a:avLst/>
          </a:prstGeom>
          <a:noFill/>
          <a:ln>
            <a:noFill/>
          </a:ln>
        </p:spPr>
      </p:pic>
      <p:pic>
        <p:nvPicPr>
          <p:cNvPr id="417" name="Shape 417"/>
          <p:cNvPicPr preferRelativeResize="0"/>
          <p:nvPr/>
        </p:nvPicPr>
        <p:blipFill rotWithShape="1">
          <a:blip r:embed="rId5"/>
          <a:srcRect/>
          <a:stretch/>
        </p:blipFill>
        <p:spPr>
          <a:xfrm>
            <a:off x="2155825" y="3727450"/>
            <a:ext cx="2232025" cy="2082800"/>
          </a:xfrm>
          <a:prstGeom prst="rect">
            <a:avLst/>
          </a:prstGeom>
          <a:noFill/>
          <a:ln>
            <a:noFill/>
          </a:ln>
        </p:spPr>
      </p:pic>
      <p:pic>
        <p:nvPicPr>
          <p:cNvPr id="418" name="Shape 418"/>
          <p:cNvPicPr preferRelativeResize="0"/>
          <p:nvPr/>
        </p:nvPicPr>
        <p:blipFill rotWithShape="1">
          <a:blip r:embed="rId6"/>
          <a:srcRect/>
          <a:stretch/>
        </p:blipFill>
        <p:spPr>
          <a:xfrm>
            <a:off x="4608512" y="2954336"/>
            <a:ext cx="2944811" cy="2946399"/>
          </a:xfrm>
          <a:prstGeom prst="rect">
            <a:avLst/>
          </a:prstGeom>
          <a:noFill/>
          <a:ln>
            <a:noFill/>
          </a:ln>
        </p:spPr>
      </p:pic>
    </p:spTree>
  </p:cSld>
  <p:clrMapOvr>
    <a:masterClrMapping/>
  </p:clrMapOvr>
  <p:transition spd="slow">
    <p:cut/>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pic>
        <p:nvPicPr>
          <p:cNvPr id="1000" name="Shape 1000"/>
          <p:cNvPicPr preferRelativeResize="0"/>
          <p:nvPr/>
        </p:nvPicPr>
        <p:blipFill rotWithShape="1">
          <a:blip r:embed="rId3"/>
          <a:srcRect/>
          <a:stretch/>
        </p:blipFill>
        <p:spPr>
          <a:xfrm>
            <a:off x="990600" y="1017587"/>
            <a:ext cx="6324600" cy="4986337"/>
          </a:xfrm>
          <a:prstGeom prst="rect">
            <a:avLst/>
          </a:prstGeom>
          <a:noFill/>
          <a:ln>
            <a:noFill/>
          </a:ln>
        </p:spPr>
      </p:pic>
    </p:spTree>
  </p:cSld>
  <p:clrMapOvr>
    <a:masterClrMapping/>
  </p:clrMapOvr>
  <p:transition spd="slow">
    <p:cu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pic>
        <p:nvPicPr>
          <p:cNvPr id="1005" name="Shape 1005"/>
          <p:cNvPicPr preferRelativeResize="0"/>
          <p:nvPr/>
        </p:nvPicPr>
        <p:blipFill rotWithShape="1">
          <a:blip r:embed="rId3"/>
          <a:srcRect/>
          <a:stretch/>
        </p:blipFill>
        <p:spPr>
          <a:xfrm>
            <a:off x="990600" y="1020762"/>
            <a:ext cx="6324600" cy="4989512"/>
          </a:xfrm>
          <a:prstGeom prst="rect">
            <a:avLst/>
          </a:prstGeom>
          <a:noFill/>
          <a:ln>
            <a:noFill/>
          </a:ln>
        </p:spPr>
      </p:pic>
    </p:spTree>
  </p:cSld>
  <p:clrMapOvr>
    <a:masterClrMapping/>
  </p:clrMapOvr>
  <p:transition spd="slow">
    <p:cu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pic>
        <p:nvPicPr>
          <p:cNvPr id="1010" name="Shape 1010"/>
          <p:cNvPicPr preferRelativeResize="0"/>
          <p:nvPr/>
        </p:nvPicPr>
        <p:blipFill rotWithShape="1">
          <a:blip r:embed="rId3"/>
          <a:srcRect/>
          <a:stretch/>
        </p:blipFill>
        <p:spPr>
          <a:xfrm>
            <a:off x="990600" y="917575"/>
            <a:ext cx="7239000" cy="5073650"/>
          </a:xfrm>
          <a:prstGeom prst="rect">
            <a:avLst/>
          </a:prstGeom>
          <a:noFill/>
          <a:ln>
            <a:noFill/>
          </a:ln>
        </p:spPr>
      </p:pic>
    </p:spTree>
  </p:cSld>
  <p:clrMapOvr>
    <a:masterClrMapping/>
  </p:clrMapOvr>
  <p:transition spd="slow">
    <p:cut/>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Shape 1016"/>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Task of Theology</a:t>
            </a:r>
          </a:p>
        </p:txBody>
      </p:sp>
      <p:sp>
        <p:nvSpPr>
          <p:cNvPr id="1017" name="Shape 1017"/>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Integration of Faith and Reason</a:t>
            </a:r>
          </a:p>
        </p:txBody>
      </p:sp>
      <p:pic>
        <p:nvPicPr>
          <p:cNvPr id="1018" name="Shape 1018"/>
          <p:cNvPicPr preferRelativeResize="0"/>
          <p:nvPr/>
        </p:nvPicPr>
        <p:blipFill rotWithShape="1">
          <a:blip r:embed="rId3"/>
          <a:srcRect/>
          <a:stretch/>
        </p:blipFill>
        <p:spPr>
          <a:xfrm rot="20334941">
            <a:off x="1020105" y="1513682"/>
            <a:ext cx="6462181" cy="4419599"/>
          </a:xfrm>
          <a:prstGeom prst="rect">
            <a:avLst/>
          </a:prstGeom>
          <a:noFill/>
          <a:ln>
            <a:noFill/>
          </a:ln>
        </p:spPr>
      </p:pic>
    </p:spTree>
  </p:cSld>
  <p:clrMapOvr>
    <a:masterClrMapping/>
  </p:clrMapOvr>
  <p:transition spd="slow">
    <p:cut/>
  </p:transition>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Shape 1022"/>
        <p:cNvGrpSpPr/>
        <p:nvPr/>
      </p:nvGrpSpPr>
      <p:grpSpPr>
        <a:xfrm>
          <a:off x="0" y="0"/>
          <a:ext cx="0" cy="0"/>
          <a:chOff x="0" y="0"/>
          <a:chExt cx="0" cy="0"/>
        </a:xfrm>
      </p:grpSpPr>
      <p:sp>
        <p:nvSpPr>
          <p:cNvPr id="1023" name="Shape 1023"/>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Purpose of Theology</a:t>
            </a:r>
          </a:p>
        </p:txBody>
      </p:sp>
      <p:pic>
        <p:nvPicPr>
          <p:cNvPr id="1024" name="Shape 1024"/>
          <p:cNvPicPr preferRelativeResize="0"/>
          <p:nvPr/>
        </p:nvPicPr>
        <p:blipFill rotWithShape="1">
          <a:blip r:embed="rId3"/>
          <a:srcRect/>
          <a:stretch/>
        </p:blipFill>
        <p:spPr>
          <a:xfrm>
            <a:off x="4443412" y="1951036"/>
            <a:ext cx="3852862" cy="3962399"/>
          </a:xfrm>
          <a:prstGeom prst="rect">
            <a:avLst/>
          </a:prstGeom>
          <a:noFill/>
          <a:ln>
            <a:noFill/>
          </a:ln>
        </p:spPr>
      </p:pic>
      <p:sp>
        <p:nvSpPr>
          <p:cNvPr id="1025" name="Shape 1025"/>
          <p:cNvSpPr txBox="1"/>
          <p:nvPr/>
        </p:nvSpPr>
        <p:spPr>
          <a:xfrm>
            <a:off x="849312" y="1958975"/>
            <a:ext cx="3613150" cy="37861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2400" b="0" i="0" u="none" strike="noStrike" cap="none" baseline="0" dirty="0">
                <a:solidFill>
                  <a:schemeClr val="lt1"/>
                </a:solidFill>
                <a:latin typeface="Arial"/>
                <a:ea typeface="Arial"/>
                <a:cs typeface="Arial"/>
                <a:sym typeface="Arial"/>
              </a:rPr>
              <a:t>Determine and express the meaning and significance of the supernatural knowledge of God given in Scripture in order to reconstruct in a rational and human way the truth which God has been pleased to give in Scripture.</a:t>
            </a:r>
          </a:p>
        </p:txBody>
      </p:sp>
    </p:spTree>
  </p:cSld>
  <p:clrMapOvr>
    <a:masterClrMapping/>
  </p:clrMapOvr>
  <p:transition spd="slow">
    <p:cut/>
  </p:transition>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Shape 1030"/>
        <p:cNvGrpSpPr/>
        <p:nvPr/>
      </p:nvGrpSpPr>
      <p:grpSpPr>
        <a:xfrm>
          <a:off x="0" y="0"/>
          <a:ext cx="0" cy="0"/>
          <a:chOff x="0" y="0"/>
          <a:chExt cx="0" cy="0"/>
        </a:xfrm>
      </p:grpSpPr>
      <p:sp>
        <p:nvSpPr>
          <p:cNvPr id="1031" name="Shape 1031"/>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Purpose of Theology</a:t>
            </a:r>
          </a:p>
        </p:txBody>
      </p:sp>
      <p:pic>
        <p:nvPicPr>
          <p:cNvPr id="1032" name="Shape 1032"/>
          <p:cNvPicPr preferRelativeResize="0"/>
          <p:nvPr/>
        </p:nvPicPr>
        <p:blipFill rotWithShape="1">
          <a:blip r:embed="rId3"/>
          <a:srcRect/>
          <a:stretch/>
        </p:blipFill>
        <p:spPr>
          <a:xfrm>
            <a:off x="4443412" y="1951036"/>
            <a:ext cx="3852862" cy="3962399"/>
          </a:xfrm>
          <a:prstGeom prst="rect">
            <a:avLst/>
          </a:prstGeom>
          <a:noFill/>
          <a:ln>
            <a:noFill/>
          </a:ln>
        </p:spPr>
      </p:pic>
      <p:sp>
        <p:nvSpPr>
          <p:cNvPr id="1033" name="Shape 1033"/>
          <p:cNvSpPr txBox="1"/>
          <p:nvPr/>
        </p:nvSpPr>
        <p:spPr>
          <a:xfrm>
            <a:off x="849312" y="1958975"/>
            <a:ext cx="3613150" cy="28622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3600" b="0" i="0" u="none" strike="noStrike" cap="none" baseline="0" dirty="0">
                <a:solidFill>
                  <a:schemeClr val="lt1"/>
                </a:solidFill>
                <a:latin typeface="Arial"/>
                <a:ea typeface="Arial"/>
                <a:cs typeface="Arial"/>
                <a:sym typeface="Arial"/>
              </a:rPr>
              <a:t>Revelation</a:t>
            </a:r>
            <a:r>
              <a:rPr lang="en-US" sz="2400" b="0" i="0" u="none" strike="noStrike" cap="none" baseline="0" dirty="0">
                <a:solidFill>
                  <a:schemeClr val="lt1"/>
                </a:solidFill>
                <a:latin typeface="Arial"/>
                <a:ea typeface="Arial"/>
                <a:cs typeface="Arial"/>
                <a:sym typeface="Arial"/>
              </a:rPr>
              <a:t> expresses the content of faith and is the starting point of the work of the theologian.</a:t>
            </a:r>
          </a:p>
          <a:p>
            <a:pPr marL="0" marR="0" lvl="0" indent="0" algn="l" rtl="0">
              <a:lnSpc>
                <a:spcPct val="100000"/>
              </a:lnSpc>
              <a:spcBef>
                <a:spcPts val="0"/>
              </a:spcBef>
              <a:spcAft>
                <a:spcPts val="0"/>
              </a:spcAft>
              <a:buClr>
                <a:schemeClr val="dk1"/>
              </a:buClr>
              <a:buFont typeface="Arial"/>
              <a:buNone/>
            </a:pPr>
            <a:endParaRPr sz="2400" b="0" i="0" u="none" strike="noStrike" cap="none" baseline="0" dirty="0">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endParaRPr sz="2400" b="0" i="0" u="none" strike="noStrike" cap="none" baseline="0" dirty="0">
              <a:solidFill>
                <a:schemeClr val="lt1"/>
              </a:solidFill>
              <a:latin typeface="Arial"/>
              <a:ea typeface="Arial"/>
              <a:cs typeface="Arial"/>
              <a:sym typeface="Arial"/>
            </a:endParaRPr>
          </a:p>
        </p:txBody>
      </p:sp>
      <p:sp>
        <p:nvSpPr>
          <p:cNvPr id="1034" name="Shape 1034"/>
          <p:cNvSpPr/>
          <p:nvPr/>
        </p:nvSpPr>
        <p:spPr>
          <a:xfrm rot="-900000">
            <a:off x="3505199" y="4494211"/>
            <a:ext cx="2438400" cy="1022349"/>
          </a:xfrm>
          <a:prstGeom prst="rightArrow">
            <a:avLst>
              <a:gd name="adj1" fmla="val 17072"/>
              <a:gd name="adj2" fmla="val 50000"/>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000" b="0" i="0" u="none" strike="noStrike" cap="none" baseline="0" dirty="0">
                <a:solidFill>
                  <a:schemeClr val="dk1"/>
                </a:solidFill>
                <a:latin typeface="Arial"/>
                <a:ea typeface="Arial"/>
                <a:cs typeface="Arial"/>
                <a:sym typeface="Arial"/>
              </a:rPr>
              <a:t>Starting Point</a:t>
            </a:r>
          </a:p>
        </p:txBody>
      </p:sp>
    </p:spTree>
  </p:cSld>
  <p:clrMapOvr>
    <a:masterClrMapping/>
  </p:clrMapOvr>
  <p:transition spd="slow">
    <p:cut/>
  </p:transition>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Shape 1039"/>
        <p:cNvGrpSpPr/>
        <p:nvPr/>
      </p:nvGrpSpPr>
      <p:grpSpPr>
        <a:xfrm>
          <a:off x="0" y="0"/>
          <a:ext cx="0" cy="0"/>
          <a:chOff x="0" y="0"/>
          <a:chExt cx="0" cy="0"/>
        </a:xfrm>
      </p:grpSpPr>
      <p:sp>
        <p:nvSpPr>
          <p:cNvPr id="1040" name="Shape 1040"/>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Purpose of Theology</a:t>
            </a:r>
          </a:p>
        </p:txBody>
      </p:sp>
      <p:pic>
        <p:nvPicPr>
          <p:cNvPr id="1041" name="Shape 1041"/>
          <p:cNvPicPr preferRelativeResize="0"/>
          <p:nvPr/>
        </p:nvPicPr>
        <p:blipFill rotWithShape="1">
          <a:blip r:embed="rId3"/>
          <a:srcRect/>
          <a:stretch/>
        </p:blipFill>
        <p:spPr>
          <a:xfrm>
            <a:off x="4443412" y="1951036"/>
            <a:ext cx="3852862" cy="3962399"/>
          </a:xfrm>
          <a:prstGeom prst="rect">
            <a:avLst/>
          </a:prstGeom>
          <a:noFill/>
          <a:ln>
            <a:noFill/>
          </a:ln>
        </p:spPr>
      </p:pic>
      <p:sp>
        <p:nvSpPr>
          <p:cNvPr id="1042" name="Shape 1042"/>
          <p:cNvSpPr txBox="1"/>
          <p:nvPr/>
        </p:nvSpPr>
        <p:spPr>
          <a:xfrm>
            <a:off x="849312" y="1958975"/>
            <a:ext cx="3613150" cy="21240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3600" b="0" i="0" u="none" strike="noStrike" cap="none" baseline="0" dirty="0">
                <a:solidFill>
                  <a:schemeClr val="lt1"/>
                </a:solidFill>
                <a:latin typeface="Arial"/>
                <a:ea typeface="Arial"/>
                <a:cs typeface="Arial"/>
                <a:sym typeface="Arial"/>
              </a:rPr>
              <a:t>Reason</a:t>
            </a:r>
            <a:r>
              <a:rPr lang="en-US" sz="2400" b="0" i="0" u="none" strike="noStrike" cap="none" baseline="0" dirty="0">
                <a:solidFill>
                  <a:schemeClr val="lt1"/>
                </a:solidFill>
                <a:latin typeface="Arial"/>
                <a:ea typeface="Arial"/>
                <a:cs typeface="Arial"/>
                <a:sym typeface="Arial"/>
              </a:rPr>
              <a:t> </a:t>
            </a:r>
          </a:p>
          <a:p>
            <a:pPr marL="0" marR="0" lvl="0" indent="0" algn="l" rtl="0">
              <a:lnSpc>
                <a:spcPct val="100000"/>
              </a:lnSpc>
              <a:spcBef>
                <a:spcPts val="0"/>
              </a:spcBef>
              <a:spcAft>
                <a:spcPts val="0"/>
              </a:spcAft>
              <a:buClr>
                <a:schemeClr val="lt1"/>
              </a:buClr>
              <a:buSzPct val="25000"/>
              <a:buFont typeface="Arial"/>
              <a:buNone/>
            </a:pPr>
            <a:r>
              <a:rPr lang="en-US" sz="2400" b="0" i="0" u="none" strike="noStrike" cap="none" baseline="0" dirty="0">
                <a:solidFill>
                  <a:schemeClr val="lt1"/>
                </a:solidFill>
                <a:latin typeface="Arial"/>
                <a:ea typeface="Arial"/>
                <a:cs typeface="Arial"/>
                <a:sym typeface="Arial"/>
              </a:rPr>
              <a:t>provides the basic structure within which the truths of revelation are organized.</a:t>
            </a:r>
          </a:p>
        </p:txBody>
      </p:sp>
      <p:sp>
        <p:nvSpPr>
          <p:cNvPr id="1043" name="Shape 1043"/>
          <p:cNvSpPr/>
          <p:nvPr/>
        </p:nvSpPr>
        <p:spPr>
          <a:xfrm rot="-719999">
            <a:off x="3549649" y="3375025"/>
            <a:ext cx="2220911" cy="1027112"/>
          </a:xfrm>
          <a:prstGeom prst="rightArrow">
            <a:avLst>
              <a:gd name="adj1" fmla="val 16605"/>
              <a:gd name="adj2" fmla="val 50000"/>
            </a:avLst>
          </a:prstGeom>
          <a:solidFill>
            <a:schemeClr val="lt1"/>
          </a:solidFill>
          <a:ln w="25400" cap="rnd">
            <a:solidFill>
              <a:srgbClr val="B05C05"/>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000" b="0" i="0" u="none" strike="noStrike" cap="none" baseline="0" dirty="0">
                <a:solidFill>
                  <a:schemeClr val="dk1"/>
                </a:solidFill>
                <a:latin typeface="Arial"/>
                <a:ea typeface="Arial"/>
                <a:cs typeface="Arial"/>
                <a:sym typeface="Arial"/>
              </a:rPr>
              <a:t>Structure</a:t>
            </a:r>
          </a:p>
        </p:txBody>
      </p:sp>
    </p:spTree>
  </p:cSld>
  <p:clrMapOvr>
    <a:masterClrMapping/>
  </p:clrMapOvr>
  <p:transition spd="slow">
    <p:cut/>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sp>
        <p:nvSpPr>
          <p:cNvPr id="1049" name="Shape 1049"/>
          <p:cNvSpPr txBox="1">
            <a:spLocks noGrp="1"/>
          </p:cNvSpPr>
          <p:nvPr>
            <p:ph type="body" idx="1"/>
          </p:nvPr>
        </p:nvSpPr>
        <p:spPr>
          <a:xfrm>
            <a:off x="762000" y="1535112"/>
            <a:ext cx="4040187" cy="638174"/>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887952"/>
              </a:buClr>
              <a:buSzPct val="25000"/>
              <a:buFont typeface="Arial"/>
              <a:buNone/>
            </a:pPr>
            <a:r>
              <a:rPr lang="en-US" sz="3600" b="1" i="0" u="none" strike="noStrike" cap="none" baseline="0" dirty="0">
                <a:solidFill>
                  <a:srgbClr val="EAEAEA"/>
                </a:solidFill>
                <a:latin typeface="Arial"/>
                <a:ea typeface="Arial"/>
                <a:cs typeface="Arial"/>
                <a:sym typeface="Arial"/>
              </a:rPr>
              <a:t>Scripture</a:t>
            </a:r>
          </a:p>
        </p:txBody>
      </p:sp>
      <p:sp>
        <p:nvSpPr>
          <p:cNvPr id="1050" name="Shape 1050"/>
          <p:cNvSpPr txBox="1">
            <a:spLocks noGrp="1"/>
          </p:cNvSpPr>
          <p:nvPr>
            <p:ph type="body" idx="2"/>
          </p:nvPr>
        </p:nvSpPr>
        <p:spPr>
          <a:xfrm>
            <a:off x="871537" y="2173286"/>
            <a:ext cx="3830636" cy="357504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2400" b="0" i="0" u="none" strike="noStrike" cap="none" baseline="0" dirty="0">
                <a:solidFill>
                  <a:srgbClr val="EAEAEA"/>
                </a:solidFill>
                <a:latin typeface="Arial"/>
                <a:ea typeface="Arial"/>
                <a:cs typeface="Arial"/>
                <a:sym typeface="Arial"/>
              </a:rPr>
              <a:t>Provides materials to be interpreted</a:t>
            </a:r>
          </a:p>
          <a:p>
            <a:pPr marL="342900" marR="0" lvl="0" indent="-190500" algn="l" rtl="0">
              <a:lnSpc>
                <a:spcPct val="100000"/>
              </a:lnSpc>
              <a:spcBef>
                <a:spcPts val="480"/>
              </a:spcBef>
              <a:spcAft>
                <a:spcPts val="0"/>
              </a:spcAft>
              <a:buClr>
                <a:srgbClr val="887952"/>
              </a:buClr>
              <a:buFont typeface="Arial"/>
              <a:buNone/>
            </a:pPr>
            <a:endParaRPr sz="24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480"/>
              </a:spcBef>
              <a:spcAft>
                <a:spcPts val="0"/>
              </a:spcAft>
              <a:buClr>
                <a:srgbClr val="887952"/>
              </a:buClr>
              <a:buSzPct val="100000"/>
              <a:buFont typeface="Arial"/>
              <a:buChar char="▪"/>
            </a:pPr>
            <a:r>
              <a:rPr lang="en-US" sz="2400" b="0" i="0" u="none" strike="noStrike" cap="none" baseline="0" dirty="0">
                <a:solidFill>
                  <a:srgbClr val="EAEAEA"/>
                </a:solidFill>
                <a:latin typeface="Arial"/>
                <a:ea typeface="Arial"/>
                <a:cs typeface="Arial"/>
                <a:sym typeface="Arial"/>
              </a:rPr>
              <a:t>Sets the limits to the philosophical system</a:t>
            </a:r>
          </a:p>
        </p:txBody>
      </p:sp>
      <p:sp>
        <p:nvSpPr>
          <p:cNvPr id="1051" name="Shape 1051"/>
          <p:cNvSpPr txBox="1">
            <a:spLocks noGrp="1"/>
          </p:cNvSpPr>
          <p:nvPr>
            <p:ph type="body" idx="3"/>
          </p:nvPr>
        </p:nvSpPr>
        <p:spPr>
          <a:xfrm>
            <a:off x="4775200" y="1535112"/>
            <a:ext cx="4041774" cy="638174"/>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887952"/>
              </a:buClr>
              <a:buSzPct val="25000"/>
              <a:buFont typeface="Arial"/>
              <a:buNone/>
            </a:pPr>
            <a:r>
              <a:rPr lang="en-US" sz="3600" b="1" i="0" u="none" strike="noStrike" cap="none" baseline="0" dirty="0">
                <a:solidFill>
                  <a:srgbClr val="EAEAEA"/>
                </a:solidFill>
                <a:latin typeface="Arial"/>
                <a:ea typeface="Arial"/>
                <a:cs typeface="Arial"/>
                <a:sym typeface="Arial"/>
              </a:rPr>
              <a:t>Reason</a:t>
            </a:r>
          </a:p>
        </p:txBody>
      </p:sp>
      <p:sp>
        <p:nvSpPr>
          <p:cNvPr id="1052" name="Shape 1052"/>
          <p:cNvSpPr txBox="1">
            <a:spLocks noGrp="1"/>
          </p:cNvSpPr>
          <p:nvPr>
            <p:ph type="body" idx="4"/>
          </p:nvPr>
        </p:nvSpPr>
        <p:spPr>
          <a:xfrm>
            <a:off x="4840287" y="2173286"/>
            <a:ext cx="3584574" cy="3952875"/>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2400" b="0" i="0" u="none" strike="noStrike" cap="none" baseline="0" dirty="0">
                <a:solidFill>
                  <a:srgbClr val="EAEAEA"/>
                </a:solidFill>
                <a:latin typeface="Arial"/>
                <a:ea typeface="Arial"/>
                <a:cs typeface="Arial"/>
                <a:sym typeface="Arial"/>
              </a:rPr>
              <a:t>Establishes the structure within which the content of revelation is expressed</a:t>
            </a:r>
          </a:p>
          <a:p>
            <a:pPr marL="342900" marR="0" lvl="0" indent="-190500" algn="l" rtl="0">
              <a:lnSpc>
                <a:spcPct val="100000"/>
              </a:lnSpc>
              <a:spcBef>
                <a:spcPts val="480"/>
              </a:spcBef>
              <a:spcAft>
                <a:spcPts val="0"/>
              </a:spcAft>
              <a:buClr>
                <a:srgbClr val="887952"/>
              </a:buClr>
              <a:buFont typeface="Arial"/>
              <a:buNone/>
            </a:pPr>
            <a:endParaRPr sz="2400" b="0" i="0" u="none" strike="noStrike" cap="none" baseline="0" dirty="0">
              <a:solidFill>
                <a:srgbClr val="EAEAEA"/>
              </a:solidFill>
              <a:latin typeface="Arial"/>
              <a:ea typeface="Arial"/>
              <a:cs typeface="Arial"/>
              <a:sym typeface="Arial"/>
            </a:endParaRPr>
          </a:p>
          <a:p>
            <a:pPr marL="342900" marR="0" lvl="0" indent="-342900" algn="l" rtl="0">
              <a:lnSpc>
                <a:spcPct val="100000"/>
              </a:lnSpc>
              <a:spcBef>
                <a:spcPts val="480"/>
              </a:spcBef>
              <a:spcAft>
                <a:spcPts val="0"/>
              </a:spcAft>
              <a:buClr>
                <a:srgbClr val="887952"/>
              </a:buClr>
              <a:buSzPct val="100000"/>
              <a:buFont typeface="Arial"/>
              <a:buChar char="▪"/>
            </a:pPr>
            <a:r>
              <a:rPr lang="en-US" sz="2400" b="0" i="0" u="none" strike="noStrike" cap="none" baseline="0" dirty="0">
                <a:solidFill>
                  <a:srgbClr val="EAEAEA"/>
                </a:solidFill>
                <a:latin typeface="Arial"/>
                <a:ea typeface="Arial"/>
                <a:cs typeface="Arial"/>
                <a:sym typeface="Arial"/>
              </a:rPr>
              <a:t>Gives unity to the system of ideas</a:t>
            </a:r>
          </a:p>
        </p:txBody>
      </p:sp>
      <p:sp>
        <p:nvSpPr>
          <p:cNvPr id="6" name="4-Point Star 5"/>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50">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52">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5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058" name="Shape 1058"/>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Reason in Theology</a:t>
            </a:r>
          </a:p>
        </p:txBody>
      </p:sp>
      <p:sp>
        <p:nvSpPr>
          <p:cNvPr id="1059" name="Shape 1059"/>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Finally, the role of reason in theology is both dominant and determinative.</a:t>
            </a:r>
          </a:p>
          <a:p>
            <a:pPr marL="342900" marR="0" lvl="0" indent="-114300" algn="l" rtl="0">
              <a:lnSpc>
                <a:spcPct val="100000"/>
              </a:lnSpc>
              <a:spcBef>
                <a:spcPts val="720"/>
              </a:spcBef>
              <a:spcAft>
                <a:spcPts val="0"/>
              </a:spcAft>
              <a:buClr>
                <a:srgbClr val="887952"/>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l" rtl="0">
              <a:spcBef>
                <a:spcPts val="0"/>
              </a:spcBef>
              <a:buNone/>
            </a:pPr>
            <a:endParaRPr sz="3600" b="0" i="0" u="none" strike="noStrike" cap="none" baseline="0" dirty="0">
              <a:solidFill>
                <a:srgbClr val="EAEAEA"/>
              </a:solidFill>
              <a:latin typeface="Arial"/>
              <a:ea typeface="Arial"/>
              <a:cs typeface="Arial"/>
              <a:sym typeface="Arial"/>
            </a:endParaRPr>
          </a:p>
        </p:txBody>
      </p:sp>
    </p:spTree>
  </p:cSld>
  <p:clrMapOvr>
    <a:masterClrMapping/>
  </p:clrMapOvr>
  <p:transition spd="slow">
    <p:cut/>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064" name="Shape 1064"/>
          <p:cNvSpPr txBox="1">
            <a:spLocks noGrp="1"/>
          </p:cNvSpPr>
          <p:nvPr>
            <p:ph type="title"/>
          </p:nvPr>
        </p:nvSpPr>
        <p:spPr>
          <a:xfrm>
            <a:off x="685800" y="831850"/>
            <a:ext cx="7772400" cy="111601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19859"/>
              </a:buClr>
              <a:buSzPct val="25000"/>
              <a:buFont typeface="Arial"/>
              <a:buNone/>
            </a:pPr>
            <a:r>
              <a:rPr lang="en-US" sz="5400" b="1" i="1" u="none" strike="noStrike" cap="none" baseline="0" dirty="0">
                <a:solidFill>
                  <a:srgbClr val="FFC000"/>
                </a:solidFill>
                <a:latin typeface="Arial"/>
                <a:ea typeface="Arial"/>
                <a:cs typeface="Arial"/>
                <a:sym typeface="Arial"/>
              </a:rPr>
              <a:t>Reason in Theology</a:t>
            </a:r>
          </a:p>
        </p:txBody>
      </p:sp>
      <p:sp>
        <p:nvSpPr>
          <p:cNvPr id="1065" name="Shape 1065"/>
          <p:cNvSpPr txBox="1">
            <a:spLocks noGrp="1"/>
          </p:cNvSpPr>
          <p:nvPr>
            <p:ph type="body" idx="1"/>
          </p:nvPr>
        </p:nvSpPr>
        <p:spPr>
          <a:xfrm>
            <a:off x="687387" y="2057400"/>
            <a:ext cx="7812086" cy="3962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The new information which is given in revelation is:</a:t>
            </a:r>
          </a:p>
          <a:p>
            <a:pPr marL="742950" marR="0" lvl="1" indent="-28575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Integrated with knowledge obtained by reason</a:t>
            </a:r>
          </a:p>
          <a:p>
            <a:pPr marL="742950" marR="0" lvl="1" indent="-285750" algn="l" rtl="0">
              <a:lnSpc>
                <a:spcPct val="100000"/>
              </a:lnSpc>
              <a:spcBef>
                <a:spcPts val="720"/>
              </a:spcBef>
              <a:spcAft>
                <a:spcPts val="0"/>
              </a:spcAft>
              <a:buClr>
                <a:srgbClr val="887952"/>
              </a:buClr>
              <a:buSzPct val="100000"/>
              <a:buFont typeface="Arial"/>
              <a:buChar char="–"/>
            </a:pPr>
            <a:r>
              <a:rPr lang="en-US" sz="3600" b="0" i="0" u="none" strike="noStrike" cap="none" baseline="0" dirty="0">
                <a:solidFill>
                  <a:srgbClr val="EAEAEA"/>
                </a:solidFill>
                <a:latin typeface="Arial"/>
                <a:ea typeface="Arial"/>
                <a:cs typeface="Arial"/>
                <a:sym typeface="Arial"/>
              </a:rPr>
              <a:t>Interpreted in terms of that knowledge</a:t>
            </a:r>
          </a:p>
          <a:p>
            <a:pPr marL="342900" marR="0" lvl="0" indent="-114300" algn="l" rtl="0">
              <a:lnSpc>
                <a:spcPct val="100000"/>
              </a:lnSpc>
              <a:spcBef>
                <a:spcPts val="720"/>
              </a:spcBef>
              <a:spcAft>
                <a:spcPts val="0"/>
              </a:spcAft>
              <a:buClr>
                <a:srgbClr val="887952"/>
              </a:buClr>
              <a:buFont typeface="Arial"/>
              <a:buNone/>
            </a:pPr>
            <a:endParaRPr sz="3600" b="0" i="0" u="none" strike="noStrike" cap="none" baseline="0" dirty="0">
              <a:solidFill>
                <a:srgbClr val="EAEAEA"/>
              </a:solidFill>
              <a:latin typeface="Arial"/>
              <a:ea typeface="Arial"/>
              <a:cs typeface="Arial"/>
              <a:sym typeface="Arial"/>
            </a:endParaRPr>
          </a:p>
          <a:p>
            <a:pPr marL="0" marR="0" lvl="0" indent="0" algn="l" rtl="0">
              <a:spcBef>
                <a:spcPts val="0"/>
              </a:spcBef>
              <a:buNone/>
            </a:pPr>
            <a:endParaRPr sz="3600" b="0" i="0" u="none" strike="noStrike" cap="none" baseline="0" dirty="0">
              <a:solidFill>
                <a:srgbClr val="EAEAEA"/>
              </a:solidFill>
              <a:latin typeface="Arial"/>
              <a:ea typeface="Arial"/>
              <a:cs typeface="Arial"/>
              <a:sym typeface="Arial"/>
            </a:endParaRPr>
          </a:p>
        </p:txBody>
      </p:sp>
      <p:sp>
        <p:nvSpPr>
          <p:cNvPr id="4" name="4-Point Star 3"/>
          <p:cNvSpPr/>
          <p:nvPr/>
        </p:nvSpPr>
        <p:spPr>
          <a:xfrm>
            <a:off x="8458200" y="228600"/>
            <a:ext cx="381000" cy="4572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6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1_Presentation_-_Yes_Creation_1.0[1]">
  <a:themeElements>
    <a:clrScheme name="Presentation_-_Yes_Creation_1.0[1] 1">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9_Presentation_-_Yes_Creation_1.0[1]">
  <a:themeElements>
    <a:clrScheme name="Presentation_-_Yes_Creation_1.0[1] 1">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2_Presentation_-_Yes_Creation_1.0[1]">
  <a:themeElements>
    <a:clrScheme name="Presentation_-_Yes_Creation_1.0[1] 1">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4_Presentation_-_Yes_Creation_1.0[1]">
  <a:themeElements>
    <a:clrScheme name="Presentation_-_Yes_Creation_1.0[1] 1">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5_Presentation_-_Yes_Creation_1.0[1]">
  <a:themeElements>
    <a:clrScheme name="Presentation_-_Yes_Creation_1.0[1] 1">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7_Presentation_-_Yes_Creation_1.0[1]">
  <a:themeElements>
    <a:clrScheme name="Presentation_-_Yes_Creation_1.0[1] 1">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8_Presentation_-_Yes_Creation_1.0[1]">
  <a:themeElements>
    <a:clrScheme name="Presentation_-_Yes_Creation_1.0[1] 1">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21_Presentation_-_Yes_Creation_1.0[1]">
  <a:themeElements>
    <a:clrScheme name="Presentation_-_Yes_Creation_1.0[1] 1">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22_Presentation_-_Yes_Creation_1.0[1]">
  <a:themeElements>
    <a:clrScheme name="Presentation_-_Yes_Creation_1.0[1] 1">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27_Presentation_-_Yes_Creation_1.0[1]">
  <a:themeElements>
    <a:clrScheme name="Presentation_-_Yes_Creation_1.0[1] 1">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3617</TotalTime>
  <Words>4464</Words>
  <Application>Microsoft Macintosh PowerPoint</Application>
  <PresentationFormat>On-screen Show (4:3)</PresentationFormat>
  <Paragraphs>634</Paragraphs>
  <Slides>108</Slides>
  <Notes>107</Notes>
  <HiddenSlides>4</HiddenSlides>
  <MMClips>0</MMClips>
  <ScaleCrop>false</ScaleCrop>
  <HeadingPairs>
    <vt:vector size="6" baseType="variant">
      <vt:variant>
        <vt:lpstr>Fonts Used</vt:lpstr>
      </vt:variant>
      <vt:variant>
        <vt:i4>2</vt:i4>
      </vt:variant>
      <vt:variant>
        <vt:lpstr>Theme</vt:lpstr>
      </vt:variant>
      <vt:variant>
        <vt:i4>11</vt:i4>
      </vt:variant>
      <vt:variant>
        <vt:lpstr>Slide Titles</vt:lpstr>
      </vt:variant>
      <vt:variant>
        <vt:i4>108</vt:i4>
      </vt:variant>
    </vt:vector>
  </HeadingPairs>
  <TitlesOfParts>
    <vt:vector size="121" baseType="lpstr">
      <vt:lpstr>Arial</vt:lpstr>
      <vt:lpstr>Calibri</vt:lpstr>
      <vt:lpstr>11_Presentation_-_Yes_Creation_1.0[1]</vt:lpstr>
      <vt:lpstr>12_Presentation_-_Yes_Creation_1.0[1]</vt:lpstr>
      <vt:lpstr>14_Presentation_-_Yes_Creation_1.0[1]</vt:lpstr>
      <vt:lpstr>15_Presentation_-_Yes_Creation_1.0[1]</vt:lpstr>
      <vt:lpstr>17_Presentation_-_Yes_Creation_1.0[1]</vt:lpstr>
      <vt:lpstr>18_Presentation_-_Yes_Creation_1.0[1]</vt:lpstr>
      <vt:lpstr>121_Presentation_-_Yes_Creation_1.0[1]</vt:lpstr>
      <vt:lpstr>122_Presentation_-_Yes_Creation_1.0[1]</vt:lpstr>
      <vt:lpstr>127_Presentation_-_Yes_Creation_1.0[1]</vt:lpstr>
      <vt:lpstr>1_Office Theme</vt:lpstr>
      <vt:lpstr>19_Presentation_-_Yes_Creation_1.0[1]</vt:lpstr>
      <vt:lpstr>The Biblical Foundation for Adventist Education</vt:lpstr>
      <vt:lpstr>The Authority of the Bible in the History of Theology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Will We Get There?</vt:lpstr>
      <vt:lpstr>Presuppositions</vt:lpstr>
      <vt:lpstr>Terminology</vt:lpstr>
      <vt:lpstr>Early Church 2nd-12th centuries</vt:lpstr>
      <vt:lpstr>Neo-Platonism</vt:lpstr>
      <vt:lpstr>Neo-Platonic Philosophy</vt:lpstr>
      <vt:lpstr>Neo-Platonism</vt:lpstr>
      <vt:lpstr>Neo-Platonic Philosophy</vt:lpstr>
      <vt:lpstr>The Goal of Neo-Platonism</vt:lpstr>
      <vt:lpstr>Neo-Platonism</vt:lpstr>
      <vt:lpstr>Neo-Platonism</vt:lpstr>
      <vt:lpstr>Influence on Theology</vt:lpstr>
      <vt:lpstr>Natural Immortality of the Soul</vt:lpstr>
      <vt:lpstr>Knowledge of God</vt:lpstr>
      <vt:lpstr>PowerPoint Presentation</vt:lpstr>
      <vt:lpstr>PowerPoint Presentation</vt:lpstr>
      <vt:lpstr>PowerPoint Presentation</vt:lpstr>
      <vt:lpstr>Hermeneutics</vt:lpstr>
      <vt:lpstr>PowerPoint Presentation</vt:lpstr>
      <vt:lpstr>PowerPoint Presentation</vt:lpstr>
      <vt:lpstr>PowerPoint Presentation</vt:lpstr>
      <vt:lpstr>PowerPoint Presentation</vt:lpstr>
      <vt:lpstr>When a literal interpretation was…</vt:lpstr>
      <vt:lpstr>PowerPoint Presentation</vt:lpstr>
      <vt:lpstr>PowerPoint Presentation</vt:lpstr>
      <vt:lpstr>PowerPoint Presentation</vt:lpstr>
      <vt:lpstr>Origen--Lessons Learned</vt:lpstr>
      <vt:lpstr>Origen--Lessons Learned</vt:lpstr>
      <vt:lpstr>PowerPoint Presentation</vt:lpstr>
      <vt:lpstr>Middle Ages</vt:lpstr>
      <vt:lpstr>Philosophical Arguments for the Existence of God</vt:lpstr>
      <vt:lpstr>Anselm</vt:lpstr>
      <vt:lpstr>PowerPoint Presentation</vt:lpstr>
      <vt:lpstr>Ontological Argument for Existence of God</vt:lpstr>
      <vt:lpstr>PowerPoint Presentation</vt:lpstr>
      <vt:lpstr>Ontological Argument for the Existence of God</vt:lpstr>
      <vt:lpstr>Ontological Argument for the Existence of God</vt:lpstr>
      <vt:lpstr>PowerPoint Presentation</vt:lpstr>
      <vt:lpstr>PowerPoint Presentation</vt:lpstr>
      <vt:lpstr>PowerPoint Presentation</vt:lpstr>
      <vt:lpstr>PowerPoint Presentation</vt:lpstr>
      <vt:lpstr>Ontological Argument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Thomas Aquinas</vt:lpstr>
      <vt:lpstr>Roman Catholic Church Tradition</vt:lpstr>
      <vt:lpstr>Revelation</vt:lpstr>
      <vt:lpstr>PowerPoint Presentation</vt:lpstr>
      <vt:lpstr>PowerPoint Presentation</vt:lpstr>
      <vt:lpstr>PowerPoint Presentation</vt:lpstr>
      <vt:lpstr>Role of Reason</vt:lpstr>
      <vt:lpstr>Epistemology of Aristotle--Aquinas</vt:lpstr>
      <vt:lpstr>  Beyond Aristotle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Cannot be in Conflict</vt:lpstr>
      <vt:lpstr>God has given</vt:lpstr>
      <vt:lpstr>Presuppositions</vt:lpstr>
      <vt:lpstr>Presuppositions</vt:lpstr>
      <vt:lpstr>Presuppositions</vt:lpstr>
      <vt:lpstr>PowerPoint Presentation</vt:lpstr>
      <vt:lpstr>PowerPoint Presentation</vt:lpstr>
      <vt:lpstr>PowerPoint Presentation</vt:lpstr>
      <vt:lpstr>PowerPoint Presentation</vt:lpstr>
      <vt:lpstr>Task of Theology</vt:lpstr>
      <vt:lpstr>Purpose of Theology</vt:lpstr>
      <vt:lpstr>Purpose of Theology</vt:lpstr>
      <vt:lpstr>Purpose of Theology</vt:lpstr>
      <vt:lpstr>PowerPoint Presentation</vt:lpstr>
      <vt:lpstr>Reason in Theology</vt:lpstr>
      <vt:lpstr>Reason in Theology</vt:lpstr>
      <vt:lpstr>Reason in Theology</vt:lpstr>
      <vt:lpstr>Reason in Theology</vt:lpstr>
      <vt:lpstr>Reason in Theology</vt:lpstr>
      <vt:lpstr>Aquinas’s God</vt:lpstr>
      <vt:lpstr>Lessons Learned</vt:lpstr>
      <vt:lpstr>PowerPoint Presentation</vt:lpstr>
      <vt:lpstr>Summary to the Time of the Reformation</vt:lpstr>
      <vt:lpstr>Integration of Faith AND Learning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Biblical Foundation for Adventist Education</dc:title>
  <dc:creator>Carol Raney</dc:creator>
  <cp:lastModifiedBy>Tennyson, Sharon</cp:lastModifiedBy>
  <cp:revision>172</cp:revision>
  <dcterms:modified xsi:type="dcterms:W3CDTF">2023-06-29T11:54:29Z</dcterms:modified>
</cp:coreProperties>
</file>