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s/slide99.xml" ContentType="application/vnd.openxmlformats-officedocument.presentationml.slide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style5.xml" ContentType="application/vnd.ms-office.chartstyl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charts/chart26.xml" ContentType="application/vnd.openxmlformats-officedocument.drawingml.chart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olors10.xml" ContentType="application/vnd.ms-office.chartcolorstyle+xml"/>
  <Override PartName="/ppt/charts/style7.xml" ContentType="application/vnd.ms-office.chartstyl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5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charts/colors1.xml" ContentType="application/vnd.ms-office.chartcolorstyle+xml"/>
  <Override PartName="/ppt/charts/colors11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charts/style4.xml" ContentType="application/vnd.ms-office.chart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style9.xml" ContentType="application/vnd.ms-office.chartstyl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25.xml" ContentType="application/vnd.openxmlformats-officedocument.drawingml.char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charts/chart14.xml" ContentType="application/vnd.openxmlformats-officedocument.drawingml.char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4" r:id="rId4"/>
    <p:sldMasterId id="2147483706" r:id="rId5"/>
    <p:sldMasterId id="2147483718" r:id="rId6"/>
    <p:sldMasterId id="2147483730" r:id="rId7"/>
    <p:sldMasterId id="2147483742" r:id="rId8"/>
  </p:sldMasterIdLst>
  <p:notesMasterIdLst>
    <p:notesMasterId r:id="rId115"/>
  </p:notesMasterIdLst>
  <p:sldIdLst>
    <p:sldId id="319" r:id="rId9"/>
    <p:sldId id="341" r:id="rId10"/>
    <p:sldId id="342" r:id="rId11"/>
    <p:sldId id="343" r:id="rId12"/>
    <p:sldId id="344" r:id="rId13"/>
    <p:sldId id="345" r:id="rId14"/>
    <p:sldId id="348" r:id="rId15"/>
    <p:sldId id="349" r:id="rId16"/>
    <p:sldId id="324" r:id="rId17"/>
    <p:sldId id="325" r:id="rId18"/>
    <p:sldId id="326" r:id="rId19"/>
    <p:sldId id="356" r:id="rId20"/>
    <p:sldId id="350" r:id="rId21"/>
    <p:sldId id="327" r:id="rId22"/>
    <p:sldId id="328" r:id="rId23"/>
    <p:sldId id="346" r:id="rId24"/>
    <p:sldId id="347" r:id="rId25"/>
    <p:sldId id="351" r:id="rId26"/>
    <p:sldId id="352" r:id="rId27"/>
    <p:sldId id="256" r:id="rId28"/>
    <p:sldId id="257" r:id="rId29"/>
    <p:sldId id="354" r:id="rId30"/>
    <p:sldId id="355" r:id="rId31"/>
    <p:sldId id="336" r:id="rId32"/>
    <p:sldId id="360" r:id="rId33"/>
    <p:sldId id="359" r:id="rId34"/>
    <p:sldId id="361" r:id="rId35"/>
    <p:sldId id="337" r:id="rId36"/>
    <p:sldId id="362" r:id="rId37"/>
    <p:sldId id="365" r:id="rId38"/>
    <p:sldId id="367" r:id="rId39"/>
    <p:sldId id="368" r:id="rId40"/>
    <p:sldId id="369" r:id="rId41"/>
    <p:sldId id="363" r:id="rId42"/>
    <p:sldId id="338" r:id="rId43"/>
    <p:sldId id="366" r:id="rId44"/>
    <p:sldId id="370" r:id="rId45"/>
    <p:sldId id="372" r:id="rId46"/>
    <p:sldId id="339" r:id="rId47"/>
    <p:sldId id="371" r:id="rId48"/>
    <p:sldId id="373" r:id="rId49"/>
    <p:sldId id="340" r:id="rId50"/>
    <p:sldId id="374" r:id="rId51"/>
    <p:sldId id="389" r:id="rId52"/>
    <p:sldId id="266" r:id="rId53"/>
    <p:sldId id="263" r:id="rId54"/>
    <p:sldId id="265" r:id="rId55"/>
    <p:sldId id="375" r:id="rId56"/>
    <p:sldId id="377" r:id="rId57"/>
    <p:sldId id="378" r:id="rId58"/>
    <p:sldId id="379" r:id="rId59"/>
    <p:sldId id="380" r:id="rId60"/>
    <p:sldId id="258" r:id="rId61"/>
    <p:sldId id="259" r:id="rId62"/>
    <p:sldId id="320" r:id="rId63"/>
    <p:sldId id="260" r:id="rId64"/>
    <p:sldId id="284" r:id="rId65"/>
    <p:sldId id="295" r:id="rId66"/>
    <p:sldId id="285" r:id="rId67"/>
    <p:sldId id="296" r:id="rId68"/>
    <p:sldId id="286" r:id="rId69"/>
    <p:sldId id="297" r:id="rId70"/>
    <p:sldId id="287" r:id="rId71"/>
    <p:sldId id="298" r:id="rId72"/>
    <p:sldId id="288" r:id="rId73"/>
    <p:sldId id="299" r:id="rId74"/>
    <p:sldId id="300" r:id="rId75"/>
    <p:sldId id="289" r:id="rId76"/>
    <p:sldId id="290" r:id="rId77"/>
    <p:sldId id="301" r:id="rId78"/>
    <p:sldId id="291" r:id="rId79"/>
    <p:sldId id="292" r:id="rId80"/>
    <p:sldId id="293" r:id="rId81"/>
    <p:sldId id="294" r:id="rId82"/>
    <p:sldId id="307" r:id="rId83"/>
    <p:sldId id="305" r:id="rId84"/>
    <p:sldId id="303" r:id="rId85"/>
    <p:sldId id="304" r:id="rId86"/>
    <p:sldId id="306" r:id="rId87"/>
    <p:sldId id="264" r:id="rId88"/>
    <p:sldId id="391" r:id="rId89"/>
    <p:sldId id="392" r:id="rId90"/>
    <p:sldId id="393" r:id="rId91"/>
    <p:sldId id="394" r:id="rId92"/>
    <p:sldId id="395" r:id="rId93"/>
    <p:sldId id="396" r:id="rId94"/>
    <p:sldId id="397" r:id="rId95"/>
    <p:sldId id="261" r:id="rId96"/>
    <p:sldId id="308" r:id="rId97"/>
    <p:sldId id="309" r:id="rId98"/>
    <p:sldId id="310" r:id="rId99"/>
    <p:sldId id="312" r:id="rId100"/>
    <p:sldId id="313" r:id="rId101"/>
    <p:sldId id="314" r:id="rId102"/>
    <p:sldId id="315" r:id="rId103"/>
    <p:sldId id="381" r:id="rId104"/>
    <p:sldId id="382" r:id="rId105"/>
    <p:sldId id="273" r:id="rId106"/>
    <p:sldId id="390" r:id="rId107"/>
    <p:sldId id="278" r:id="rId108"/>
    <p:sldId id="317" r:id="rId109"/>
    <p:sldId id="318" r:id="rId110"/>
    <p:sldId id="281" r:id="rId111"/>
    <p:sldId id="321" r:id="rId112"/>
    <p:sldId id="322" r:id="rId113"/>
    <p:sldId id="323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 autoAdjust="0"/>
    <p:restoredTop sz="94545"/>
  </p:normalViewPr>
  <p:slideViewPr>
    <p:cSldViewPr snapToGrid="0">
      <p:cViewPr varScale="1">
        <p:scale>
          <a:sx n="57" d="100"/>
          <a:sy n="57" d="100"/>
        </p:scale>
        <p:origin x="-84" y="-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855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viewProps" Target="viewProp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slide" Target="slides/slide102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4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Office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Office_Excel_Worksheet6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\POF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DMINISTRATION\100.%20REPORTS\REPORT%20SUMMARY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Stats%20@\report-ImmediateChildren%20(1).xls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Office_Excel_Worksheet7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Office_Excel_Worksheet8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Office_Excel_Worksheet9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Office_Excel_Worksheet10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Office_Excel_Worksheet1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Koffi\OneDrive\Bureau\2022%20WAD%20Report_%20ACM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2022%20WAD%20Report_%20ACM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2022%20WAD%20Report_%20ACM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ffi\OneDrive\Bureau\2022%20WAD%20Report_%20ACM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Sheet1!$F$13</c:f>
              <c:strCache>
                <c:ptCount val="1"/>
                <c:pt idx="0">
                  <c:v>Global Mission Pioneers in WAD</c:v>
                </c:pt>
              </c:strCache>
            </c:strRef>
          </c:tx>
          <c:dLbls>
            <c:dLbl>
              <c:idx val="0"/>
              <c:layout>
                <c:manualLayout>
                  <c:x val="4.6997733237890728E-2"/>
                  <c:y val="-6.281919665105152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18-3C47-9943-CFED683FAFBE}"/>
                </c:ext>
              </c:extLst>
            </c:dLbl>
            <c:dLbl>
              <c:idx val="1"/>
              <c:layout>
                <c:manualLayout>
                  <c:x val="4.2424123120973517E-2"/>
                  <c:y val="-6.376324794843683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18-3C47-9943-CFED683FAFBE}"/>
                </c:ext>
              </c:extLst>
            </c:dLbl>
            <c:dLbl>
              <c:idx val="2"/>
              <c:layout>
                <c:manualLayout>
                  <c:x val="4.4135767120019091E-2"/>
                  <c:y val="-3.141366822818034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18-3C47-9943-CFED683FA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Sheet1!$E$14:$E$16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Sheet1!$F$14:$F$16</c:f>
              <c:numCache>
                <c:formatCode>General</c:formatCode>
                <c:ptCount val="3"/>
                <c:pt idx="0">
                  <c:v>70</c:v>
                </c:pt>
                <c:pt idx="1">
                  <c:v>86</c:v>
                </c:pt>
                <c:pt idx="2">
                  <c:v>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18-3C47-9943-CFED683FAFBE}"/>
            </c:ext>
          </c:extLst>
        </c:ser>
        <c:dLbls>
          <c:showVal val="1"/>
        </c:dLbls>
        <c:gapWidth val="75"/>
        <c:shape val="box"/>
        <c:axId val="82627584"/>
        <c:axId val="111927680"/>
        <c:axId val="0"/>
      </c:bar3DChart>
      <c:catAx>
        <c:axId val="826275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11927680"/>
        <c:crosses val="autoZero"/>
        <c:auto val="1"/>
        <c:lblAlgn val="ctr"/>
        <c:lblOffset val="100"/>
      </c:catAx>
      <c:valAx>
        <c:axId val="1119276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8262758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>
              <a:solidFill>
                <a:srgbClr val="FF0000"/>
              </a:solidFill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32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 BY POPULATION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27338000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88-4A9D-8B85-382781CCB8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31719000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288-4A9D-8B85-382781CCB8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47395656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288-4A9D-8B85-382781CCB8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94565000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88-4A9D-8B85-382781CCB8C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101513800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288-4A9D-8B85-382781CCB8C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15345335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288-4A9D-8B85-382781CCB8C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17027665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288-4A9D-8B85-382781CCB8C3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26818000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288-4A9D-8B85-382781CCB8C3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62489544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288-4A9D-8B85-382781CCB8C3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47850000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288-4A9D-8B85-382781CCB8C3}"/>
            </c:ext>
          </c:extLst>
        </c:ser>
        <c:dLbls/>
        <c:gapWidth val="100"/>
        <c:overlap val="-24"/>
        <c:axId val="170121472"/>
        <c:axId val="170135552"/>
      </c:barChart>
      <c:catAx>
        <c:axId val="1701214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35552"/>
        <c:crosses val="autoZero"/>
        <c:auto val="1"/>
        <c:lblAlgn val="ctr"/>
        <c:lblOffset val="100"/>
      </c:catAx>
      <c:valAx>
        <c:axId val="1701355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2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MEMBERSHIP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124203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C8-4F72-8062-8F0BC46E9D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17537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C8-4F72-8062-8F0BC46E9D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177217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C8-4F72-8062-8F0BC46E9DA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30420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C8-4F72-8062-8F0BC46E9DA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54581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9C8-4F72-8062-8F0BC46E9DA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206724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9C8-4F72-8062-8F0BC46E9DA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188650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9C8-4F72-8062-8F0BC46E9DA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45143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9C8-4F72-8062-8F0BC46E9DA5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63453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9C8-4F72-8062-8F0BC46E9DA5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WSUC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MEMBERSHIP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17539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9C8-4F72-8062-8F0BC46E9DA5}"/>
            </c:ext>
          </c:extLst>
        </c:ser>
        <c:dLbls/>
        <c:gapWidth val="100"/>
        <c:overlap val="-24"/>
        <c:axId val="168342272"/>
        <c:axId val="168343808"/>
      </c:barChart>
      <c:catAx>
        <c:axId val="1683422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343808"/>
        <c:crosses val="autoZero"/>
        <c:auto val="1"/>
        <c:lblAlgn val="ctr"/>
        <c:lblOffset val="100"/>
      </c:catAx>
      <c:valAx>
        <c:axId val="1683438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3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CHURCHES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WSUC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70309504"/>
        <c:axId val="170311040"/>
      </c:barChart>
      <c:catAx>
        <c:axId val="170309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11040"/>
        <c:crosses val="autoZero"/>
        <c:auto val="1"/>
        <c:lblAlgn val="ctr"/>
        <c:lblOffset val="100"/>
      </c:catAx>
      <c:valAx>
        <c:axId val="170311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0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COMPANIES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WSUC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60070656"/>
        <c:axId val="160092928"/>
      </c:barChart>
      <c:catAx>
        <c:axId val="1600706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92928"/>
        <c:crosses val="autoZero"/>
        <c:auto val="1"/>
        <c:lblAlgn val="ctr"/>
        <c:lblOffset val="100"/>
      </c:catAx>
      <c:valAx>
        <c:axId val="1600929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7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BAPTISMS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LinearData!$C$4</c:f>
              <c:strCache>
                <c:ptCount val="1"/>
                <c:pt idx="0">
                  <c:v>1st Quarter 2022</c:v>
                </c:pt>
              </c:strCache>
            </c:strRef>
          </c:tx>
          <c:dLbls>
            <c:dLbl>
              <c:idx val="1"/>
              <c:layout>
                <c:manualLayout>
                  <c:x val="1.4281730181006879E-3"/>
                  <c:y val="-3.850029526998104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E3-5340-B23F-5999593F6EC6}"/>
                </c:ext>
              </c:extLst>
            </c:dLbl>
            <c:dLbl>
              <c:idx val="4"/>
              <c:layout>
                <c:manualLayout>
                  <c:x val="-1.5709903199107561E-2"/>
                  <c:y val="-1.3475103344493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E3-5340-B23F-5999593F6EC6}"/>
                </c:ext>
              </c:extLst>
            </c:dLbl>
            <c:dLbl>
              <c:idx val="5"/>
              <c:layout>
                <c:manualLayout>
                  <c:x val="2.8563460362013757E-3"/>
                  <c:y val="-5.775044290497160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E3-5340-B23F-5999593F6EC6}"/>
                </c:ext>
              </c:extLst>
            </c:dLbl>
            <c:dLbl>
              <c:idx val="7"/>
              <c:layout>
                <c:manualLayout>
                  <c:x val="0"/>
                  <c:y val="-3.080023621598484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E3-5340-B23F-5999593F6EC6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LinearData!$C$5:$C$14</c:f>
              <c:numCache>
                <c:formatCode>#,##0</c:formatCode>
                <c:ptCount val="10"/>
                <c:pt idx="0">
                  <c:v>2467</c:v>
                </c:pt>
                <c:pt idx="1">
                  <c:v>605</c:v>
                </c:pt>
                <c:pt idx="2">
                  <c:v>2675</c:v>
                </c:pt>
                <c:pt idx="3">
                  <c:v>376</c:v>
                </c:pt>
                <c:pt idx="4">
                  <c:v>1954</c:v>
                </c:pt>
                <c:pt idx="5">
                  <c:v>1285</c:v>
                </c:pt>
                <c:pt idx="6">
                  <c:v>184</c:v>
                </c:pt>
                <c:pt idx="7">
                  <c:v>558</c:v>
                </c:pt>
                <c:pt idx="8">
                  <c:v>970</c:v>
                </c:pt>
                <c:pt idx="9">
                  <c:v>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6E3-5340-B23F-5999593F6EC6}"/>
            </c:ext>
          </c:extLst>
        </c:ser>
        <c:ser>
          <c:idx val="1"/>
          <c:order val="1"/>
          <c:tx>
            <c:strRef>
              <c:f>LinearData!$D$4</c:f>
              <c:strCache>
                <c:ptCount val="1"/>
                <c:pt idx="0">
                  <c:v>2nd Quarter 2022</c:v>
                </c:pt>
              </c:strCache>
            </c:strRef>
          </c:tx>
          <c:dLbls>
            <c:dLbl>
              <c:idx val="2"/>
              <c:layout>
                <c:manualLayout>
                  <c:x val="2.4278941307711684E-2"/>
                  <c:y val="-7.700059053996210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E3-5340-B23F-5999593F6EC6}"/>
                </c:ext>
              </c:extLst>
            </c:dLbl>
            <c:dLbl>
              <c:idx val="5"/>
              <c:layout>
                <c:manualLayout>
                  <c:x val="1.4281730181006879E-3"/>
                  <c:y val="-1.54001181079924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E3-5340-B23F-5999593F6EC6}"/>
                </c:ext>
              </c:extLst>
            </c:dLbl>
            <c:dLbl>
              <c:idx val="6"/>
              <c:layout>
                <c:manualLayout>
                  <c:x val="-2.2850768289611009E-2"/>
                  <c:y val="7.700059053996210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E3-5340-B23F-5999593F6EC6}"/>
                </c:ext>
              </c:extLst>
            </c:dLbl>
            <c:dLbl>
              <c:idx val="7"/>
              <c:layout>
                <c:manualLayout>
                  <c:x val="9.9972111267048105E-3"/>
                  <c:y val="-1.73251328714914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E3-5340-B23F-5999593F6EC6}"/>
                </c:ext>
              </c:extLst>
            </c:dLbl>
            <c:dLbl>
              <c:idx val="9"/>
              <c:layout>
                <c:manualLayout>
                  <c:x val="1.4281730181006879E-3"/>
                  <c:y val="-3.080023621598484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E3-5340-B23F-5999593F6E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LinearData!$D$5:$D$14</c:f>
              <c:numCache>
                <c:formatCode>#,##0</c:formatCode>
                <c:ptCount val="10"/>
                <c:pt idx="0">
                  <c:v>1404</c:v>
                </c:pt>
                <c:pt idx="1">
                  <c:v>349</c:v>
                </c:pt>
                <c:pt idx="2">
                  <c:v>1252</c:v>
                </c:pt>
                <c:pt idx="3">
                  <c:v>29</c:v>
                </c:pt>
                <c:pt idx="4">
                  <c:v>8764</c:v>
                </c:pt>
                <c:pt idx="5">
                  <c:v>728</c:v>
                </c:pt>
                <c:pt idx="6">
                  <c:v>1449</c:v>
                </c:pt>
                <c:pt idx="7">
                  <c:v>310</c:v>
                </c:pt>
                <c:pt idx="8">
                  <c:v>345</c:v>
                </c:pt>
                <c:pt idx="9">
                  <c:v>278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6E3-5340-B23F-5999593F6EC6}"/>
            </c:ext>
          </c:extLst>
        </c:ser>
        <c:ser>
          <c:idx val="2"/>
          <c:order val="2"/>
          <c:tx>
            <c:strRef>
              <c:f>LinearData!$E$4</c:f>
              <c:strCache>
                <c:ptCount val="1"/>
                <c:pt idx="0">
                  <c:v>3rd Quarter 2022</c:v>
                </c:pt>
              </c:strCache>
            </c:strRef>
          </c:tx>
          <c:dLbls>
            <c:dLbl>
              <c:idx val="0"/>
              <c:layout>
                <c:manualLayout>
                  <c:x val="2.5707114325812384E-2"/>
                  <c:y val="-3.850029526998104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E3-5340-B23F-5999593F6EC6}"/>
                </c:ext>
              </c:extLst>
            </c:dLbl>
            <c:dLbl>
              <c:idx val="1"/>
              <c:layout>
                <c:manualLayout>
                  <c:x val="1.9994422253409628E-2"/>
                  <c:y val="5.775044290497160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6E3-5340-B23F-5999593F6EC6}"/>
                </c:ext>
              </c:extLst>
            </c:dLbl>
            <c:dLbl>
              <c:idx val="2"/>
              <c:layout>
                <c:manualLayout>
                  <c:x val="1.7138076217208253E-2"/>
                  <c:y val="7.700059053996210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6E3-5340-B23F-5999593F6EC6}"/>
                </c:ext>
              </c:extLst>
            </c:dLbl>
            <c:dLbl>
              <c:idx val="4"/>
              <c:layout>
                <c:manualLayout>
                  <c:x val="4.1417017524919927E-2"/>
                  <c:y val="5.775044290497160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6E3-5340-B23F-5999593F6EC6}"/>
                </c:ext>
              </c:extLst>
            </c:dLbl>
            <c:dLbl>
              <c:idx val="5"/>
              <c:layout>
                <c:manualLayout>
                  <c:x val="1.1425384144805505E-2"/>
                  <c:y val="1.925014763499052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6E3-5340-B23F-5999593F6EC6}"/>
                </c:ext>
              </c:extLst>
            </c:dLbl>
            <c:dLbl>
              <c:idx val="6"/>
              <c:layout>
                <c:manualLayout>
                  <c:x val="3.2847979416315835E-2"/>
                  <c:y val="-1.15500885809943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6E3-5340-B23F-5999593F6EC6}"/>
                </c:ext>
              </c:extLst>
            </c:dLbl>
            <c:dLbl>
              <c:idx val="7"/>
              <c:layout>
                <c:manualLayout>
                  <c:x val="9.9972111267048105E-3"/>
                  <c:y val="1.925014763499053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6E3-5340-B23F-5999593F6EC6}"/>
                </c:ext>
              </c:extLst>
            </c:dLbl>
            <c:dLbl>
              <c:idx val="9"/>
              <c:layout>
                <c:manualLayout>
                  <c:x val="1.8566249235308942E-2"/>
                  <c:y val="3.850029526998104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6E3-5340-B23F-5999593F6E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LinearData!$E$5:$E$14</c:f>
              <c:numCache>
                <c:formatCode>#,##0</c:formatCode>
                <c:ptCount val="10"/>
                <c:pt idx="0">
                  <c:v>1538</c:v>
                </c:pt>
                <c:pt idx="1">
                  <c:v>218</c:v>
                </c:pt>
                <c:pt idx="2">
                  <c:v>899</c:v>
                </c:pt>
                <c:pt idx="3">
                  <c:v>606</c:v>
                </c:pt>
                <c:pt idx="4">
                  <c:v>3284</c:v>
                </c:pt>
                <c:pt idx="5">
                  <c:v>549</c:v>
                </c:pt>
                <c:pt idx="6">
                  <c:v>1847</c:v>
                </c:pt>
                <c:pt idx="7">
                  <c:v>383</c:v>
                </c:pt>
                <c:pt idx="8">
                  <c:v>252</c:v>
                </c:pt>
                <c:pt idx="9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F6E3-5340-B23F-5999593F6EC6}"/>
            </c:ext>
          </c:extLst>
        </c:ser>
        <c:dLbls>
          <c:showVal val="1"/>
        </c:dLbls>
        <c:shape val="box"/>
        <c:axId val="119020160"/>
        <c:axId val="119034240"/>
        <c:axId val="0"/>
      </c:bar3DChart>
      <c:catAx>
        <c:axId val="119020160"/>
        <c:scaling>
          <c:orientation val="minMax"/>
        </c:scaling>
        <c:axPos val="b"/>
        <c:numFmt formatCode="General" sourceLinked="0"/>
        <c:majorTickMark val="none"/>
        <c:tickLblPos val="nextTo"/>
        <c:crossAx val="119034240"/>
        <c:crosses val="autoZero"/>
        <c:auto val="1"/>
        <c:lblAlgn val="ctr"/>
        <c:lblOffset val="100"/>
      </c:catAx>
      <c:valAx>
        <c:axId val="119034240"/>
        <c:scaling>
          <c:orientation val="minMax"/>
        </c:scaling>
        <c:delete val="1"/>
        <c:axPos val="l"/>
        <c:numFmt formatCode="#,##0" sourceLinked="1"/>
        <c:majorTickMark val="none"/>
        <c:tickLblPos val="none"/>
        <c:crossAx val="119020160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8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PROFESSION</a:t>
            </a:r>
            <a:r>
              <a:rPr lang="en-US" sz="2800" baseline="0" dirty="0"/>
              <a:t> OF FAITH</a:t>
            </a:r>
            <a:endParaRPr lang="en-US" sz="2800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LinearData!$C$21</c:f>
              <c:strCache>
                <c:ptCount val="1"/>
                <c:pt idx="0">
                  <c:v>1st Quarter 2022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LinearData!$B$22:$B$31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LinearData!$C$22:$C$31</c:f>
              <c:numCache>
                <c:formatCode>#,##0</c:formatCode>
                <c:ptCount val="10"/>
                <c:pt idx="0">
                  <c:v>81</c:v>
                </c:pt>
                <c:pt idx="1">
                  <c:v>15</c:v>
                </c:pt>
                <c:pt idx="2">
                  <c:v>186</c:v>
                </c:pt>
                <c:pt idx="3">
                  <c:v>5</c:v>
                </c:pt>
                <c:pt idx="4">
                  <c:v>12</c:v>
                </c:pt>
                <c:pt idx="5">
                  <c:v>35</c:v>
                </c:pt>
                <c:pt idx="6">
                  <c:v>3</c:v>
                </c:pt>
                <c:pt idx="7">
                  <c:v>0</c:v>
                </c:pt>
                <c:pt idx="8">
                  <c:v>8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98-A747-BED2-8DF99E41CD10}"/>
            </c:ext>
          </c:extLst>
        </c:ser>
        <c:ser>
          <c:idx val="1"/>
          <c:order val="1"/>
          <c:tx>
            <c:strRef>
              <c:f>LinearData!$D$21</c:f>
              <c:strCache>
                <c:ptCount val="1"/>
                <c:pt idx="0">
                  <c:v>2nd Quarter 2022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LinearData!$B$22:$B$31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LinearData!$D$22:$D$31</c:f>
              <c:numCache>
                <c:formatCode>#,##0</c:formatCode>
                <c:ptCount val="10"/>
                <c:pt idx="0">
                  <c:v>51</c:v>
                </c:pt>
                <c:pt idx="1">
                  <c:v>1</c:v>
                </c:pt>
                <c:pt idx="2">
                  <c:v>21</c:v>
                </c:pt>
                <c:pt idx="3">
                  <c:v>1</c:v>
                </c:pt>
                <c:pt idx="4">
                  <c:v>204</c:v>
                </c:pt>
                <c:pt idx="5">
                  <c:v>50</c:v>
                </c:pt>
                <c:pt idx="6">
                  <c:v>3</c:v>
                </c:pt>
                <c:pt idx="7">
                  <c:v>0</c:v>
                </c:pt>
                <c:pt idx="8">
                  <c:v>9</c:v>
                </c:pt>
                <c:pt idx="9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98-A747-BED2-8DF99E41CD10}"/>
            </c:ext>
          </c:extLst>
        </c:ser>
        <c:ser>
          <c:idx val="2"/>
          <c:order val="2"/>
          <c:tx>
            <c:strRef>
              <c:f>LinearData!$E$21</c:f>
              <c:strCache>
                <c:ptCount val="1"/>
                <c:pt idx="0">
                  <c:v>3rd Quarter 2022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LinearData!$B$22:$B$31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LinearData!$E$22:$E$31</c:f>
              <c:numCache>
                <c:formatCode>#,##0</c:formatCode>
                <c:ptCount val="10"/>
                <c:pt idx="0">
                  <c:v>39</c:v>
                </c:pt>
                <c:pt idx="1">
                  <c:v>1</c:v>
                </c:pt>
                <c:pt idx="2">
                  <c:v>7</c:v>
                </c:pt>
                <c:pt idx="3">
                  <c:v>4</c:v>
                </c:pt>
                <c:pt idx="4">
                  <c:v>41</c:v>
                </c:pt>
                <c:pt idx="5">
                  <c:v>51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98-A747-BED2-8DF99E41CD10}"/>
            </c:ext>
          </c:extLst>
        </c:ser>
        <c:dLbls>
          <c:showVal val="1"/>
        </c:dLbls>
        <c:shape val="box"/>
        <c:axId val="112768896"/>
        <c:axId val="112770432"/>
        <c:axId val="0"/>
      </c:bar3DChart>
      <c:catAx>
        <c:axId val="112768896"/>
        <c:scaling>
          <c:orientation val="minMax"/>
        </c:scaling>
        <c:axPos val="b"/>
        <c:numFmt formatCode="General" sourceLinked="0"/>
        <c:majorTickMark val="none"/>
        <c:tickLblPos val="nextTo"/>
        <c:crossAx val="112770432"/>
        <c:crosses val="autoZero"/>
        <c:auto val="1"/>
        <c:lblAlgn val="ctr"/>
        <c:lblOffset val="100"/>
      </c:catAx>
      <c:valAx>
        <c:axId val="112770432"/>
        <c:scaling>
          <c:orientation val="minMax"/>
        </c:scaling>
        <c:delete val="1"/>
        <c:axPos val="l"/>
        <c:numFmt formatCode="#,##0" sourceLinked="1"/>
        <c:tickLblPos val="none"/>
        <c:crossAx val="112768896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6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3200"/>
            </a:pPr>
            <a:r>
              <a:rPr lang="en-US" sz="3200" dirty="0"/>
              <a:t>POF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3"/>
          <c:order val="0"/>
          <c:tx>
            <c:strRef>
              <c:f>'LinearData (2)'!$F$4</c:f>
              <c:strCache>
                <c:ptCount val="1"/>
                <c:pt idx="0">
                  <c:v>4th Quarter 2021</c:v>
                </c:pt>
              </c:strCache>
            </c:strRef>
          </c:tx>
          <c:dLbls>
            <c:dLbl>
              <c:idx val="1"/>
              <c:layout>
                <c:manualLayout>
                  <c:x val="-1.2269169641678665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E7-AE4B-9732-6F2300A0A169}"/>
                </c:ext>
              </c:extLst>
            </c:dLbl>
            <c:dLbl>
              <c:idx val="2"/>
              <c:layout>
                <c:manualLayout>
                  <c:x val="-1.6870108257308142E-2"/>
                  <c:y val="-1.1305723865439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E7-AE4B-9732-6F2300A0A169}"/>
                </c:ext>
              </c:extLst>
            </c:dLbl>
            <c:dLbl>
              <c:idx val="3"/>
              <c:layout>
                <c:manualLayout>
                  <c:x val="1.5336462052097759E-3"/>
                  <c:y val="1.35668686385273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E7-AE4B-9732-6F2300A0A169}"/>
                </c:ext>
              </c:extLst>
            </c:dLbl>
            <c:dLbl>
              <c:idx val="4"/>
              <c:layout>
                <c:manualLayout>
                  <c:x val="-9.201877231258997E-3"/>
                  <c:y val="-4.29617506886698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E7-AE4B-9732-6F2300A0A169}"/>
                </c:ext>
              </c:extLst>
            </c:dLbl>
            <c:dLbl>
              <c:idx val="5"/>
              <c:layout>
                <c:manualLayout>
                  <c:x val="-7.6682310260491639E-3"/>
                  <c:y val="-1.80891581847031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E7-AE4B-9732-6F2300A0A169}"/>
                </c:ext>
              </c:extLst>
            </c:dLbl>
            <c:dLbl>
              <c:idx val="9"/>
              <c:layout>
                <c:manualLayout>
                  <c:x val="3.0672924104196649E-3"/>
                  <c:y val="-2.03503029577910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E7-AE4B-9732-6F2300A0A169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'LinearData (2)'!$B$5:$B$14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'LinearData (2)'!$F$5:$F$14</c:f>
              <c:numCache>
                <c:formatCode>#,##0</c:formatCode>
                <c:ptCount val="10"/>
                <c:pt idx="0">
                  <c:v>2281</c:v>
                </c:pt>
                <c:pt idx="1">
                  <c:v>228</c:v>
                </c:pt>
                <c:pt idx="2">
                  <c:v>1232</c:v>
                </c:pt>
                <c:pt idx="3">
                  <c:v>571</c:v>
                </c:pt>
                <c:pt idx="4">
                  <c:v>2152</c:v>
                </c:pt>
                <c:pt idx="5">
                  <c:v>497</c:v>
                </c:pt>
                <c:pt idx="6">
                  <c:v>1640</c:v>
                </c:pt>
                <c:pt idx="7">
                  <c:v>615</c:v>
                </c:pt>
                <c:pt idx="8">
                  <c:v>492</c:v>
                </c:pt>
                <c:pt idx="9">
                  <c:v>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E7-AE4B-9732-6F2300A0A169}"/>
            </c:ext>
          </c:extLst>
        </c:ser>
        <c:ser>
          <c:idx val="4"/>
          <c:order val="1"/>
          <c:tx>
            <c:strRef>
              <c:f>'LinearData (2)'!$G$4</c:f>
              <c:strCache>
                <c:ptCount val="1"/>
                <c:pt idx="0">
                  <c:v>1st Quarter 2022</c:v>
                </c:pt>
              </c:strCache>
            </c:strRef>
          </c:tx>
          <c:dLbls>
            <c:dLbl>
              <c:idx val="0"/>
              <c:layout>
                <c:manualLayout>
                  <c:x val="1.5336462052098316E-2"/>
                  <c:y val="-3.165602682323047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E7-AE4B-9732-6F2300A0A169}"/>
                </c:ext>
              </c:extLst>
            </c:dLbl>
            <c:dLbl>
              <c:idx val="1"/>
              <c:layout>
                <c:manualLayout>
                  <c:x val="0"/>
                  <c:y val="-6.783434319263674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E7-AE4B-9732-6F2300A0A169}"/>
                </c:ext>
              </c:extLst>
            </c:dLbl>
            <c:dLbl>
              <c:idx val="2"/>
              <c:layout>
                <c:manualLayout>
                  <c:x val="6.1345848208393281E-3"/>
                  <c:y val="-1.1305723865439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E7-AE4B-9732-6F2300A0A169}"/>
                </c:ext>
              </c:extLst>
            </c:dLbl>
            <c:dLbl>
              <c:idx val="3"/>
              <c:layout>
                <c:manualLayout>
                  <c:x val="7.6682310260491639E-3"/>
                  <c:y val="-2.48725925039668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E7-AE4B-9732-6F2300A0A169}"/>
                </c:ext>
              </c:extLst>
            </c:dLbl>
            <c:dLbl>
              <c:idx val="5"/>
              <c:layout>
                <c:manualLayout>
                  <c:x val="6.1345848208393281E-3"/>
                  <c:y val="-3.165602682323047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E7-AE4B-9732-6F2300A0A169}"/>
                </c:ext>
              </c:extLst>
            </c:dLbl>
            <c:dLbl>
              <c:idx val="6"/>
              <c:layout>
                <c:manualLayout>
                  <c:x val="9.201877231258997E-3"/>
                  <c:y val="-5.42674745541094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CE7-AE4B-9732-6F2300A0A169}"/>
                </c:ext>
              </c:extLst>
            </c:dLbl>
            <c:dLbl>
              <c:idx val="7"/>
              <c:layout>
                <c:manualLayout>
                  <c:x val="6.1345848208393281E-3"/>
                  <c:y val="-4.74840402348457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CE7-AE4B-9732-6F2300A0A169}"/>
                </c:ext>
              </c:extLst>
            </c:dLbl>
            <c:dLbl>
              <c:idx val="8"/>
              <c:layout>
                <c:manualLayout>
                  <c:x val="0"/>
                  <c:y val="-2.2611447730878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CE7-AE4B-9732-6F2300A0A169}"/>
                </c:ext>
              </c:extLst>
            </c:dLbl>
            <c:dLbl>
              <c:idx val="9"/>
              <c:layout>
                <c:manualLayout>
                  <c:x val="-1.1246608916419543E-16"/>
                  <c:y val="-1.6581536784649998E-1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CE7-AE4B-9732-6F2300A0A1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'LinearData (2)'!$B$5:$B$14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'LinearData (2)'!$G$5:$G$14</c:f>
              <c:numCache>
                <c:formatCode>#,##0</c:formatCode>
                <c:ptCount val="10"/>
                <c:pt idx="0">
                  <c:v>2467</c:v>
                </c:pt>
                <c:pt idx="1">
                  <c:v>605</c:v>
                </c:pt>
                <c:pt idx="2">
                  <c:v>2675</c:v>
                </c:pt>
                <c:pt idx="3">
                  <c:v>376</c:v>
                </c:pt>
                <c:pt idx="4">
                  <c:v>1954</c:v>
                </c:pt>
                <c:pt idx="5">
                  <c:v>1285</c:v>
                </c:pt>
                <c:pt idx="6">
                  <c:v>1684</c:v>
                </c:pt>
                <c:pt idx="7">
                  <c:v>558</c:v>
                </c:pt>
                <c:pt idx="8">
                  <c:v>970</c:v>
                </c:pt>
                <c:pt idx="9">
                  <c:v>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CE7-AE4B-9732-6F2300A0A169}"/>
            </c:ext>
          </c:extLst>
        </c:ser>
        <c:ser>
          <c:idx val="5"/>
          <c:order val="2"/>
          <c:tx>
            <c:strRef>
              <c:f>'LinearData (2)'!$H$4</c:f>
              <c:strCache>
                <c:ptCount val="1"/>
                <c:pt idx="0">
                  <c:v>2nd Quarter 2022</c:v>
                </c:pt>
              </c:strCache>
            </c:strRef>
          </c:tx>
          <c:dLbls>
            <c:dLbl>
              <c:idx val="0"/>
              <c:layout>
                <c:manualLayout>
                  <c:x val="3.8341155130245809E-2"/>
                  <c:y val="-2.48725925039667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CE7-AE4B-9732-6F2300A0A169}"/>
                </c:ext>
              </c:extLst>
            </c:dLbl>
            <c:dLbl>
              <c:idx val="1"/>
              <c:layout>
                <c:manualLayout>
                  <c:x val="2.3004572318603807E-2"/>
                  <c:y val="9.044579092351396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CE7-AE4B-9732-6F2300A0A169}"/>
                </c:ext>
              </c:extLst>
            </c:dLbl>
            <c:dLbl>
              <c:idx val="2"/>
              <c:layout>
                <c:manualLayout>
                  <c:x val="2.7605631693776993E-2"/>
                  <c:y val="2.2611447730878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CE7-AE4B-9732-6F2300A0A169}"/>
                </c:ext>
              </c:extLst>
            </c:dLbl>
            <c:dLbl>
              <c:idx val="3"/>
              <c:layout>
                <c:manualLayout>
                  <c:x val="1.2269169641678665E-2"/>
                  <c:y val="-4.29617506886698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CE7-AE4B-9732-6F2300A0A169}"/>
                </c:ext>
              </c:extLst>
            </c:dLbl>
            <c:dLbl>
              <c:idx val="5"/>
              <c:layout>
                <c:manualLayout>
                  <c:x val="1.2269169641678665E-2"/>
                  <c:y val="-1.35668686385273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CE7-AE4B-9732-6F2300A0A169}"/>
                </c:ext>
              </c:extLst>
            </c:dLbl>
            <c:dLbl>
              <c:idx val="6"/>
              <c:layout>
                <c:manualLayout>
                  <c:x val="1.5336462052098321E-2"/>
                  <c:y val="4.522289546175614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CE7-AE4B-9732-6F2300A0A169}"/>
                </c:ext>
              </c:extLst>
            </c:dLbl>
            <c:dLbl>
              <c:idx val="9"/>
              <c:layout>
                <c:manualLayout>
                  <c:x val="3.220657030940649E-2"/>
                  <c:y val="-3.165602682323047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CE7-AE4B-9732-6F2300A0A169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'LinearData (2)'!$B$5:$B$14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'LinearData (2)'!$H$5:$H$14</c:f>
              <c:numCache>
                <c:formatCode>#,##0</c:formatCode>
                <c:ptCount val="10"/>
                <c:pt idx="0">
                  <c:v>1404</c:v>
                </c:pt>
                <c:pt idx="1">
                  <c:v>349</c:v>
                </c:pt>
                <c:pt idx="2">
                  <c:v>1252</c:v>
                </c:pt>
                <c:pt idx="3">
                  <c:v>629</c:v>
                </c:pt>
                <c:pt idx="4">
                  <c:v>8764</c:v>
                </c:pt>
                <c:pt idx="5">
                  <c:v>728</c:v>
                </c:pt>
                <c:pt idx="6">
                  <c:v>1449</c:v>
                </c:pt>
                <c:pt idx="7">
                  <c:v>310</c:v>
                </c:pt>
                <c:pt idx="8">
                  <c:v>345</c:v>
                </c:pt>
                <c:pt idx="9">
                  <c:v>278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DCE7-AE4B-9732-6F2300A0A169}"/>
            </c:ext>
          </c:extLst>
        </c:ser>
        <c:dLbls>
          <c:showVal val="1"/>
        </c:dLbls>
        <c:shape val="box"/>
        <c:axId val="119199616"/>
        <c:axId val="119201152"/>
        <c:axId val="0"/>
      </c:bar3DChart>
      <c:catAx>
        <c:axId val="119199616"/>
        <c:scaling>
          <c:orientation val="minMax"/>
        </c:scaling>
        <c:axPos val="b"/>
        <c:numFmt formatCode="General" sourceLinked="0"/>
        <c:majorTickMark val="none"/>
        <c:tickLblPos val="nextTo"/>
        <c:crossAx val="119201152"/>
        <c:crosses val="autoZero"/>
        <c:auto val="1"/>
        <c:lblAlgn val="ctr"/>
        <c:lblOffset val="100"/>
      </c:catAx>
      <c:valAx>
        <c:axId val="119201152"/>
        <c:scaling>
          <c:orientation val="minMax"/>
        </c:scaling>
        <c:delete val="1"/>
        <c:axPos val="l"/>
        <c:numFmt formatCode="#,##0" sourceLinked="1"/>
        <c:tickLblPos val="none"/>
        <c:crossAx val="119199616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6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Sheet2!$R$2:$R$3</c:f>
              <c:strCache>
                <c:ptCount val="1"/>
                <c:pt idx="0">
                  <c:v>Death  4th Qrter 2021</c:v>
                </c:pt>
              </c:strCache>
            </c:strRef>
          </c:tx>
          <c:dLbls>
            <c:dLbl>
              <c:idx val="2"/>
              <c:layout>
                <c:manualLayout>
                  <c:x val="-1.9267233612698498E-2"/>
                  <c:y val="-4.522289546175779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62-5E4D-8AFD-6AE337C9A6C8}"/>
                </c:ext>
              </c:extLst>
            </c:dLbl>
            <c:dLbl>
              <c:idx val="5"/>
              <c:layout>
                <c:manualLayout>
                  <c:x val="-1.4820948932844995E-3"/>
                  <c:y val="-6.783434319263673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62-5E4D-8AFD-6AE337C9A6C8}"/>
                </c:ext>
              </c:extLst>
            </c:dLbl>
            <c:dLbl>
              <c:idx val="6"/>
              <c:layout>
                <c:manualLayout>
                  <c:x val="-1.4820948932844995E-3"/>
                  <c:y val="1.13057238654394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62-5E4D-8AFD-6AE337C9A6C8}"/>
                </c:ext>
              </c:extLst>
            </c:dLbl>
            <c:dLbl>
              <c:idx val="7"/>
              <c:layout>
                <c:manualLayout>
                  <c:x val="4.446284679853499E-3"/>
                  <c:y val="-9.044579092351560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62-5E4D-8AFD-6AE337C9A6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Sheet2!$Q$4:$Q$13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Sheet2!$R$4:$R$13</c:f>
              <c:numCache>
                <c:formatCode>General</c:formatCode>
                <c:ptCount val="10"/>
                <c:pt idx="0">
                  <c:v>54</c:v>
                </c:pt>
                <c:pt idx="1">
                  <c:v>23</c:v>
                </c:pt>
                <c:pt idx="2">
                  <c:v>191</c:v>
                </c:pt>
                <c:pt idx="3">
                  <c:v>26</c:v>
                </c:pt>
                <c:pt idx="4">
                  <c:v>65</c:v>
                </c:pt>
                <c:pt idx="5">
                  <c:v>71</c:v>
                </c:pt>
                <c:pt idx="6">
                  <c:v>65</c:v>
                </c:pt>
                <c:pt idx="7">
                  <c:v>51</c:v>
                </c:pt>
                <c:pt idx="8">
                  <c:v>37</c:v>
                </c:pt>
                <c:pt idx="9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862-5E4D-8AFD-6AE337C9A6C8}"/>
            </c:ext>
          </c:extLst>
        </c:ser>
        <c:ser>
          <c:idx val="1"/>
          <c:order val="1"/>
          <c:tx>
            <c:strRef>
              <c:f>Sheet2!$S$2:$S$3</c:f>
              <c:strCache>
                <c:ptCount val="1"/>
                <c:pt idx="0">
                  <c:v>Death 1st Qrter 2022</c:v>
                </c:pt>
              </c:strCache>
            </c:strRef>
          </c:tx>
          <c:dLbls>
            <c:dLbl>
              <c:idx val="0"/>
              <c:layout>
                <c:manualLayout>
                  <c:x val="-4.446284679853499E-3"/>
                  <c:y val="-4.748404023484571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62-5E4D-8AFD-6AE337C9A6C8}"/>
                </c:ext>
              </c:extLst>
            </c:dLbl>
            <c:dLbl>
              <c:idx val="2"/>
              <c:layout>
                <c:manualLayout>
                  <c:x val="2.9641897865690004E-3"/>
                  <c:y val="-2.71337372770546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62-5E4D-8AFD-6AE337C9A6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Sheet2!$Q$4:$Q$13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Sheet2!$S$4:$S$13</c:f>
              <c:numCache>
                <c:formatCode>#,##0</c:formatCode>
                <c:ptCount val="10"/>
                <c:pt idx="0">
                  <c:v>109</c:v>
                </c:pt>
                <c:pt idx="1">
                  <c:v>11</c:v>
                </c:pt>
                <c:pt idx="2">
                  <c:v>214</c:v>
                </c:pt>
                <c:pt idx="3">
                  <c:v>13</c:v>
                </c:pt>
                <c:pt idx="4">
                  <c:v>242</c:v>
                </c:pt>
                <c:pt idx="5">
                  <c:v>59</c:v>
                </c:pt>
                <c:pt idx="6">
                  <c:v>91</c:v>
                </c:pt>
                <c:pt idx="7">
                  <c:v>29</c:v>
                </c:pt>
                <c:pt idx="8">
                  <c:v>29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862-5E4D-8AFD-6AE337C9A6C8}"/>
            </c:ext>
          </c:extLst>
        </c:ser>
        <c:ser>
          <c:idx val="2"/>
          <c:order val="2"/>
          <c:tx>
            <c:strRef>
              <c:f>Sheet2!$T$2:$T$3</c:f>
              <c:strCache>
                <c:ptCount val="1"/>
                <c:pt idx="0">
                  <c:v>Death 2nd Qrter 2022</c:v>
                </c:pt>
              </c:strCache>
            </c:strRef>
          </c:tx>
          <c:dLbls>
            <c:dLbl>
              <c:idx val="0"/>
              <c:layout>
                <c:manualLayout>
                  <c:x val="2.9641897865690004E-3"/>
                  <c:y val="-2.03503029577910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862-5E4D-8AFD-6AE337C9A6C8}"/>
                </c:ext>
              </c:extLst>
            </c:dLbl>
            <c:dLbl>
              <c:idx val="2"/>
              <c:layout>
                <c:manualLayout>
                  <c:x val="8.892569359707005E-3"/>
                  <c:y val="-2.261144773087891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62-5E4D-8AFD-6AE337C9A6C8}"/>
                </c:ext>
              </c:extLst>
            </c:dLbl>
            <c:dLbl>
              <c:idx val="5"/>
              <c:layout>
                <c:manualLayout>
                  <c:x val="1.4820948932844995E-3"/>
                  <c:y val="-1.58280134116152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62-5E4D-8AFD-6AE337C9A6C8}"/>
                </c:ext>
              </c:extLst>
            </c:dLbl>
            <c:dLbl>
              <c:idx val="6"/>
              <c:layout>
                <c:manualLayout>
                  <c:x val="-5.928379573137999E-3"/>
                  <c:y val="-1.80891581847031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62-5E4D-8AFD-6AE337C9A6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Sheet2!$Q$4:$Q$13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Sheet2!$T$4:$T$13</c:f>
              <c:numCache>
                <c:formatCode>#,##0</c:formatCode>
                <c:ptCount val="10"/>
                <c:pt idx="0">
                  <c:v>71</c:v>
                </c:pt>
                <c:pt idx="1">
                  <c:v>8</c:v>
                </c:pt>
                <c:pt idx="2">
                  <c:v>196</c:v>
                </c:pt>
                <c:pt idx="3">
                  <c:v>19</c:v>
                </c:pt>
                <c:pt idx="4">
                  <c:v>960</c:v>
                </c:pt>
                <c:pt idx="5">
                  <c:v>77</c:v>
                </c:pt>
                <c:pt idx="6">
                  <c:v>94</c:v>
                </c:pt>
                <c:pt idx="7">
                  <c:v>20</c:v>
                </c:pt>
                <c:pt idx="8">
                  <c:v>20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862-5E4D-8AFD-6AE337C9A6C8}"/>
            </c:ext>
          </c:extLst>
        </c:ser>
        <c:ser>
          <c:idx val="3"/>
          <c:order val="3"/>
          <c:tx>
            <c:strRef>
              <c:f>Sheet2!$U$2:$U$3</c:f>
              <c:strCache>
                <c:ptCount val="1"/>
                <c:pt idx="0">
                  <c:v>Death 3rd Qrter 2022</c:v>
                </c:pt>
              </c:strCache>
            </c:strRef>
          </c:tx>
          <c:dLbls>
            <c:dLbl>
              <c:idx val="0"/>
              <c:layout>
                <c:manualLayout>
                  <c:x val="1.0374664252991498E-2"/>
                  <c:y val="1.13057238654394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62-5E4D-8AFD-6AE337C9A6C8}"/>
                </c:ext>
              </c:extLst>
            </c:dLbl>
            <c:dLbl>
              <c:idx val="2"/>
              <c:layout>
                <c:manualLayout>
                  <c:x val="1.6303043826129498E-2"/>
                  <c:y val="6.78343431926358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862-5E4D-8AFD-6AE337C9A6C8}"/>
                </c:ext>
              </c:extLst>
            </c:dLbl>
            <c:dLbl>
              <c:idx val="6"/>
              <c:layout>
                <c:manualLayout>
                  <c:x val="7.4104744664224981E-3"/>
                  <c:y val="-1.58280134116152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62-5E4D-8AFD-6AE337C9A6C8}"/>
                </c:ext>
              </c:extLst>
            </c:dLbl>
            <c:dLbl>
              <c:idx val="7"/>
              <c:layout>
                <c:manualLayout>
                  <c:x val="0"/>
                  <c:y val="-1.58280134116152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862-5E4D-8AFD-6AE337C9A6C8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Sheet2!$Q$4:$Q$13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Sheet2!$U$4:$U$13</c:f>
              <c:numCache>
                <c:formatCode>#,##0</c:formatCode>
                <c:ptCount val="10"/>
                <c:pt idx="0">
                  <c:v>64</c:v>
                </c:pt>
                <c:pt idx="1">
                  <c:v>21</c:v>
                </c:pt>
                <c:pt idx="2">
                  <c:v>172</c:v>
                </c:pt>
                <c:pt idx="3">
                  <c:v>14</c:v>
                </c:pt>
                <c:pt idx="4">
                  <c:v>254</c:v>
                </c:pt>
                <c:pt idx="5">
                  <c:v>70</c:v>
                </c:pt>
                <c:pt idx="6">
                  <c:v>102</c:v>
                </c:pt>
                <c:pt idx="7">
                  <c:v>44</c:v>
                </c:pt>
                <c:pt idx="8">
                  <c:v>16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862-5E4D-8AFD-6AE337C9A6C8}"/>
            </c:ext>
          </c:extLst>
        </c:ser>
        <c:dLbls>
          <c:showVal val="1"/>
        </c:dLbls>
        <c:shape val="box"/>
        <c:axId val="119657600"/>
        <c:axId val="119659136"/>
        <c:axId val="0"/>
      </c:bar3DChart>
      <c:catAx>
        <c:axId val="119657600"/>
        <c:scaling>
          <c:orientation val="minMax"/>
        </c:scaling>
        <c:axPos val="b"/>
        <c:numFmt formatCode="General" sourceLinked="0"/>
        <c:majorTickMark val="none"/>
        <c:tickLblPos val="nextTo"/>
        <c:crossAx val="119659136"/>
        <c:crosses val="autoZero"/>
        <c:auto val="1"/>
        <c:lblAlgn val="ctr"/>
        <c:lblOffset val="100"/>
      </c:catAx>
      <c:valAx>
        <c:axId val="119659136"/>
        <c:scaling>
          <c:orientation val="minMax"/>
        </c:scaling>
        <c:delete val="1"/>
        <c:axPos val="l"/>
        <c:numFmt formatCode="General" sourceLinked="1"/>
        <c:tickLblPos val="none"/>
        <c:crossAx val="119657600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6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Sheet2!$Y$2:$Y$3</c:f>
              <c:strCache>
                <c:ptCount val="1"/>
                <c:pt idx="0">
                  <c:v>Dropped  4th Qrter 2021</c:v>
                </c:pt>
              </c:strCache>
            </c:strRef>
          </c:tx>
          <c:dLbls>
            <c:dLbl>
              <c:idx val="0"/>
              <c:layout>
                <c:manualLayout>
                  <c:x val="-7.5371492436263022E-3"/>
                  <c:y val="-3.38242478385202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8E-C546-85B5-7CEEF9B4F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Sheet2!$X$4:$X$13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Sheet2!$Y$4:$Y$13</c:f>
              <c:numCache>
                <c:formatCode>General</c:formatCode>
                <c:ptCount val="10"/>
                <c:pt idx="0">
                  <c:v>284</c:v>
                </c:pt>
                <c:pt idx="1">
                  <c:v>7</c:v>
                </c:pt>
                <c:pt idx="2">
                  <c:v>11</c:v>
                </c:pt>
                <c:pt idx="3">
                  <c:v>0</c:v>
                </c:pt>
                <c:pt idx="4">
                  <c:v>10</c:v>
                </c:pt>
                <c:pt idx="5">
                  <c:v>63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8E-C546-85B5-7CEEF9B4F823}"/>
            </c:ext>
          </c:extLst>
        </c:ser>
        <c:ser>
          <c:idx val="1"/>
          <c:order val="1"/>
          <c:tx>
            <c:strRef>
              <c:f>Sheet2!$Z$2:$Z$3</c:f>
              <c:strCache>
                <c:ptCount val="1"/>
                <c:pt idx="0">
                  <c:v>Dropped 1st Qrter 2022</c:v>
                </c:pt>
              </c:strCache>
            </c:strRef>
          </c:tx>
          <c:dLbls>
            <c:dLbl>
              <c:idx val="6"/>
              <c:layout>
                <c:manualLayout>
                  <c:x val="-1.5074298487252604E-3"/>
                  <c:y val="-5.07363717577803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8E-C546-85B5-7CEEF9B4F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Sheet2!$X$4:$X$13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Sheet2!$Z$4:$Z$13</c:f>
              <c:numCache>
                <c:formatCode>#,##0</c:formatCode>
                <c:ptCount val="10"/>
                <c:pt idx="0">
                  <c:v>196</c:v>
                </c:pt>
                <c:pt idx="1">
                  <c:v>42</c:v>
                </c:pt>
                <c:pt idx="2">
                  <c:v>52</c:v>
                </c:pt>
                <c:pt idx="3">
                  <c:v>7</c:v>
                </c:pt>
                <c:pt idx="4">
                  <c:v>141</c:v>
                </c:pt>
                <c:pt idx="5">
                  <c:v>28</c:v>
                </c:pt>
                <c:pt idx="6">
                  <c:v>16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C8E-C546-85B5-7CEEF9B4F823}"/>
            </c:ext>
          </c:extLst>
        </c:ser>
        <c:ser>
          <c:idx val="2"/>
          <c:order val="2"/>
          <c:tx>
            <c:strRef>
              <c:f>Sheet2!$AA$2:$AA$3</c:f>
              <c:strCache>
                <c:ptCount val="1"/>
                <c:pt idx="0">
                  <c:v>Dropped 2nd Qrter 2022</c:v>
                </c:pt>
              </c:strCache>
            </c:strRef>
          </c:tx>
          <c:dLbls>
            <c:dLbl>
              <c:idx val="0"/>
              <c:layout>
                <c:manualLayout>
                  <c:x val="2.2611447730878913E-2"/>
                  <c:y val="-9.664070811005780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8E-C546-85B5-7CEEF9B4F823}"/>
                </c:ext>
              </c:extLst>
            </c:dLbl>
            <c:dLbl>
              <c:idx val="2"/>
              <c:layout>
                <c:manualLayout>
                  <c:x val="-4.5222895461757796E-3"/>
                  <c:y val="-1.44961062165086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8E-C546-85B5-7CEEF9B4F823}"/>
                </c:ext>
              </c:extLst>
            </c:dLbl>
            <c:dLbl>
              <c:idx val="3"/>
              <c:layout>
                <c:manualLayout>
                  <c:x val="-1.5074298487252604E-3"/>
                  <c:y val="-1.69121239192601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8E-C546-85B5-7CEEF9B4F823}"/>
                </c:ext>
              </c:extLst>
            </c:dLbl>
            <c:dLbl>
              <c:idx val="5"/>
              <c:layout>
                <c:manualLayout>
                  <c:x val="1.5074298487252604E-3"/>
                  <c:y val="-3.865628324402303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8E-C546-85B5-7CEEF9B4F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Sheet2!$X$4:$X$13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Sheet2!$AA$4:$AA$13</c:f>
              <c:numCache>
                <c:formatCode>#,##0</c:formatCode>
                <c:ptCount val="10"/>
                <c:pt idx="0">
                  <c:v>263</c:v>
                </c:pt>
                <c:pt idx="1">
                  <c:v>9</c:v>
                </c:pt>
                <c:pt idx="2">
                  <c:v>64</c:v>
                </c:pt>
                <c:pt idx="3">
                  <c:v>43</c:v>
                </c:pt>
                <c:pt idx="4">
                  <c:v>794</c:v>
                </c:pt>
                <c:pt idx="5">
                  <c:v>32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C8E-C546-85B5-7CEEF9B4F823}"/>
            </c:ext>
          </c:extLst>
        </c:ser>
        <c:ser>
          <c:idx val="3"/>
          <c:order val="3"/>
          <c:tx>
            <c:strRef>
              <c:f>Sheet2!$AB$2:$AB$3</c:f>
              <c:strCache>
                <c:ptCount val="1"/>
                <c:pt idx="0">
                  <c:v>Dropped 3rd Qrter 2022</c:v>
                </c:pt>
              </c:strCache>
            </c:strRef>
          </c:tx>
          <c:dLbls>
            <c:dLbl>
              <c:idx val="2"/>
              <c:layout>
                <c:manualLayout>
                  <c:x val="1.5074298487252604E-3"/>
                  <c:y val="-5.07363717577803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8E-C546-85B5-7CEEF9B4F823}"/>
                </c:ext>
              </c:extLst>
            </c:dLbl>
            <c:dLbl>
              <c:idx val="5"/>
              <c:layout>
                <c:manualLayout>
                  <c:x val="1.0552008941076822E-2"/>
                  <c:y val="1.20800885137572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C8E-C546-85B5-7CEEF9B4F823}"/>
                </c:ext>
              </c:extLst>
            </c:dLbl>
            <c:dLbl>
              <c:idx val="6"/>
              <c:layout>
                <c:manualLayout>
                  <c:x val="4.5222895461757796E-3"/>
                  <c:y val="7.248053108254336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8E-C546-85B5-7CEEF9B4F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Sheet2!$X$4:$X$13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Sheet2!$AB$4:$AB$13</c:f>
              <c:numCache>
                <c:formatCode>#,##0</c:formatCode>
                <c:ptCount val="10"/>
                <c:pt idx="0">
                  <c:v>61</c:v>
                </c:pt>
                <c:pt idx="1">
                  <c:v>10</c:v>
                </c:pt>
                <c:pt idx="2">
                  <c:v>86</c:v>
                </c:pt>
                <c:pt idx="3">
                  <c:v>31</c:v>
                </c:pt>
                <c:pt idx="4">
                  <c:v>49</c:v>
                </c:pt>
                <c:pt idx="5">
                  <c:v>30</c:v>
                </c:pt>
                <c:pt idx="6">
                  <c:v>6</c:v>
                </c:pt>
                <c:pt idx="7">
                  <c:v>0</c:v>
                </c:pt>
                <c:pt idx="8">
                  <c:v>8</c:v>
                </c:pt>
                <c:pt idx="9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C8E-C546-85B5-7CEEF9B4F823}"/>
            </c:ext>
          </c:extLst>
        </c:ser>
        <c:dLbls>
          <c:showVal val="1"/>
        </c:dLbls>
        <c:shape val="box"/>
        <c:axId val="119844864"/>
        <c:axId val="119846400"/>
        <c:axId val="0"/>
      </c:bar3DChart>
      <c:catAx>
        <c:axId val="119844864"/>
        <c:scaling>
          <c:orientation val="minMax"/>
        </c:scaling>
        <c:axPos val="b"/>
        <c:numFmt formatCode="General" sourceLinked="0"/>
        <c:majorTickMark val="none"/>
        <c:tickLblPos val="nextTo"/>
        <c:crossAx val="119846400"/>
        <c:crosses val="autoZero"/>
        <c:auto val="1"/>
        <c:lblAlgn val="ctr"/>
        <c:lblOffset val="100"/>
      </c:catAx>
      <c:valAx>
        <c:axId val="119846400"/>
        <c:scaling>
          <c:orientation val="minMax"/>
        </c:scaling>
        <c:delete val="1"/>
        <c:axPos val="l"/>
        <c:numFmt formatCode="General" sourceLinked="1"/>
        <c:tickLblPos val="none"/>
        <c:crossAx val="119844864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8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Sheet2!$AF$2:$AF$3</c:f>
              <c:strCache>
                <c:ptCount val="1"/>
                <c:pt idx="0">
                  <c:v>Missing  4th Qrter 2021</c:v>
                </c:pt>
              </c:strCache>
            </c:strRef>
          </c:tx>
          <c:dLbls>
            <c:dLbl>
              <c:idx val="1"/>
              <c:layout>
                <c:manualLayout>
                  <c:x val="-2.9394882050142713E-3"/>
                  <c:y val="-3.7625449024182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80-0743-8640-59EC618E4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Sheet2!$AE$4:$AE$13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Sheet2!$AF$4:$AF$13</c:f>
              <c:numCache>
                <c:formatCode>General</c:formatCode>
                <c:ptCount val="10"/>
                <c:pt idx="0">
                  <c:v>238</c:v>
                </c:pt>
                <c:pt idx="1">
                  <c:v>182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  <c:pt idx="5">
                  <c:v>9</c:v>
                </c:pt>
                <c:pt idx="6">
                  <c:v>50</c:v>
                </c:pt>
                <c:pt idx="7">
                  <c:v>0</c:v>
                </c:pt>
                <c:pt idx="8">
                  <c:v>9</c:v>
                </c:pt>
                <c:pt idx="9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80-0743-8640-59EC618E4AD8}"/>
            </c:ext>
          </c:extLst>
        </c:ser>
        <c:ser>
          <c:idx val="1"/>
          <c:order val="1"/>
          <c:tx>
            <c:strRef>
              <c:f>Sheet2!$AG$2:$AG$3</c:f>
              <c:strCache>
                <c:ptCount val="1"/>
                <c:pt idx="0">
                  <c:v>Missing 1st Qrter 2022</c:v>
                </c:pt>
              </c:strCache>
            </c:strRef>
          </c:tx>
          <c:dLbls>
            <c:dLbl>
              <c:idx val="1"/>
              <c:layout>
                <c:manualLayout>
                  <c:x val="-4.4092323075213893E-3"/>
                  <c:y val="-9.406362256045628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80-0743-8640-59EC618E4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Sheet2!$AE$4:$AE$13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Sheet2!$AG$4:$AG$13</c:f>
              <c:numCache>
                <c:formatCode>#,##0</c:formatCode>
                <c:ptCount val="10"/>
                <c:pt idx="0">
                  <c:v>219</c:v>
                </c:pt>
                <c:pt idx="1">
                  <c:v>164</c:v>
                </c:pt>
                <c:pt idx="2">
                  <c:v>306</c:v>
                </c:pt>
                <c:pt idx="3">
                  <c:v>5</c:v>
                </c:pt>
                <c:pt idx="4">
                  <c:v>0</c:v>
                </c:pt>
                <c:pt idx="5">
                  <c:v>6</c:v>
                </c:pt>
                <c:pt idx="6">
                  <c:v>8</c:v>
                </c:pt>
                <c:pt idx="7">
                  <c:v>0</c:v>
                </c:pt>
                <c:pt idx="8">
                  <c:v>0</c:v>
                </c:pt>
                <c:pt idx="9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80-0743-8640-59EC618E4AD8}"/>
            </c:ext>
          </c:extLst>
        </c:ser>
        <c:ser>
          <c:idx val="2"/>
          <c:order val="2"/>
          <c:tx>
            <c:strRef>
              <c:f>Sheet2!$AH$2:$AH$3</c:f>
              <c:strCache>
                <c:ptCount val="1"/>
                <c:pt idx="0">
                  <c:v>Missing 2nd Qrter 2022</c:v>
                </c:pt>
              </c:strCache>
            </c:strRef>
          </c:tx>
          <c:dLbls>
            <c:dLbl>
              <c:idx val="1"/>
              <c:layout>
                <c:manualLayout>
                  <c:x val="8.8184646150427752E-3"/>
                  <c:y val="-4.703181128022813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80-0743-8640-59EC618E4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Sheet2!$AE$4:$AE$13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Sheet2!$AH$4:$AH$13</c:f>
              <c:numCache>
                <c:formatCode>#,##0</c:formatCode>
                <c:ptCount val="10"/>
                <c:pt idx="0">
                  <c:v>247</c:v>
                </c:pt>
                <c:pt idx="1">
                  <c:v>159</c:v>
                </c:pt>
                <c:pt idx="2">
                  <c:v>88</c:v>
                </c:pt>
                <c:pt idx="3">
                  <c:v>63</c:v>
                </c:pt>
                <c:pt idx="4">
                  <c:v>336</c:v>
                </c:pt>
                <c:pt idx="5">
                  <c:v>26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080-0743-8640-59EC618E4AD8}"/>
            </c:ext>
          </c:extLst>
        </c:ser>
        <c:ser>
          <c:idx val="3"/>
          <c:order val="3"/>
          <c:tx>
            <c:strRef>
              <c:f>Sheet2!$AI$2:$AI$3</c:f>
              <c:strCache>
                <c:ptCount val="1"/>
                <c:pt idx="0">
                  <c:v>Missing 3rd Qrter 2022</c:v>
                </c:pt>
              </c:strCache>
            </c:strRef>
          </c:tx>
          <c:dLbls>
            <c:dLbl>
              <c:idx val="1"/>
              <c:layout>
                <c:manualLayout>
                  <c:x val="1.4697441025071313E-2"/>
                  <c:y val="2.11643150761026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80-0743-8640-59EC618E4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Sheet2!$AE$4:$AE$13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Sheet2!$AI$4:$AI$13</c:f>
              <c:numCache>
                <c:formatCode>#,##0</c:formatCode>
                <c:ptCount val="10"/>
                <c:pt idx="0">
                  <c:v>73</c:v>
                </c:pt>
                <c:pt idx="1">
                  <c:v>147</c:v>
                </c:pt>
                <c:pt idx="2">
                  <c:v>11</c:v>
                </c:pt>
                <c:pt idx="3">
                  <c:v>20</c:v>
                </c:pt>
                <c:pt idx="4">
                  <c:v>1</c:v>
                </c:pt>
                <c:pt idx="5">
                  <c:v>8</c:v>
                </c:pt>
                <c:pt idx="6">
                  <c:v>13</c:v>
                </c:pt>
                <c:pt idx="7">
                  <c:v>0</c:v>
                </c:pt>
                <c:pt idx="8">
                  <c:v>34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080-0743-8640-59EC618E4AD8}"/>
            </c:ext>
          </c:extLst>
        </c:ser>
        <c:dLbls>
          <c:showVal val="1"/>
        </c:dLbls>
        <c:shape val="box"/>
        <c:axId val="120042240"/>
        <c:axId val="120043776"/>
        <c:axId val="0"/>
      </c:bar3DChart>
      <c:catAx>
        <c:axId val="120042240"/>
        <c:scaling>
          <c:orientation val="minMax"/>
        </c:scaling>
        <c:axPos val="b"/>
        <c:numFmt formatCode="General" sourceLinked="0"/>
        <c:majorTickMark val="none"/>
        <c:tickLblPos val="nextTo"/>
        <c:crossAx val="120043776"/>
        <c:crosses val="autoZero"/>
        <c:auto val="1"/>
        <c:lblAlgn val="ctr"/>
        <c:lblOffset val="100"/>
      </c:catAx>
      <c:valAx>
        <c:axId val="120043776"/>
        <c:scaling>
          <c:orientation val="minMax"/>
        </c:scaling>
        <c:delete val="1"/>
        <c:axPos val="l"/>
        <c:numFmt formatCode="General" sourceLinked="1"/>
        <c:tickLblPos val="none"/>
        <c:crossAx val="120042240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6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'PROJECT PER UNION'!$L$7</c:f>
              <c:strCache>
                <c:ptCount val="1"/>
                <c:pt idx="0">
                  <c:v>GM PROJECTS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'PROJECT PER UNION'!$K$8:$K$22</c:f>
              <c:strCache>
                <c:ptCount val="15"/>
                <c:pt idx="0">
                  <c:v>Burkina Faso</c:v>
                </c:pt>
                <c:pt idx="1">
                  <c:v>Benin Republic</c:v>
                </c:pt>
                <c:pt idx="2">
                  <c:v>Cote d'Ivoire</c:v>
                </c:pt>
                <c:pt idx="3">
                  <c:v>Niger</c:v>
                </c:pt>
                <c:pt idx="4">
                  <c:v>Togo</c:v>
                </c:pt>
                <c:pt idx="5">
                  <c:v>Cameroon</c:v>
                </c:pt>
                <c:pt idx="6">
                  <c:v>Gabon</c:v>
                </c:pt>
                <c:pt idx="7">
                  <c:v>Congo</c:v>
                </c:pt>
                <c:pt idx="8">
                  <c:v>RCA</c:v>
                </c:pt>
                <c:pt idx="9">
                  <c:v>Chad</c:v>
                </c:pt>
                <c:pt idx="10">
                  <c:v>Equatorial Guinea</c:v>
                </c:pt>
                <c:pt idx="11">
                  <c:v>Nigeria</c:v>
                </c:pt>
                <c:pt idx="12">
                  <c:v>Ghana</c:v>
                </c:pt>
                <c:pt idx="13">
                  <c:v>Guinea Republic</c:v>
                </c:pt>
                <c:pt idx="14">
                  <c:v>Mali Republic</c:v>
                </c:pt>
              </c:strCache>
            </c:strRef>
          </c:cat>
          <c:val>
            <c:numRef>
              <c:f>'PROJECT PER UNION'!$L$8:$L$22</c:f>
              <c:numCache>
                <c:formatCode>General</c:formatCode>
                <c:ptCount val="15"/>
                <c:pt idx="0">
                  <c:v>8</c:v>
                </c:pt>
                <c:pt idx="1">
                  <c:v>5</c:v>
                </c:pt>
                <c:pt idx="2">
                  <c:v>13</c:v>
                </c:pt>
                <c:pt idx="3">
                  <c:v>2</c:v>
                </c:pt>
                <c:pt idx="4">
                  <c:v>5</c:v>
                </c:pt>
                <c:pt idx="5">
                  <c:v>11</c:v>
                </c:pt>
                <c:pt idx="6">
                  <c:v>3</c:v>
                </c:pt>
                <c:pt idx="7">
                  <c:v>8</c:v>
                </c:pt>
                <c:pt idx="8">
                  <c:v>4</c:v>
                </c:pt>
                <c:pt idx="9">
                  <c:v>3</c:v>
                </c:pt>
                <c:pt idx="10">
                  <c:v>5</c:v>
                </c:pt>
                <c:pt idx="11">
                  <c:v>12</c:v>
                </c:pt>
                <c:pt idx="12">
                  <c:v>8</c:v>
                </c:pt>
                <c:pt idx="13">
                  <c:v>4</c:v>
                </c:pt>
                <c:pt idx="1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E2-3F4A-9A9B-1ABD6335A5DB}"/>
            </c:ext>
          </c:extLst>
        </c:ser>
        <c:ser>
          <c:idx val="1"/>
          <c:order val="1"/>
          <c:tx>
            <c:strRef>
              <c:f>'PROJECT PER UNION'!$M$7</c:f>
              <c:strCache>
                <c:ptCount val="1"/>
                <c:pt idx="0">
                  <c:v>PIONEERS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'PROJECT PER UNION'!$K$8:$K$22</c:f>
              <c:strCache>
                <c:ptCount val="15"/>
                <c:pt idx="0">
                  <c:v>Burkina Faso</c:v>
                </c:pt>
                <c:pt idx="1">
                  <c:v>Benin Republic</c:v>
                </c:pt>
                <c:pt idx="2">
                  <c:v>Cote d'Ivoire</c:v>
                </c:pt>
                <c:pt idx="3">
                  <c:v>Niger</c:v>
                </c:pt>
                <c:pt idx="4">
                  <c:v>Togo</c:v>
                </c:pt>
                <c:pt idx="5">
                  <c:v>Cameroon</c:v>
                </c:pt>
                <c:pt idx="6">
                  <c:v>Gabon</c:v>
                </c:pt>
                <c:pt idx="7">
                  <c:v>Congo</c:v>
                </c:pt>
                <c:pt idx="8">
                  <c:v>RCA</c:v>
                </c:pt>
                <c:pt idx="9">
                  <c:v>Chad</c:v>
                </c:pt>
                <c:pt idx="10">
                  <c:v>Equatorial Guinea</c:v>
                </c:pt>
                <c:pt idx="11">
                  <c:v>Nigeria</c:v>
                </c:pt>
                <c:pt idx="12">
                  <c:v>Ghana</c:v>
                </c:pt>
                <c:pt idx="13">
                  <c:v>Guinea Republic</c:v>
                </c:pt>
                <c:pt idx="14">
                  <c:v>Mali Republic</c:v>
                </c:pt>
              </c:strCache>
            </c:strRef>
          </c:cat>
          <c:val>
            <c:numRef>
              <c:f>'PROJECT PER UNION'!$M$8:$M$22</c:f>
              <c:numCache>
                <c:formatCode>General</c:formatCode>
                <c:ptCount val="15"/>
                <c:pt idx="0">
                  <c:v>18</c:v>
                </c:pt>
                <c:pt idx="1">
                  <c:v>10</c:v>
                </c:pt>
                <c:pt idx="2">
                  <c:v>23</c:v>
                </c:pt>
                <c:pt idx="3">
                  <c:v>4</c:v>
                </c:pt>
                <c:pt idx="4">
                  <c:v>10</c:v>
                </c:pt>
                <c:pt idx="5">
                  <c:v>22</c:v>
                </c:pt>
                <c:pt idx="6">
                  <c:v>6</c:v>
                </c:pt>
                <c:pt idx="7">
                  <c:v>16</c:v>
                </c:pt>
                <c:pt idx="8">
                  <c:v>8</c:v>
                </c:pt>
                <c:pt idx="9">
                  <c:v>6</c:v>
                </c:pt>
                <c:pt idx="10">
                  <c:v>10</c:v>
                </c:pt>
                <c:pt idx="11">
                  <c:v>24</c:v>
                </c:pt>
                <c:pt idx="12">
                  <c:v>16</c:v>
                </c:pt>
                <c:pt idx="13">
                  <c:v>8</c:v>
                </c:pt>
                <c:pt idx="1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E2-3F4A-9A9B-1ABD6335A5DB}"/>
            </c:ext>
          </c:extLst>
        </c:ser>
        <c:dLbls>
          <c:showVal val="1"/>
        </c:dLbls>
        <c:gapWidth val="75"/>
        <c:shape val="box"/>
        <c:axId val="112356352"/>
        <c:axId val="112362240"/>
        <c:axId val="0"/>
      </c:bar3DChart>
      <c:catAx>
        <c:axId val="112356352"/>
        <c:scaling>
          <c:orientation val="minMax"/>
        </c:scaling>
        <c:axPos val="b"/>
        <c:numFmt formatCode="General" sourceLinked="0"/>
        <c:majorTickMark val="none"/>
        <c:tickLblPos val="nextTo"/>
        <c:crossAx val="112362240"/>
        <c:crosses val="autoZero"/>
        <c:auto val="1"/>
        <c:lblAlgn val="ctr"/>
        <c:lblOffset val="100"/>
      </c:catAx>
      <c:valAx>
        <c:axId val="112362240"/>
        <c:scaling>
          <c:orientation val="minMax"/>
        </c:scaling>
        <c:axPos val="l"/>
        <c:numFmt formatCode="General" sourceLinked="1"/>
        <c:majorTickMark val="none"/>
        <c:tickLblPos val="nextTo"/>
        <c:crossAx val="112356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284776902887146"/>
          <c:y val="0.90842892323644742"/>
          <c:w val="0.378688728098177"/>
          <c:h val="7.922539775120703E-2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</c:chart>
  <c:txPr>
    <a:bodyPr/>
    <a:lstStyle/>
    <a:p>
      <a:pPr>
        <a:defRPr sz="12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Sheet2!$AM$2:$AM$3</c:f>
              <c:strCache>
                <c:ptCount val="1"/>
                <c:pt idx="0">
                  <c:v>Ajustements  4th Qrter 2021</c:v>
                </c:pt>
              </c:strCache>
            </c:strRef>
          </c:tx>
          <c:dLbls>
            <c:dLbl>
              <c:idx val="0"/>
              <c:layout>
                <c:manualLayout>
                  <c:x val="-2.0749328505982996E-2"/>
                  <c:y val="-1.16032429145299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11-614F-97C2-3E4E2E09ABC1}"/>
                </c:ext>
              </c:extLst>
            </c:dLbl>
            <c:dLbl>
              <c:idx val="1"/>
              <c:layout>
                <c:manualLayout>
                  <c:x val="1.4820948932844995E-3"/>
                  <c:y val="-2.784778299487191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11-614F-97C2-3E4E2E09A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Sheet2!$AL$4:$AL$13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Sheet2!$AM$4:$AM$13</c:f>
              <c:numCache>
                <c:formatCode>General</c:formatCode>
                <c:ptCount val="10"/>
                <c:pt idx="0">
                  <c:v>238</c:v>
                </c:pt>
                <c:pt idx="1">
                  <c:v>182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  <c:pt idx="5">
                  <c:v>9</c:v>
                </c:pt>
                <c:pt idx="6">
                  <c:v>50</c:v>
                </c:pt>
                <c:pt idx="7">
                  <c:v>0</c:v>
                </c:pt>
                <c:pt idx="8">
                  <c:v>9</c:v>
                </c:pt>
                <c:pt idx="9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11-614F-97C2-3E4E2E09ABC1}"/>
            </c:ext>
          </c:extLst>
        </c:ser>
        <c:ser>
          <c:idx val="1"/>
          <c:order val="1"/>
          <c:tx>
            <c:strRef>
              <c:f>Sheet2!$AN$2:$AN$3</c:f>
              <c:strCache>
                <c:ptCount val="1"/>
                <c:pt idx="0">
                  <c:v>Ajustements 1st Qrter 2022</c:v>
                </c:pt>
              </c:strCache>
            </c:strRef>
          </c:tx>
          <c:dLbls>
            <c:dLbl>
              <c:idx val="0"/>
              <c:layout>
                <c:manualLayout>
                  <c:x val="1.4820948932844995E-3"/>
                  <c:y val="1.16032429145299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11-614F-97C2-3E4E2E09ABC1}"/>
                </c:ext>
              </c:extLst>
            </c:dLbl>
            <c:dLbl>
              <c:idx val="1"/>
              <c:layout>
                <c:manualLayout>
                  <c:x val="0"/>
                  <c:y val="-1.6244540080341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11-614F-97C2-3E4E2E09A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Sheet2!$AL$4:$AL$13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Sheet2!$AN$4:$AN$13</c:f>
              <c:numCache>
                <c:formatCode>#,##0</c:formatCode>
                <c:ptCount val="10"/>
                <c:pt idx="0">
                  <c:v>219</c:v>
                </c:pt>
                <c:pt idx="1">
                  <c:v>164</c:v>
                </c:pt>
                <c:pt idx="2">
                  <c:v>306</c:v>
                </c:pt>
                <c:pt idx="3">
                  <c:v>5</c:v>
                </c:pt>
                <c:pt idx="4">
                  <c:v>0</c:v>
                </c:pt>
                <c:pt idx="5">
                  <c:v>6</c:v>
                </c:pt>
                <c:pt idx="6">
                  <c:v>8</c:v>
                </c:pt>
                <c:pt idx="7">
                  <c:v>0</c:v>
                </c:pt>
                <c:pt idx="8">
                  <c:v>0</c:v>
                </c:pt>
                <c:pt idx="9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811-614F-97C2-3E4E2E09ABC1}"/>
            </c:ext>
          </c:extLst>
        </c:ser>
        <c:ser>
          <c:idx val="2"/>
          <c:order val="2"/>
          <c:tx>
            <c:strRef>
              <c:f>Sheet2!$AO$2:$AO$3</c:f>
              <c:strCache>
                <c:ptCount val="1"/>
                <c:pt idx="0">
                  <c:v>Ajustements 2nd Qrter 2022</c:v>
                </c:pt>
              </c:strCache>
            </c:strRef>
          </c:tx>
          <c:dLbls>
            <c:dLbl>
              <c:idx val="0"/>
              <c:layout>
                <c:manualLayout>
                  <c:x val="1.6303043826129498E-2"/>
                  <c:y val="-4.409232307521383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11-614F-97C2-3E4E2E09ABC1}"/>
                </c:ext>
              </c:extLst>
            </c:dLbl>
            <c:dLbl>
              <c:idx val="1"/>
              <c:layout>
                <c:manualLayout>
                  <c:x val="1.4820948932844994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11-614F-97C2-3E4E2E09ABC1}"/>
                </c:ext>
              </c:extLst>
            </c:dLbl>
            <c:dLbl>
              <c:idx val="7"/>
              <c:layout>
                <c:manualLayout>
                  <c:x val="-2.9641897865690004E-3"/>
                  <c:y val="-2.08858372461539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11-614F-97C2-3E4E2E09A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Sheet2!$AL$4:$AL$13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Sheet2!$AO$4:$AO$13</c:f>
              <c:numCache>
                <c:formatCode>#,##0</c:formatCode>
                <c:ptCount val="10"/>
                <c:pt idx="0">
                  <c:v>247</c:v>
                </c:pt>
                <c:pt idx="1">
                  <c:v>159</c:v>
                </c:pt>
                <c:pt idx="2">
                  <c:v>88</c:v>
                </c:pt>
                <c:pt idx="3">
                  <c:v>63</c:v>
                </c:pt>
                <c:pt idx="4">
                  <c:v>336</c:v>
                </c:pt>
                <c:pt idx="5">
                  <c:v>26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811-614F-97C2-3E4E2E09ABC1}"/>
            </c:ext>
          </c:extLst>
        </c:ser>
        <c:ser>
          <c:idx val="3"/>
          <c:order val="3"/>
          <c:tx>
            <c:strRef>
              <c:f>Sheet2!$AP$2:$AP$3</c:f>
              <c:strCache>
                <c:ptCount val="1"/>
                <c:pt idx="0">
                  <c:v>Ajustements 3rd Qrter 2022</c:v>
                </c:pt>
              </c:strCache>
            </c:strRef>
          </c:tx>
          <c:dLbls>
            <c:dLbl>
              <c:idx val="0"/>
              <c:layout>
                <c:manualLayout>
                  <c:x val="8.892569359707005E-3"/>
                  <c:y val="4.641297165811988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11-614F-97C2-3E4E2E09ABC1}"/>
                </c:ext>
              </c:extLst>
            </c:dLbl>
            <c:dLbl>
              <c:idx val="1"/>
              <c:layout>
                <c:manualLayout>
                  <c:x val="2.3713518292551992E-2"/>
                  <c:y val="1.16032429145299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11-614F-97C2-3E4E2E09ABC1}"/>
                </c:ext>
              </c:extLst>
            </c:dLbl>
            <c:dLbl>
              <c:idx val="2"/>
              <c:layout>
                <c:manualLayout>
                  <c:x val="7.4104744664224981E-3"/>
                  <c:y val="1.16032429145299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11-614F-97C2-3E4E2E09ABC1}"/>
                </c:ext>
              </c:extLst>
            </c:dLbl>
            <c:dLbl>
              <c:idx val="5"/>
              <c:layout>
                <c:manualLayout>
                  <c:x val="4.446284679853499E-3"/>
                  <c:y val="1.85651886632479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11-614F-97C2-3E4E2E09ABC1}"/>
                </c:ext>
              </c:extLst>
            </c:dLbl>
            <c:dLbl>
              <c:idx val="6"/>
              <c:layout>
                <c:manualLayout>
                  <c:x val="1.4820948932844995E-3"/>
                  <c:y val="-6.961945748717979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811-614F-97C2-3E4E2E09ABC1}"/>
                </c:ext>
              </c:extLst>
            </c:dLbl>
            <c:dLbl>
              <c:idx val="9"/>
              <c:layout>
                <c:manualLayout>
                  <c:x val="1.7785138719414003E-2"/>
                  <c:y val="-9.282594331623976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811-614F-97C2-3E4E2E09A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Sheet2!$AL$4:$AL$13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Sheet2!$AP$4:$AP$13</c:f>
              <c:numCache>
                <c:formatCode>#,##0</c:formatCode>
                <c:ptCount val="10"/>
                <c:pt idx="0">
                  <c:v>73</c:v>
                </c:pt>
                <c:pt idx="1">
                  <c:v>147</c:v>
                </c:pt>
                <c:pt idx="2">
                  <c:v>11</c:v>
                </c:pt>
                <c:pt idx="3">
                  <c:v>20</c:v>
                </c:pt>
                <c:pt idx="4">
                  <c:v>1</c:v>
                </c:pt>
                <c:pt idx="5">
                  <c:v>8</c:v>
                </c:pt>
                <c:pt idx="6">
                  <c:v>13</c:v>
                </c:pt>
                <c:pt idx="7">
                  <c:v>0</c:v>
                </c:pt>
                <c:pt idx="8">
                  <c:v>34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811-614F-97C2-3E4E2E09ABC1}"/>
            </c:ext>
          </c:extLst>
        </c:ser>
        <c:dLbls>
          <c:showVal val="1"/>
        </c:dLbls>
        <c:shape val="box"/>
        <c:axId val="120247424"/>
        <c:axId val="120248960"/>
        <c:axId val="0"/>
      </c:bar3DChart>
      <c:catAx>
        <c:axId val="120247424"/>
        <c:scaling>
          <c:orientation val="minMax"/>
        </c:scaling>
        <c:axPos val="b"/>
        <c:numFmt formatCode="General" sourceLinked="0"/>
        <c:majorTickMark val="none"/>
        <c:tickLblPos val="nextTo"/>
        <c:crossAx val="120248960"/>
        <c:crosses val="autoZero"/>
        <c:auto val="1"/>
        <c:lblAlgn val="ctr"/>
        <c:lblOffset val="100"/>
      </c:catAx>
      <c:valAx>
        <c:axId val="120248960"/>
        <c:scaling>
          <c:orientation val="minMax"/>
        </c:scaling>
        <c:delete val="1"/>
        <c:axPos val="l"/>
        <c:numFmt formatCode="General" sourceLinked="1"/>
        <c:tickLblPos val="none"/>
        <c:crossAx val="120247424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2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Sheet2!$D$2:$D$3</c:f>
              <c:strCache>
                <c:ptCount val="1"/>
                <c:pt idx="0">
                  <c:v>TOTAL LOSS  4th Qrter 2021</c:v>
                </c:pt>
              </c:strCache>
            </c:strRef>
          </c:tx>
          <c:dLbls>
            <c:dLbl>
              <c:idx val="6"/>
              <c:layout>
                <c:manualLayout>
                  <c:x val="-3.1215803947055214E-3"/>
                  <c:y val="-1.4300212889258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6C-D44E-B80C-508163445E82}"/>
                </c:ext>
              </c:extLst>
            </c:dLbl>
            <c:dLbl>
              <c:idx val="7"/>
              <c:layout>
                <c:manualLayout>
                  <c:x val="3.1215803947054073E-3"/>
                  <c:y val="-1.90669505190115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6C-D44E-B80C-508163445E82}"/>
                </c:ext>
              </c:extLst>
            </c:dLbl>
            <c:dLbl>
              <c:idx val="8"/>
              <c:layout>
                <c:manualLayout>
                  <c:x val="-1.1445662559315919E-16"/>
                  <c:y val="-1.90669505190115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6C-D44E-B80C-508163445E82}"/>
                </c:ext>
              </c:extLst>
            </c:dLbl>
            <c:dLbl>
              <c:idx val="9"/>
              <c:layout>
                <c:manualLayout>
                  <c:x val="4.6823705920581108E-3"/>
                  <c:y val="-1.90669505190114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6C-D44E-B80C-508163445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Sheet2!$C$4:$C$13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Sheet2!$D$4:$D$13</c:f>
              <c:numCache>
                <c:formatCode>General</c:formatCode>
                <c:ptCount val="10"/>
                <c:pt idx="0">
                  <c:v>27882</c:v>
                </c:pt>
                <c:pt idx="1">
                  <c:v>251</c:v>
                </c:pt>
                <c:pt idx="2">
                  <c:v>313</c:v>
                </c:pt>
                <c:pt idx="3">
                  <c:v>26</c:v>
                </c:pt>
                <c:pt idx="4">
                  <c:v>323</c:v>
                </c:pt>
                <c:pt idx="5">
                  <c:v>261</c:v>
                </c:pt>
                <c:pt idx="6">
                  <c:v>211</c:v>
                </c:pt>
                <c:pt idx="7">
                  <c:v>52</c:v>
                </c:pt>
                <c:pt idx="8">
                  <c:v>50</c:v>
                </c:pt>
                <c:pt idx="9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86C-D44E-B80C-508163445E82}"/>
            </c:ext>
          </c:extLst>
        </c:ser>
        <c:ser>
          <c:idx val="1"/>
          <c:order val="1"/>
          <c:tx>
            <c:strRef>
              <c:f>Sheet2!$E$2:$E$3</c:f>
              <c:strCache>
                <c:ptCount val="1"/>
                <c:pt idx="0">
                  <c:v>TOTAL LOSS 1st Qrter 2022</c:v>
                </c:pt>
              </c:strCache>
            </c:strRef>
          </c:tx>
          <c:dLbls>
            <c:dLbl>
              <c:idx val="0"/>
              <c:layout>
                <c:manualLayout>
                  <c:x val="6.2430378925448816E-3"/>
                  <c:y val="-4.76673762975284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D44E-B80C-508163445E82}"/>
                </c:ext>
              </c:extLst>
            </c:dLbl>
            <c:dLbl>
              <c:idx val="1"/>
              <c:layout>
                <c:manualLayout>
                  <c:x val="-2.8614156398289797E-17"/>
                  <c:y val="-2.86004257785171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6C-D44E-B80C-508163445E82}"/>
                </c:ext>
              </c:extLst>
            </c:dLbl>
            <c:dLbl>
              <c:idx val="2"/>
              <c:layout>
                <c:manualLayout>
                  <c:x val="-4.6823705920581108E-3"/>
                  <c:y val="-2.86004257785172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D44E-B80C-508163445E82}"/>
                </c:ext>
              </c:extLst>
            </c:dLbl>
            <c:dLbl>
              <c:idx val="3"/>
              <c:layout>
                <c:manualLayout>
                  <c:x val="-4.6823705920581108E-3"/>
                  <c:y val="-1.90669505190114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6C-D44E-B80C-508163445E82}"/>
                </c:ext>
              </c:extLst>
            </c:dLbl>
            <c:dLbl>
              <c:idx val="5"/>
              <c:layout>
                <c:manualLayout>
                  <c:x val="-9.3647411841161626E-3"/>
                  <c:y val="-2.86004257785171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D44E-B80C-508163445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Sheet2!$C$4:$C$13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Sheet2!$E$4:$E$13</c:f>
              <c:numCache>
                <c:formatCode>General</c:formatCode>
                <c:ptCount val="10"/>
                <c:pt idx="0">
                  <c:v>1675</c:v>
                </c:pt>
                <c:pt idx="1">
                  <c:v>236</c:v>
                </c:pt>
                <c:pt idx="2">
                  <c:v>818</c:v>
                </c:pt>
                <c:pt idx="3">
                  <c:v>70</c:v>
                </c:pt>
                <c:pt idx="4">
                  <c:v>1365</c:v>
                </c:pt>
                <c:pt idx="5">
                  <c:v>200</c:v>
                </c:pt>
                <c:pt idx="6">
                  <c:v>250</c:v>
                </c:pt>
                <c:pt idx="7">
                  <c:v>31</c:v>
                </c:pt>
                <c:pt idx="8">
                  <c:v>29</c:v>
                </c:pt>
                <c:pt idx="9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6C-D44E-B80C-508163445E82}"/>
            </c:ext>
          </c:extLst>
        </c:ser>
        <c:ser>
          <c:idx val="2"/>
          <c:order val="2"/>
          <c:tx>
            <c:strRef>
              <c:f>Sheet2!$F$2:$F$3</c:f>
              <c:strCache>
                <c:ptCount val="1"/>
                <c:pt idx="0">
                  <c:v>TOTAL LOSS 2nd Qrter 2022</c:v>
                </c:pt>
              </c:strCache>
            </c:strRef>
          </c:tx>
          <c:dLbls>
            <c:dLbl>
              <c:idx val="0"/>
              <c:layout>
                <c:manualLayout>
                  <c:x val="-6.2431607894108147E-3"/>
                  <c:y val="-1.66835817041349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6C-D44E-B80C-508163445E82}"/>
                </c:ext>
              </c:extLst>
            </c:dLbl>
            <c:dLbl>
              <c:idx val="3"/>
              <c:layout>
                <c:manualLayout>
                  <c:x val="-1.5607901973527035E-3"/>
                  <c:y val="-4.29006386677756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86C-D44E-B80C-508163445E82}"/>
                </c:ext>
              </c:extLst>
            </c:dLbl>
            <c:dLbl>
              <c:idx val="6"/>
              <c:layout>
                <c:manualLayout>
                  <c:x val="-4.6823705920581108E-3"/>
                  <c:y val="-2.38336881487644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86C-D44E-B80C-508163445E82}"/>
                </c:ext>
              </c:extLst>
            </c:dLbl>
            <c:dLbl>
              <c:idx val="7"/>
              <c:layout>
                <c:manualLayout>
                  <c:x val="-4.6823705920581108E-3"/>
                  <c:y val="-1.90669505190114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86C-D44E-B80C-508163445E82}"/>
                </c:ext>
              </c:extLst>
            </c:dLbl>
            <c:dLbl>
              <c:idx val="8"/>
              <c:layout>
                <c:manualLayout>
                  <c:x val="3.1215803947054073E-3"/>
                  <c:y val="-1.66835817041349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86C-D44E-B80C-508163445E82}"/>
                </c:ext>
              </c:extLst>
            </c:dLbl>
            <c:dLbl>
              <c:idx val="9"/>
              <c:layout>
                <c:manualLayout>
                  <c:x val="3.1215803947052929E-3"/>
                  <c:y val="-3.33671634082699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86C-D44E-B80C-508163445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Sheet2!$C$4:$C$13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Sheet2!$F$4:$F$13</c:f>
              <c:numCache>
                <c:formatCode>General</c:formatCode>
                <c:ptCount val="10"/>
                <c:pt idx="0">
                  <c:v>740</c:v>
                </c:pt>
                <c:pt idx="1">
                  <c:v>183</c:v>
                </c:pt>
                <c:pt idx="2">
                  <c:v>561</c:v>
                </c:pt>
                <c:pt idx="3">
                  <c:v>126</c:v>
                </c:pt>
                <c:pt idx="4">
                  <c:v>6667</c:v>
                </c:pt>
                <c:pt idx="5">
                  <c:v>334</c:v>
                </c:pt>
                <c:pt idx="6">
                  <c:v>431</c:v>
                </c:pt>
                <c:pt idx="7">
                  <c:v>29</c:v>
                </c:pt>
                <c:pt idx="8">
                  <c:v>175</c:v>
                </c:pt>
                <c:pt idx="9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886C-D44E-B80C-508163445E82}"/>
            </c:ext>
          </c:extLst>
        </c:ser>
        <c:ser>
          <c:idx val="3"/>
          <c:order val="3"/>
          <c:tx>
            <c:strRef>
              <c:f>Sheet2!$G$2:$G$3</c:f>
              <c:strCache>
                <c:ptCount val="1"/>
                <c:pt idx="0">
                  <c:v>TOTAL LOSS 3rd Qrter 2022</c:v>
                </c:pt>
              </c:strCache>
            </c:strRef>
          </c:tx>
          <c:dLbls>
            <c:dLbl>
              <c:idx val="1"/>
              <c:layout>
                <c:manualLayout>
                  <c:x val="4.6823705920581108E-3"/>
                  <c:y val="-1.66835817041349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86C-D44E-B80C-508163445E82}"/>
                </c:ext>
              </c:extLst>
            </c:dLbl>
            <c:dLbl>
              <c:idx val="2"/>
              <c:layout>
                <c:manualLayout>
                  <c:x val="9.3647411841162233E-3"/>
                  <c:y val="-2.14503193338878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86C-D44E-B80C-508163445E82}"/>
                </c:ext>
              </c:extLst>
            </c:dLbl>
            <c:dLbl>
              <c:idx val="4"/>
              <c:layout>
                <c:manualLayout>
                  <c:x val="6.2431607894108147E-3"/>
                  <c:y val="-2.14503193338878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86C-D44E-B80C-508163445E82}"/>
                </c:ext>
              </c:extLst>
            </c:dLbl>
            <c:dLbl>
              <c:idx val="5"/>
              <c:layout>
                <c:manualLayout>
                  <c:x val="6.2431607894108147E-3"/>
                  <c:y val="-2.62170569636406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86C-D44E-B80C-508163445E82}"/>
                </c:ext>
              </c:extLst>
            </c:dLbl>
            <c:dLbl>
              <c:idx val="6"/>
              <c:layout>
                <c:manualLayout>
                  <c:x val="1.5607901973527035E-3"/>
                  <c:y val="-3.57505322231465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86C-D44E-B80C-508163445E82}"/>
                </c:ext>
              </c:extLst>
            </c:dLbl>
            <c:dLbl>
              <c:idx val="7"/>
              <c:layout>
                <c:manualLayout>
                  <c:x val="-6.2431607894108147E-3"/>
                  <c:y val="-3.33671634082699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86C-D44E-B80C-508163445E82}"/>
                </c:ext>
              </c:extLst>
            </c:dLbl>
            <c:dLbl>
              <c:idx val="9"/>
              <c:layout>
                <c:manualLayout>
                  <c:x val="1.0925531381468812E-2"/>
                  <c:y val="-1.90669505190114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86C-D44E-B80C-508163445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Sheet2!$C$4:$C$13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Sheet2!$G$4:$G$13</c:f>
              <c:numCache>
                <c:formatCode>General</c:formatCode>
                <c:ptCount val="10"/>
                <c:pt idx="0">
                  <c:v>236</c:v>
                </c:pt>
                <c:pt idx="1">
                  <c:v>178</c:v>
                </c:pt>
                <c:pt idx="2">
                  <c:v>537</c:v>
                </c:pt>
                <c:pt idx="3">
                  <c:v>68</c:v>
                </c:pt>
                <c:pt idx="4">
                  <c:v>1705</c:v>
                </c:pt>
                <c:pt idx="5">
                  <c:v>313</c:v>
                </c:pt>
                <c:pt idx="6">
                  <c:v>454</c:v>
                </c:pt>
                <c:pt idx="7">
                  <c:v>46</c:v>
                </c:pt>
                <c:pt idx="8">
                  <c:v>61</c:v>
                </c:pt>
                <c:pt idx="9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886C-D44E-B80C-508163445E82}"/>
            </c:ext>
          </c:extLst>
        </c:ser>
        <c:dLbls>
          <c:showVal val="1"/>
        </c:dLbls>
        <c:shape val="box"/>
        <c:axId val="120411264"/>
        <c:axId val="120412800"/>
        <c:axId val="0"/>
      </c:bar3DChart>
      <c:catAx>
        <c:axId val="120411264"/>
        <c:scaling>
          <c:orientation val="minMax"/>
        </c:scaling>
        <c:axPos val="b"/>
        <c:numFmt formatCode="General" sourceLinked="0"/>
        <c:majorTickMark val="none"/>
        <c:tickLblPos val="nextTo"/>
        <c:crossAx val="120412800"/>
        <c:crosses val="autoZero"/>
        <c:auto val="1"/>
        <c:lblAlgn val="ctr"/>
        <c:lblOffset val="100"/>
      </c:catAx>
      <c:valAx>
        <c:axId val="120412800"/>
        <c:scaling>
          <c:orientation val="minMax"/>
        </c:scaling>
        <c:delete val="1"/>
        <c:axPos val="l"/>
        <c:numFmt formatCode="General" sourceLinked="1"/>
        <c:tickLblPos val="none"/>
        <c:crossAx val="120411264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2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MINISTERIAL CREDENTIAL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185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70466304"/>
        <c:axId val="170570496"/>
      </c:barChart>
      <c:catAx>
        <c:axId val="1704663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70496"/>
        <c:crosses val="autoZero"/>
        <c:auto val="1"/>
        <c:lblAlgn val="ctr"/>
        <c:lblOffset val="100"/>
      </c:catAx>
      <c:valAx>
        <c:axId val="170570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6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TOTAL ACTIVE EMPLOYEES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1546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1320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771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390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418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473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908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260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70505728"/>
        <c:axId val="170507264"/>
      </c:barChart>
      <c:catAx>
        <c:axId val="1705057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07264"/>
        <c:crosses val="autoZero"/>
        <c:auto val="1"/>
        <c:lblAlgn val="ctr"/>
        <c:lblOffset val="100"/>
      </c:catAx>
      <c:valAx>
        <c:axId val="1705072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0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NUMBER OF </a:t>
            </a:r>
            <a:r>
              <a:rPr lang="en-US" sz="2128" b="1" i="1" u="none" strike="noStrike" cap="all" baseline="0" dirty="0">
                <a:effectLst/>
              </a:rPr>
              <a:t>LITERATURE EVANGELISTS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NOGH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WSUC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LITERATURE EVANGELISTS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70659840"/>
        <c:axId val="170661760"/>
      </c:barChart>
      <c:catAx>
        <c:axId val="1706598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61760"/>
        <c:crosses val="autoZero"/>
        <c:auto val="1"/>
        <c:lblAlgn val="ctr"/>
        <c:lblOffset val="100"/>
      </c:catAx>
      <c:valAx>
        <c:axId val="1706617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5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TITHES DEMOGRAPHICS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FRENCH/SPANISH PORTUGUES</c:v>
                </c:pt>
                <c:pt idx="1">
                  <c:v>GHANA (1COUNTRY)</c:v>
                </c:pt>
                <c:pt idx="2">
                  <c:v>NIGERIA (1 COUNTRY)</c:v>
                </c:pt>
                <c:pt idx="3">
                  <c:v>WEST AFRICA UNION (3 COUNTRIES)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0.52</c:v>
                </c:pt>
                <c:pt idx="2">
                  <c:v>0.26</c:v>
                </c:pt>
                <c:pt idx="3">
                  <c:v>2.0000000000000011E-2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19-447C-81FC-3438FC8876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FRENCH/SPANISH PORTUGUES</c:v>
                </c:pt>
                <c:pt idx="1">
                  <c:v>GHANA (1COUNTRY)</c:v>
                </c:pt>
                <c:pt idx="2">
                  <c:v>NIGERIA (1 COUNTRY)</c:v>
                </c:pt>
                <c:pt idx="3">
                  <c:v>WEST AFRICA UNION (3 COUNTRIES)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0.22</c:v>
                </c:pt>
                <c:pt idx="1">
                  <c:v>0.52</c:v>
                </c:pt>
                <c:pt idx="2">
                  <c:v>0.24000000000000007</c:v>
                </c:pt>
                <c:pt idx="3">
                  <c:v>2.0000000000000011E-2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19-447C-81FC-3438FC887686}"/>
            </c:ext>
          </c:extLst>
        </c:ser>
        <c:dLbls/>
        <c:gapWidth val="219"/>
        <c:overlap val="-27"/>
        <c:axId val="160426624"/>
        <c:axId val="160432512"/>
      </c:barChart>
      <c:catAx>
        <c:axId val="160426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32512"/>
        <c:crosses val="autoZero"/>
        <c:auto val="1"/>
        <c:lblAlgn val="ctr"/>
        <c:lblOffset val="100"/>
      </c:catAx>
      <c:valAx>
        <c:axId val="160432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2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GROSS</a:t>
            </a:r>
            <a:r>
              <a:rPr lang="fr-FR" b="1" baseline="0" dirty="0"/>
              <a:t> OFFERING DEMOGRAPHICS</a:t>
            </a:r>
            <a:endParaRPr lang="fr-FR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French/Spanish and Portuguese Zones (17 Countries)</c:v>
                </c:pt>
                <c:pt idx="1">
                  <c:v>Ghana (1 Country)</c:v>
                </c:pt>
                <c:pt idx="2">
                  <c:v>Nigeria (1 Country)</c:v>
                </c:pt>
                <c:pt idx="3">
                  <c:v>West Africa Union (3 Countries)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0.63000000000000034</c:v>
                </c:pt>
                <c:pt idx="2">
                  <c:v>0.22</c:v>
                </c:pt>
                <c:pt idx="3">
                  <c:v>1.0000000000000005E-2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E2-40CF-AB3D-C8A1319CE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French/Spanish and Portuguese Zones (17 Countries)</c:v>
                </c:pt>
                <c:pt idx="1">
                  <c:v>Ghana (1 Country)</c:v>
                </c:pt>
                <c:pt idx="2">
                  <c:v>Nigeria (1 Country)</c:v>
                </c:pt>
                <c:pt idx="3">
                  <c:v>West Africa Union (3 Countries)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0.16</c:v>
                </c:pt>
                <c:pt idx="1">
                  <c:v>0.60000000000000031</c:v>
                </c:pt>
                <c:pt idx="2">
                  <c:v>0.23</c:v>
                </c:pt>
                <c:pt idx="3">
                  <c:v>1.0000000000000005E-2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E2-40CF-AB3D-C8A1319CEA3E}"/>
            </c:ext>
          </c:extLst>
        </c:ser>
        <c:dLbls/>
        <c:gapWidth val="219"/>
        <c:overlap val="-27"/>
        <c:axId val="175198976"/>
        <c:axId val="175200512"/>
      </c:barChart>
      <c:catAx>
        <c:axId val="175198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200512"/>
        <c:crosses val="autoZero"/>
        <c:auto val="1"/>
        <c:lblAlgn val="ctr"/>
        <c:lblOffset val="100"/>
      </c:catAx>
      <c:valAx>
        <c:axId val="175200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9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Sheet1!$E$6</c:f>
              <c:strCache>
                <c:ptCount val="1"/>
                <c:pt idx="0">
                  <c:v>GM Projects</c:v>
                </c:pt>
              </c:strCache>
            </c:strRef>
          </c:tx>
          <c:dLbls>
            <c:txPr>
              <a:bodyPr/>
              <a:lstStyle/>
              <a:p>
                <a:pPr>
                  <a:defRPr sz="3200" b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Val val="1"/>
          </c:dLbls>
          <c:cat>
            <c:strRef>
              <c:f>Sheet1!$D$7:$D$16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Sheet1!$E$7:$E$16</c:f>
              <c:numCache>
                <c:formatCode>General</c:formatCode>
                <c:ptCount val="10"/>
                <c:pt idx="0">
                  <c:v>11</c:v>
                </c:pt>
                <c:pt idx="1">
                  <c:v>23</c:v>
                </c:pt>
                <c:pt idx="2">
                  <c:v>9</c:v>
                </c:pt>
                <c:pt idx="3">
                  <c:v>33</c:v>
                </c:pt>
                <c:pt idx="4">
                  <c:v>6</c:v>
                </c:pt>
                <c:pt idx="5">
                  <c:v>13</c:v>
                </c:pt>
                <c:pt idx="6">
                  <c:v>2</c:v>
                </c:pt>
                <c:pt idx="7">
                  <c:v>4</c:v>
                </c:pt>
                <c:pt idx="8">
                  <c:v>15</c:v>
                </c:pt>
                <c:pt idx="9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Sheet1!$F$6</c:f>
              <c:strCache>
                <c:ptCount val="1"/>
                <c:pt idx="0">
                  <c:v>Pioneers</c:v>
                </c:pt>
              </c:strCache>
            </c:strRef>
          </c:tx>
          <c:dLbls>
            <c:txPr>
              <a:bodyPr/>
              <a:lstStyle/>
              <a:p>
                <a:pPr>
                  <a:defRPr sz="32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Val val="1"/>
          </c:dLbls>
          <c:cat>
            <c:strRef>
              <c:f>Sheet1!$D$7:$D$16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Sheet1!$F$7:$F$16</c:f>
              <c:numCache>
                <c:formatCode>General</c:formatCode>
                <c:ptCount val="10"/>
                <c:pt idx="0">
                  <c:v>22</c:v>
                </c:pt>
                <c:pt idx="1">
                  <c:v>46</c:v>
                </c:pt>
                <c:pt idx="2">
                  <c:v>15</c:v>
                </c:pt>
                <c:pt idx="3">
                  <c:v>65</c:v>
                </c:pt>
                <c:pt idx="4">
                  <c:v>12</c:v>
                </c:pt>
                <c:pt idx="5">
                  <c:v>30</c:v>
                </c:pt>
                <c:pt idx="6">
                  <c:v>4</c:v>
                </c:pt>
                <c:pt idx="7">
                  <c:v>8</c:v>
                </c:pt>
                <c:pt idx="8">
                  <c:v>29</c:v>
                </c:pt>
                <c:pt idx="9">
                  <c:v>12</c:v>
                </c:pt>
              </c:numCache>
            </c:numRef>
          </c:val>
        </c:ser>
        <c:dLbls>
          <c:showVal val="1"/>
        </c:dLbls>
        <c:gapWidth val="75"/>
        <c:shape val="box"/>
        <c:axId val="159080832"/>
        <c:axId val="170360832"/>
        <c:axId val="0"/>
      </c:bar3DChart>
      <c:catAx>
        <c:axId val="1590808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0360832"/>
        <c:crosses val="autoZero"/>
        <c:auto val="1"/>
        <c:lblAlgn val="ctr"/>
        <c:lblOffset val="100"/>
      </c:catAx>
      <c:valAx>
        <c:axId val="17036083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5908083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ISEs Fields of Service in</a:t>
            </a:r>
            <a:r>
              <a:rPr lang="en-US" baseline="0" dirty="0"/>
              <a:t> WAD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93-46C3-AEAB-961CAE5D943F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93-46C3-AEAB-961CAE5D943F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93-46C3-AEAB-961CAE5D943F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93-46C3-AEAB-961CAE5D943F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993-46C3-AEAB-961CAE5D943F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993-46C3-AEAB-961CAE5D943F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993-46C3-AEAB-961CAE5D943F}"/>
              </c:ext>
            </c:extLst>
          </c:dPt>
          <c:dLbls>
            <c:dLbl>
              <c:idx val="0"/>
              <c:layout>
                <c:manualLayout>
                  <c:x val="-7.8017962598425208E-2"/>
                  <c:y val="0.25211665208515605"/>
                </c:manualLayout>
              </c:layout>
              <c:dLblPos val="bestFit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93-46C3-AEAB-961CAE5D943F}"/>
                </c:ext>
              </c:extLst>
            </c:dLbl>
            <c:dLbl>
              <c:idx val="5"/>
              <c:layout>
                <c:manualLayout>
                  <c:x val="5.5774278215223105E-3"/>
                  <c:y val="0.25647929425488486"/>
                </c:manualLayout>
              </c:layout>
              <c:dLblPos val="bestFit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993-46C3-AEAB-961CAE5D943F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'ISEs 2022-Fields'!$C$43:$C$49</c:f>
              <c:strCache>
                <c:ptCount val="6"/>
                <c:pt idx="0">
                  <c:v>Education</c:v>
                </c:pt>
                <c:pt idx="1">
                  <c:v>ADRA</c:v>
                </c:pt>
                <c:pt idx="2">
                  <c:v>Health</c:v>
                </c:pt>
                <c:pt idx="3">
                  <c:v>Office Personnel</c:v>
                </c:pt>
                <c:pt idx="4">
                  <c:v>Administration</c:v>
                </c:pt>
                <c:pt idx="5">
                  <c:v>GCAS</c:v>
                </c:pt>
              </c:strCache>
            </c:strRef>
          </c:cat>
          <c:val>
            <c:numRef>
              <c:f>'ISEs 2022-Fields'!$D$43:$D$49</c:f>
              <c:numCache>
                <c:formatCode>General</c:formatCode>
                <c:ptCount val="7"/>
                <c:pt idx="0">
                  <c:v>3</c:v>
                </c:pt>
                <c:pt idx="1">
                  <c:v>7</c:v>
                </c:pt>
                <c:pt idx="2">
                  <c:v>12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993-46C3-AEAB-961CAE5D943F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'ACMS (3)'!$C$10</c:f>
              <c:strCache>
                <c:ptCount val="1"/>
                <c:pt idx="0">
                  <c:v>Actual         3rd Qrtr 2022</c:v>
                </c:pt>
              </c:strCache>
            </c:strRef>
          </c:tx>
          <c:dLbls>
            <c:dLbl>
              <c:idx val="3"/>
              <c:layout>
                <c:manualLayout>
                  <c:x val="-1.2659142617202977E-3"/>
                  <c:y val="-2.2423531783943879E-2"/>
                </c:manualLayout>
              </c:layout>
              <c:showVal val="1"/>
            </c:dLbl>
            <c:dLbl>
              <c:idx val="8"/>
              <c:layout>
                <c:manualLayout>
                  <c:x val="3.2710284385689944E-2"/>
                  <c:y val="-1.49253731343283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E9-5942-9A95-D4B9BEB16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'ACMS (3)'!$B$11:$B$20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'ACMS (3)'!$C$11:$C$20</c:f>
              <c:numCache>
                <c:formatCode>_(* #,##0_);_(* \(#,##0\);_(* "-"??_);_(@_)</c:formatCode>
                <c:ptCount val="10"/>
                <c:pt idx="0">
                  <c:v>125589</c:v>
                </c:pt>
                <c:pt idx="1">
                  <c:v>17592</c:v>
                </c:pt>
                <c:pt idx="2">
                  <c:v>177892</c:v>
                </c:pt>
                <c:pt idx="3">
                  <c:v>31014</c:v>
                </c:pt>
                <c:pt idx="4">
                  <c:v>208950</c:v>
                </c:pt>
                <c:pt idx="5">
                  <c:v>55087</c:v>
                </c:pt>
                <c:pt idx="6">
                  <c:v>190230</c:v>
                </c:pt>
                <c:pt idx="7">
                  <c:v>47680</c:v>
                </c:pt>
                <c:pt idx="8">
                  <c:v>63654</c:v>
                </c:pt>
                <c:pt idx="9">
                  <c:v>17578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E9-5942-9A95-D4B9BEB16EA5}"/>
            </c:ext>
          </c:extLst>
        </c:ser>
        <c:ser>
          <c:idx val="1"/>
          <c:order val="1"/>
          <c:tx>
            <c:strRef>
              <c:f>'ACMS (3)'!$D$10</c:f>
              <c:strCache>
                <c:ptCount val="1"/>
                <c:pt idx="0">
                  <c:v>ACMS             3rd Quarter 2022</c:v>
                </c:pt>
              </c:strCache>
            </c:strRef>
          </c:tx>
          <c:dLbls>
            <c:dLbl>
              <c:idx val="0"/>
              <c:layout>
                <c:manualLayout>
                  <c:x val="3.8940814744868983E-2"/>
                  <c:y val="-4.975124378109362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E9-5942-9A95-D4B9BEB16EA5}"/>
                </c:ext>
              </c:extLst>
            </c:dLbl>
            <c:dLbl>
              <c:idx val="2"/>
              <c:layout>
                <c:manualLayout>
                  <c:x val="2.8037386616305678E-2"/>
                  <c:y val="-3.48258706467661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E9-5942-9A95-D4B9BEB16EA5}"/>
                </c:ext>
              </c:extLst>
            </c:dLbl>
            <c:dLbl>
              <c:idx val="4"/>
              <c:layout>
                <c:manualLayout>
                  <c:x val="8.0303039883445448E-2"/>
                  <c:y val="-1.49253731343283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E9-5942-9A95-D4B9BEB16EA5}"/>
                </c:ext>
              </c:extLst>
            </c:dLbl>
            <c:dLbl>
              <c:idx val="6"/>
              <c:layout>
                <c:manualLayout>
                  <c:x val="5.1515157661078219E-2"/>
                  <c:y val="-2.487562189054771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E9-5942-9A95-D4B9BEB16EA5}"/>
                </c:ext>
              </c:extLst>
            </c:dLbl>
            <c:dLbl>
              <c:idx val="9"/>
              <c:layout>
                <c:manualLayout>
                  <c:x val="2.6479754026510913E-2"/>
                  <c:y val="-2.487562189054726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E9-5942-9A95-D4B9BEB16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'ACMS (3)'!$B$11:$B$20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'ACMS (3)'!$D$11:$D$20</c:f>
              <c:numCache>
                <c:formatCode>_(* #,##0_);_(* \(#,##0\);_(* "-"??_);_(@_)</c:formatCode>
                <c:ptCount val="10"/>
                <c:pt idx="0">
                  <c:v>45948</c:v>
                </c:pt>
                <c:pt idx="1">
                  <c:v>2487</c:v>
                </c:pt>
                <c:pt idx="2">
                  <c:v>59450</c:v>
                </c:pt>
                <c:pt idx="3">
                  <c:v>26699</c:v>
                </c:pt>
                <c:pt idx="4">
                  <c:v>209076</c:v>
                </c:pt>
                <c:pt idx="5">
                  <c:v>41892</c:v>
                </c:pt>
                <c:pt idx="6">
                  <c:v>142922</c:v>
                </c:pt>
                <c:pt idx="7">
                  <c:v>17713</c:v>
                </c:pt>
                <c:pt idx="8">
                  <c:v>26642</c:v>
                </c:pt>
                <c:pt idx="9">
                  <c:v>9883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BE9-5942-9A95-D4B9BEB16EA5}"/>
            </c:ext>
          </c:extLst>
        </c:ser>
        <c:dLbls>
          <c:showVal val="1"/>
        </c:dLbls>
        <c:gapWidth val="75"/>
        <c:shape val="box"/>
        <c:axId val="112666880"/>
        <c:axId val="112685056"/>
        <c:axId val="0"/>
      </c:bar3DChart>
      <c:catAx>
        <c:axId val="11266688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12685056"/>
        <c:crosses val="autoZero"/>
        <c:auto val="1"/>
        <c:lblAlgn val="ctr"/>
        <c:lblOffset val="100"/>
      </c:catAx>
      <c:valAx>
        <c:axId val="112685056"/>
        <c:scaling>
          <c:orientation val="minMax"/>
        </c:scaling>
        <c:axPos val="l"/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126668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'ACMS (3)'!$M$10</c:f>
              <c:strCache>
                <c:ptCount val="1"/>
                <c:pt idx="0">
                  <c:v>% of members registered in ACMS compared to actual Membership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'ACMS (3)'!$L$11:$L$20</c:f>
              <c:strCache>
                <c:ptCount val="10"/>
                <c:pt idx="0">
                  <c:v>CMUM</c:v>
                </c:pt>
                <c:pt idx="1">
                  <c:v>CAUM</c:v>
                </c:pt>
                <c:pt idx="2">
                  <c:v>ENUC</c:v>
                </c:pt>
                <c:pt idx="3">
                  <c:v>ESUM</c:v>
                </c:pt>
                <c:pt idx="4">
                  <c:v>NGUC</c:v>
                </c:pt>
                <c:pt idx="5">
                  <c:v>NNUC</c:v>
                </c:pt>
                <c:pt idx="6">
                  <c:v>SGUC</c:v>
                </c:pt>
                <c:pt idx="7">
                  <c:v>WAUM</c:v>
                </c:pt>
                <c:pt idx="8">
                  <c:v>WNUC</c:v>
                </c:pt>
                <c:pt idx="9">
                  <c:v>WSUM</c:v>
                </c:pt>
              </c:strCache>
            </c:strRef>
          </c:cat>
          <c:val>
            <c:numRef>
              <c:f>'ACMS (3)'!$M$11:$M$20</c:f>
              <c:numCache>
                <c:formatCode>0%</c:formatCode>
                <c:ptCount val="10"/>
                <c:pt idx="0">
                  <c:v>0.36586006736258747</c:v>
                </c:pt>
                <c:pt idx="1">
                  <c:v>0.14137107776261937</c:v>
                </c:pt>
                <c:pt idx="2">
                  <c:v>0.33419153194072809</c:v>
                </c:pt>
                <c:pt idx="3">
                  <c:v>0.86086928483910496</c:v>
                </c:pt>
                <c:pt idx="4">
                  <c:v>1.0006030150753769</c:v>
                </c:pt>
                <c:pt idx="5">
                  <c:v>0.76046980231270533</c:v>
                </c:pt>
                <c:pt idx="6">
                  <c:v>0.75131157020448935</c:v>
                </c:pt>
                <c:pt idx="7">
                  <c:v>0.37149748322147652</c:v>
                </c:pt>
                <c:pt idx="8">
                  <c:v>0.41854400351902471</c:v>
                </c:pt>
                <c:pt idx="9">
                  <c:v>0.56223688701786323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6E-1043-B793-056536BE48EF}"/>
            </c:ext>
          </c:extLst>
        </c:ser>
        <c:dLbls>
          <c:showVal val="1"/>
        </c:dLbls>
        <c:gapWidth val="75"/>
        <c:shape val="box"/>
        <c:axId val="112711168"/>
        <c:axId val="112712704"/>
        <c:axId val="0"/>
      </c:bar3DChart>
      <c:catAx>
        <c:axId val="1127111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2712704"/>
        <c:crosses val="autoZero"/>
        <c:auto val="1"/>
        <c:lblAlgn val="ctr"/>
        <c:lblOffset val="100"/>
      </c:catAx>
      <c:valAx>
        <c:axId val="112712704"/>
        <c:scaling>
          <c:orientation val="minMax"/>
        </c:scaling>
        <c:axPos val="l"/>
        <c:numFmt formatCode="0%" sourceLinked="1"/>
        <c:majorTickMark val="none"/>
        <c:tickLblPos val="nextTo"/>
        <c:crossAx val="112711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"/>
          <c:y val="1.6446569178852632E-2"/>
          <c:w val="0.9"/>
          <c:h val="9.9961792750589779E-2"/>
        </c:manualLayout>
      </c:layout>
      <c:spPr>
        <a:solidFill>
          <a:schemeClr val="tx2"/>
        </a:solidFill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</c:chart>
  <c:txPr>
    <a:bodyPr/>
    <a:lstStyle/>
    <a:p>
      <a:pPr>
        <a:defRPr sz="1400" b="1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2.6218498130211598E-2"/>
                  <c:y val="-0.3547442819647544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3rd Quarter 2022;  </a:t>
                    </a:r>
                    <a:r>
                      <a:rPr lang="en-US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935 266 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942-2C4F-9628-15DB0D347A62}"/>
                </c:ext>
              </c:extLst>
            </c:dLbl>
            <c:dLbl>
              <c:idx val="2"/>
              <c:layout>
                <c:manualLayout>
                  <c:x val="-3.4155691821708134E-2"/>
                  <c:y val="-6.81841019872515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ACMS (3</a:t>
                    </a:r>
                    <a:r>
                      <a:rPr lang="en-US" baseline="30000" dirty="0"/>
                      <a:t>rd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Qrtr</a:t>
                    </a:r>
                    <a:r>
                      <a:rPr lang="en-US" dirty="0"/>
                      <a:t> 2022);  </a:t>
                    </a:r>
                    <a:r>
                      <a:rPr lang="en-US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582 712 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942-2C4F-9628-15DB0D347A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'ACMS (3)'!$C$26:$E$26</c:f>
              <c:strCache>
                <c:ptCount val="3"/>
                <c:pt idx="0">
                  <c:v>WAD</c:v>
                </c:pt>
                <c:pt idx="1">
                  <c:v>3rd Quarter 2021</c:v>
                </c:pt>
                <c:pt idx="2">
                  <c:v>ACMS (Registration)</c:v>
                </c:pt>
              </c:strCache>
            </c:strRef>
          </c:cat>
          <c:val>
            <c:numRef>
              <c:f>'ACMS (3)'!$C$27:$E$27</c:f>
              <c:numCache>
                <c:formatCode>_(* #,##0_);_(* \(#,##0\);_(* "-"??_);_(@_)</c:formatCode>
                <c:ptCount val="3"/>
                <c:pt idx="1">
                  <c:v>935266</c:v>
                </c:pt>
                <c:pt idx="2">
                  <c:v>582712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42-2C4F-9628-15DB0D347A62}"/>
            </c:ext>
          </c:extLst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2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2.6218498130211598E-2"/>
                  <c:y val="-0.354744281964754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3rd Quarter 2022;  </a:t>
                    </a:r>
                    <a:r>
                      <a:rPr lang="en-US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935 266 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F37-8548-BE70-8E7FC8203B0F}"/>
                </c:ext>
              </c:extLst>
            </c:dLbl>
            <c:dLbl>
              <c:idx val="2"/>
              <c:layout>
                <c:manualLayout>
                  <c:x val="-3.4155691821708134E-2"/>
                  <c:y val="-6.81841019872515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ACMS (3</a:t>
                    </a:r>
                    <a:r>
                      <a:rPr lang="en-US" baseline="30000" dirty="0"/>
                      <a:t>rd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Qrtr</a:t>
                    </a:r>
                    <a:r>
                      <a:rPr lang="en-US" dirty="0"/>
                      <a:t> 2022);  </a:t>
                    </a:r>
                    <a:r>
                      <a:rPr lang="en-US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582 712 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F37-8548-BE70-8E7FC8203B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'ACMS (3)'!$C$26:$E$26</c:f>
              <c:strCache>
                <c:ptCount val="3"/>
                <c:pt idx="0">
                  <c:v>WAD</c:v>
                </c:pt>
                <c:pt idx="1">
                  <c:v>3rd Quarter 2021</c:v>
                </c:pt>
                <c:pt idx="2">
                  <c:v>ACMS (Registration)</c:v>
                </c:pt>
              </c:strCache>
            </c:strRef>
          </c:cat>
          <c:val>
            <c:numRef>
              <c:f>'ACMS (3)'!$C$27:$E$27</c:f>
              <c:numCache>
                <c:formatCode>_(* #,##0_);_(* \(#,##0\);_(* "-"??_);_(@_)</c:formatCode>
                <c:ptCount val="3"/>
                <c:pt idx="1">
                  <c:v>935266</c:v>
                </c:pt>
                <c:pt idx="2">
                  <c:v>582712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37-8548-BE70-8E7FC8203B0F}"/>
            </c:ext>
          </c:extLst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2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UNIONS</a:t>
            </a:r>
            <a:r>
              <a:rPr lang="en-US" baseline="0" dirty="0"/>
              <a:t> BY CONFERENCES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7184468789227532E-2"/>
          <c:y val="0.11392932472724483"/>
          <c:w val="0.8995305070561832"/>
          <c:h val="0.7104538879765258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CMUM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F-4D98-859E-7663634B88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F-4D98-859E-7663634B88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FF-4D98-859E-7663634B88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FF-4D98-859E-7663634B88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NNUC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FF-4D98-859E-7663634B887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NGUC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FF-4D98-859E-7663634B887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SGUC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FF-4D98-859E-7663634B887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WAUM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Sheet1!$I$2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FF-4D98-859E-7663634B887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WNUC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Sheet1!$J$2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FF-4D98-859E-7663634B887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WSUM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Conferences</c:v>
                </c:pt>
              </c:strCache>
            </c:strRef>
          </c:cat>
          <c:val>
            <c:numRef>
              <c:f>Sheet1!$K$2</c:f>
              <c:numCache>
                <c:formatCode>#,##0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FF-4D98-859E-7663634B8879}"/>
            </c:ext>
          </c:extLst>
        </c:ser>
        <c:dLbls/>
        <c:gapWidth val="100"/>
        <c:overlap val="-24"/>
        <c:axId val="169811968"/>
        <c:axId val="169813504"/>
      </c:barChart>
      <c:catAx>
        <c:axId val="1698119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813504"/>
        <c:crosses val="autoZero"/>
        <c:auto val="1"/>
        <c:lblAlgn val="ctr"/>
        <c:lblOffset val="100"/>
      </c:catAx>
      <c:valAx>
        <c:axId val="169813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81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0.16865</cdr:x>
      <cdr:y>0</cdr:y>
    </cdr:from>
    <cdr:to>
      <cdr:x>0.93229</cdr:x>
      <cdr:y>0.10448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91959" y="-1066799"/>
          <a:ext cx="7661047" cy="591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REGISTRATION ON ACMS # MEMBERSHIP IN ASTR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052A8-6174-41ED-970B-1DFC263EBC6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26E8F-E4DE-4B31-89FA-01E7BFFFE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68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8B049-FAD7-A546-98DC-54B995A1B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95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25D29-B6A3-4B67-BDBA-F6F6C4179B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83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25D29-B6A3-4B67-BDBA-F6F6C4179B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5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448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39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694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83D3F4-CC23-40FE-8479-3B87E8C1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7522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83D3F4-CC23-40FE-8479-3B87E8C1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237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7213600" y="3897313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7213600" y="4114800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7213600" y="4164013"/>
            <a:ext cx="262096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7213600" y="4198938"/>
            <a:ext cx="262096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7213600" y="3962400"/>
            <a:ext cx="4084638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9834563" y="4060825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8551863" y="3643313"/>
            <a:ext cx="364013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Oval 24"/>
          <p:cNvSpPr/>
          <p:nvPr userDrawn="1"/>
        </p:nvSpPr>
        <p:spPr>
          <a:xfrm>
            <a:off x="9444038" y="4530725"/>
            <a:ext cx="1681162" cy="165258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48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0" r="16534" b="41411"/>
          <a:stretch>
            <a:fillRect/>
          </a:stretch>
        </p:blipFill>
        <p:spPr bwMode="auto">
          <a:xfrm>
            <a:off x="9652000" y="4710113"/>
            <a:ext cx="12652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79525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CD6C6A-86CF-46B8-B651-8242505AC513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0" y="1588"/>
            <a:ext cx="99695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8AB906-3258-4BB9-881F-3C386D2B550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59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D343A-3C55-47B7-89D6-AA76F5121186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E0A58-9CC1-444F-A214-99C4C006976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08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1B4B2-8D6B-4EB3-A728-49086648EA9C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BBCF8-E6C3-4CDB-B10E-0C45F47FC13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452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CBD80-17F0-4FD5-BE53-7F45853D78EB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49270-9C9C-43A3-8349-DC803662917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1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D8B69-860D-4BFB-AF60-C83EAFFDA674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67F079-0C27-46E5-B862-9815751DA26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63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875" y="612775"/>
            <a:ext cx="127635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D12C97-D58D-4F80-BFDB-AF330FFD852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0DCC7-524D-421F-B395-1F6A36DA448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69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55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99DEA-1EFD-42CA-8504-A89209A62CD7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7432CA-0414-4767-84BA-7AC321AB0187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01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15C90-99B4-4B15-9664-D10F95473C9A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E1A3C5-83FF-4A32-A85B-DA355CBBC23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497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877BDF-1E2D-4FA1-A6D1-882CF0AF1A20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E3AF29-6652-42CD-B6A9-526AC5566B7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970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1F901-5564-412A-A1B6-AAFC47A2DA2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1E4CF3-B2E5-45D2-8BF8-48ABB9A7E1A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64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668B3-00A3-48F9-88FB-DFF84099319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FF949-3E47-4246-90FD-3E3659603E7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365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7213600" y="3897313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7213600" y="4114800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7213600" y="4164013"/>
            <a:ext cx="262096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7213600" y="4198938"/>
            <a:ext cx="262096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7213600" y="3962400"/>
            <a:ext cx="4084638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9834563" y="4060825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8551863" y="3643313"/>
            <a:ext cx="364013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Oval 24"/>
          <p:cNvSpPr/>
          <p:nvPr userDrawn="1"/>
        </p:nvSpPr>
        <p:spPr>
          <a:xfrm>
            <a:off x="9444038" y="4530725"/>
            <a:ext cx="1681162" cy="165258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48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0" r="16534" b="41411"/>
          <a:stretch>
            <a:fillRect/>
          </a:stretch>
        </p:blipFill>
        <p:spPr bwMode="auto">
          <a:xfrm>
            <a:off x="9652000" y="4710113"/>
            <a:ext cx="12652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79525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CD6C6A-86CF-46B8-B651-8242505AC513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0" y="1588"/>
            <a:ext cx="99695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8AB906-3258-4BB9-881F-3C386D2B550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89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D343A-3C55-47B7-89D6-AA76F5121186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E0A58-9CC1-444F-A214-99C4C006976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300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1B4B2-8D6B-4EB3-A728-49086648EA9C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BBCF8-E6C3-4CDB-B10E-0C45F47FC13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86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CBD80-17F0-4FD5-BE53-7F45853D78EB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49270-9C9C-43A3-8349-DC803662917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4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D8B69-860D-4BFB-AF60-C83EAFFDA674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67F079-0C27-46E5-B862-9815751DA26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25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1916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875" y="612775"/>
            <a:ext cx="127635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D12C97-D58D-4F80-BFDB-AF330FFD852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0DCC7-524D-421F-B395-1F6A36DA448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219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99DEA-1EFD-42CA-8504-A89209A62CD7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7432CA-0414-4767-84BA-7AC321AB0187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423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15C90-99B4-4B15-9664-D10F95473C9A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E1A3C5-83FF-4A32-A85B-DA355CBBC23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448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877BDF-1E2D-4FA1-A6D1-882CF0AF1A20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E3AF29-6652-42CD-B6A9-526AC5566B7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480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1F901-5564-412A-A1B6-AAFC47A2DA2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1E4CF3-B2E5-45D2-8BF8-48ABB9A7E1A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07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668B3-00A3-48F9-88FB-DFF840993199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FF949-3E47-4246-90FD-3E3659603E7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772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276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867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76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99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130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710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14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290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987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540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212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67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4372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567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1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320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501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449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3205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5852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865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33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2015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799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4477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2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9373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83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9765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6524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56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2928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0962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164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848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75245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757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4882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216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568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283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4792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697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2879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560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919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4995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20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6443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935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328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50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39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12218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504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5393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12077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3759823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712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54470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124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A81C-A594-40EA-B948-3742ABBE88A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9431-D5E8-40AA-8379-6D2451310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836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7213600" y="360363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7213600" y="439738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10425" y="496888"/>
            <a:ext cx="4083050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388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12112625" y="-1588"/>
            <a:ext cx="77788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12058650" y="-1588"/>
            <a:ext cx="3651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12033250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11966575" y="-1588"/>
            <a:ext cx="3651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11887200" y="0"/>
            <a:ext cx="73025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11831638" y="0"/>
            <a:ext cx="11112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63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206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50" y="612775"/>
            <a:ext cx="1276350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E2F23E-954A-47E3-ADC3-3A54DC450130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775"/>
            <a:ext cx="1768475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775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F6FF3-7902-4456-99EF-802BCE367D07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94975" y="0"/>
            <a:ext cx="1704975" cy="69278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69" name="Picture 20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0" r="16534" b="41411"/>
          <a:stretch>
            <a:fillRect/>
          </a:stretch>
        </p:blipFill>
        <p:spPr bwMode="auto">
          <a:xfrm>
            <a:off x="10766425" y="5456238"/>
            <a:ext cx="126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413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7213600" y="360363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7213600" y="439738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10425" y="496888"/>
            <a:ext cx="4083050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388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12112625" y="-1588"/>
            <a:ext cx="77788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12058650" y="-1588"/>
            <a:ext cx="3651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12033250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11966575" y="-1588"/>
            <a:ext cx="3651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11887200" y="0"/>
            <a:ext cx="73025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11831638" y="0"/>
            <a:ext cx="11112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63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206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50" y="612775"/>
            <a:ext cx="1276350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E2F23E-954A-47E3-ADC3-3A54DC450130}" type="datetimeFigureOut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775"/>
            <a:ext cx="1768475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775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F6FF3-7902-4456-99EF-802BCE367D07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94975" y="0"/>
            <a:ext cx="1704975" cy="69278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69" name="Picture 20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0" r="16534" b="41411"/>
          <a:stretch>
            <a:fillRect/>
          </a:stretch>
        </p:blipFill>
        <p:spPr bwMode="auto">
          <a:xfrm>
            <a:off x="10766425" y="5456238"/>
            <a:ext cx="126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560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C8FEA-B7F5-4750-ADD7-C096001EB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AE782-9524-42AE-835E-6FCDC3411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62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6AFF-50AD-47FF-90F5-A91EE03C0E5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805C-20C1-4B5B-ADA4-751E45F20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927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5B52300-1D16-41EE-B49A-E71835C13860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B20F91F-E1C9-4163-A8DB-CE1892F1A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977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827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DB9172B-07D3-46F0-A4CF-B67198786238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62C6EE1-CC44-4B90-8A94-9FF89E34C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133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entistresearch.info/wp-content/uploads/WAD-Church-Member-Research-Report-1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9322" y="4187687"/>
            <a:ext cx="5579165" cy="1066800"/>
          </a:xfrm>
        </p:spPr>
        <p:txBody>
          <a:bodyPr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Secretary’s Report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2022 Year-End Council</a:t>
            </a:r>
          </a:p>
        </p:txBody>
      </p:sp>
      <p:sp>
        <p:nvSpPr>
          <p:cNvPr id="4" name="Título 2"/>
          <p:cNvSpPr txBox="1">
            <a:spLocks/>
          </p:cNvSpPr>
          <p:nvPr/>
        </p:nvSpPr>
        <p:spPr bwMode="auto">
          <a:xfrm>
            <a:off x="5009322" y="680584"/>
            <a:ext cx="5425440" cy="23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REFOCUSING ON 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195" y="328817"/>
            <a:ext cx="5247533" cy="524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texto 3"/>
          <p:cNvSpPr txBox="1">
            <a:spLocks/>
          </p:cNvSpPr>
          <p:nvPr/>
        </p:nvSpPr>
        <p:spPr bwMode="auto">
          <a:xfrm>
            <a:off x="149032" y="5632173"/>
            <a:ext cx="10285730" cy="92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anose="02040502050405020303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 algn="ctr">
              <a:buNone/>
            </a:pPr>
            <a:r>
              <a:rPr lang="en-US" sz="2000" b="1" dirty="0"/>
              <a:t>By Pastor Selom Kwasi Sessou</a:t>
            </a:r>
          </a:p>
          <a:p>
            <a:pPr marL="109537" indent="0" algn="ctr">
              <a:buNone/>
            </a:pPr>
            <a:r>
              <a:rPr lang="en-US" sz="2000" b="1" dirty="0"/>
              <a:t>Executive Secretary</a:t>
            </a:r>
          </a:p>
        </p:txBody>
      </p:sp>
    </p:spTree>
    <p:extLst>
      <p:ext uri="{BB962C8B-B14F-4D97-AF65-F5344CB8AC3E}">
        <p14:creationId xmlns:p14="http://schemas.microsoft.com/office/powerpoint/2010/main" xmlns="" val="263769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11730"/>
            <a:ext cx="10588832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Arial Rounded MT Bold" panose="020F0704030504030204" pitchFamily="34" charset="0"/>
              </a:rPr>
              <a:t>SECRETARIAT MISSION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8" y="1394472"/>
            <a:ext cx="10588832" cy="43243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dirty="0">
                <a:latin typeface="Arial Rounded MT Bold" panose="020F0704030504030204" pitchFamily="34" charset="0"/>
              </a:rPr>
              <a:t>To provide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administrative leadership </a:t>
            </a:r>
            <a:r>
              <a:rPr lang="en-US" sz="4000" dirty="0">
                <a:latin typeface="Arial Rounded MT Bold" panose="020F0704030504030204" pitchFamily="34" charset="0"/>
              </a:rPr>
              <a:t>and </a:t>
            </a:r>
            <a:r>
              <a:rPr lang="en-US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strategic direction </a:t>
            </a:r>
            <a:r>
              <a:rPr lang="en-US" sz="4000" dirty="0">
                <a:latin typeface="Arial Rounded MT Bold" panose="020F0704030504030204" pitchFamily="34" charset="0"/>
              </a:rPr>
              <a:t>to leaders within West-Central Africa Division in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making disciples to reach the unreached</a:t>
            </a:r>
            <a:r>
              <a:rPr lang="en-US" sz="4000" dirty="0">
                <a:latin typeface="Arial Rounded MT Bold" panose="020F0704030504030204" pitchFamily="34" charset="0"/>
              </a:rPr>
              <a:t>, with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integrity</a:t>
            </a:r>
            <a:r>
              <a:rPr lang="en-US" sz="4000" dirty="0">
                <a:latin typeface="Arial Rounded MT Bold" panose="020F0704030504030204" pitchFamily="34" charset="0"/>
              </a:rPr>
              <a:t> and in adherence to the organization’s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strategic objectives</a:t>
            </a:r>
            <a:r>
              <a:rPr lang="en-US" sz="4000" dirty="0">
                <a:latin typeface="Arial Rounded MT Bold" panose="020F0704030504030204" pitchFamily="34" charset="0"/>
              </a:rPr>
              <a:t>, </a:t>
            </a:r>
            <a:r>
              <a:rPr lang="en-US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standards</a:t>
            </a:r>
            <a:r>
              <a:rPr lang="en-US" sz="4000" dirty="0">
                <a:latin typeface="Arial Rounded MT Bold" panose="020F0704030504030204" pitchFamily="34" charset="0"/>
              </a:rPr>
              <a:t>, and </a:t>
            </a:r>
            <a:r>
              <a:rPr lang="en-US" sz="40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Christian principles</a:t>
            </a:r>
            <a:r>
              <a:rPr lang="en-US" sz="4000" dirty="0"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2040" y="5420139"/>
            <a:ext cx="2156792" cy="14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609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contenu 2"/>
          <p:cNvSpPr txBox="1">
            <a:spLocks/>
          </p:cNvSpPr>
          <p:nvPr/>
        </p:nvSpPr>
        <p:spPr bwMode="auto">
          <a:xfrm>
            <a:off x="268288" y="1227138"/>
            <a:ext cx="101631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0795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This vision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will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achieved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through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souls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winning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disciples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making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trainings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secretariat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evaluation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and re-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evaluation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redemptive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membership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audit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nurture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retention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activities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, and enforment of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policy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compliance at all </a:t>
            </a:r>
            <a:r>
              <a:rPr kumimoji="0" lang="fr-FR" alt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levels</a:t>
            </a:r>
            <a:r>
              <a:rPr kumimoji="0" lang="fr-FR" alt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393954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00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C:\Users\SELOM\Pictures\EVANGELISM PICTURES\PEOPLE 1\people-elen white 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5008" y="217642"/>
            <a:ext cx="738146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4800" b="1" i="1" dirty="0">
                <a:solidFill>
                  <a:srgbClr val="FFFF00"/>
                </a:solidFill>
                <a:latin typeface="Albertus Extra Bold" panose="020E0802040304020204" pitchFamily="34" charset="0"/>
              </a:rPr>
              <a:t>“A revival and reformation must take place under the ministration of the Holy Spirit. Revival and reformation are two different things… </a:t>
            </a:r>
          </a:p>
          <a:p>
            <a:pPr algn="r"/>
            <a:r>
              <a:rPr lang="en-US" altLang="en-US" sz="4000" b="1" i="1" dirty="0">
                <a:solidFill>
                  <a:prstClr val="white"/>
                </a:solidFill>
                <a:latin typeface="Albertus Extra Bold" panose="020E0802040304020204" pitchFamily="34" charset="0"/>
              </a:rPr>
              <a:t>(1 SM, page 128)</a:t>
            </a:r>
            <a:endParaRPr lang="en-US" altLang="en-US" sz="4800" b="1" dirty="0">
              <a:solidFill>
                <a:prstClr val="white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203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00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C:\Users\SELOM\Pictures\EVANGELISM PICTURES\PEOPLE 1\people-elen white 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18991" y="297155"/>
            <a:ext cx="75272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4000" b="1" i="1" dirty="0">
                <a:solidFill>
                  <a:srgbClr val="FFFF00"/>
                </a:solidFill>
                <a:latin typeface="Albertus Extra Bold" panose="020E0802040304020204" pitchFamily="34" charset="0"/>
              </a:rPr>
              <a:t>“… Revival signifies a renewal of spiritual life, a quickening of the powers of mind and heart, a resurrection from spiritual death. Reformation signifies a reorganization, a change in ideas and theories, habits and practices.” </a:t>
            </a:r>
          </a:p>
          <a:p>
            <a:pPr algn="r"/>
            <a:r>
              <a:rPr lang="en-US" altLang="en-US" sz="3200" b="1" i="1" dirty="0">
                <a:solidFill>
                  <a:prstClr val="white"/>
                </a:solidFill>
                <a:latin typeface="Albertus Extra Bold" panose="020E0802040304020204" pitchFamily="34" charset="0"/>
              </a:rPr>
              <a:t>(1 SM, page 128)</a:t>
            </a:r>
            <a:endParaRPr lang="en-US" altLang="en-US" sz="4000" b="1" dirty="0">
              <a:solidFill>
                <a:prstClr val="white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994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3 Conversations Inc.| Feed The Appreciation Machine">
            <a:extLst>
              <a:ext uri="{FF2B5EF4-FFF2-40B4-BE49-F238E27FC236}">
                <a16:creationId xmlns:a16="http://schemas.microsoft.com/office/drawing/2014/main" xmlns="" id="{EFB61B71-427E-090A-3799-7BFAD94A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10554789" cy="309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08547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"/>
            <a:ext cx="10387013" cy="6362700"/>
          </a:xfrm>
        </p:spPr>
        <p:txBody>
          <a:bodyPr>
            <a:noAutofit/>
          </a:bodyPr>
          <a:lstStyle/>
          <a:p>
            <a:pPr marL="41148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3000" b="1" dirty="0">
                <a:solidFill>
                  <a:srgbClr val="FF0000"/>
                </a:solidFill>
              </a:rPr>
              <a:t>My appreciation goes to</a:t>
            </a:r>
            <a:r>
              <a:rPr lang="en-US" sz="3000" dirty="0"/>
              <a:t>: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dirty="0"/>
              <a:t>Pastor Robert Osei-Bonsu, President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dirty="0"/>
              <a:t>The Treasurer, Elder Markus Musa Dangana and his team.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dirty="0"/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3000" dirty="0"/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Departmental</a:t>
            </a:r>
            <a:r>
              <a:rPr lang="en-US" sz="3000" dirty="0"/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Directors</a:t>
            </a:r>
            <a:r>
              <a:rPr lang="en-US" sz="3000" dirty="0"/>
              <a:t> and their Associates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Unions and Institutions Officers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Predecessor: </a:t>
            </a:r>
            <a:r>
              <a:rPr lang="en-US" sz="3000" dirty="0"/>
              <a:t>Pastor Kingsley </a:t>
            </a:r>
            <a:r>
              <a:rPr lang="en-US" sz="3000" dirty="0" err="1"/>
              <a:t>Anonaba</a:t>
            </a:r>
            <a:r>
              <a:rPr lang="en-US" sz="3000" dirty="0"/>
              <a:t> and other Secretariat former Team Members: Sister Love </a:t>
            </a:r>
            <a:r>
              <a:rPr lang="en-US" sz="3000" dirty="0" err="1"/>
              <a:t>Drah</a:t>
            </a:r>
            <a:r>
              <a:rPr lang="en-US" sz="3000" dirty="0"/>
              <a:t> and </a:t>
            </a:r>
            <a:r>
              <a:rPr lang="en-US" sz="3000" dirty="0" err="1"/>
              <a:t>Gnamba</a:t>
            </a:r>
            <a:r>
              <a:rPr lang="en-US" sz="3000" dirty="0"/>
              <a:t> Jonas.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WAD Associate Secretaries</a:t>
            </a:r>
            <a:r>
              <a:rPr lang="en-US" sz="3000" dirty="0"/>
              <a:t>: Elder Frederick O. Falayi; Pastor Nathan T. Odonkor, 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WAD Executive </a:t>
            </a:r>
            <a:r>
              <a:rPr lang="en-US" sz="3000" dirty="0"/>
              <a:t>Committees Members</a:t>
            </a:r>
          </a:p>
        </p:txBody>
      </p:sp>
    </p:spTree>
    <p:extLst>
      <p:ext uri="{BB962C8B-B14F-4D97-AF65-F5344CB8AC3E}">
        <p14:creationId xmlns:p14="http://schemas.microsoft.com/office/powerpoint/2010/main" xmlns="" val="407026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"/>
            <a:ext cx="10387013" cy="6362700"/>
          </a:xfrm>
        </p:spPr>
        <p:txBody>
          <a:bodyPr>
            <a:normAutofit fontScale="850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58368" lvl="1" indent="-246888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4200" dirty="0"/>
              <a:t>My dear family and all those who pray for me</a:t>
            </a:r>
          </a:p>
          <a:p>
            <a:pPr marL="658368" lvl="1" indent="-246888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WAD Administrative Secretaries</a:t>
            </a:r>
            <a:r>
              <a:rPr lang="en-US" sz="4200" dirty="0"/>
              <a:t>: Rene Kamonou &amp; Monica Louise Bakari.</a:t>
            </a:r>
          </a:p>
          <a:p>
            <a:pPr marL="658368" lvl="1" indent="-246888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WAD Translator: </a:t>
            </a:r>
            <a:r>
              <a:rPr lang="en-US" sz="4200" dirty="0"/>
              <a:t>David </a:t>
            </a:r>
            <a:r>
              <a:rPr lang="en-US" sz="4200" dirty="0" err="1"/>
              <a:t>Kiminou</a:t>
            </a:r>
            <a:r>
              <a:rPr lang="en-US" sz="4200" dirty="0"/>
              <a:t>.</a:t>
            </a:r>
          </a:p>
          <a:p>
            <a:pPr marL="658368" lvl="1" indent="-246888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WAD</a:t>
            </a:r>
            <a:r>
              <a:rPr lang="en-US" sz="4200" dirty="0"/>
              <a:t> 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Receptionist: </a:t>
            </a:r>
            <a:r>
              <a:rPr lang="en-US" sz="4700" dirty="0"/>
              <a:t>Mrs. </a:t>
            </a:r>
            <a:r>
              <a:rPr lang="en-US" sz="4700" dirty="0" err="1"/>
              <a:t>Emah</a:t>
            </a:r>
            <a:r>
              <a:rPr lang="en-US" sz="4700" dirty="0"/>
              <a:t> Same.</a:t>
            </a:r>
          </a:p>
          <a:p>
            <a:pPr marL="658368" lvl="1" indent="-246888" eaLnBrk="1" fontAlgn="auto" hangingPunct="1">
              <a:lnSpc>
                <a:spcPct val="17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Almighty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xmlns="" val="17869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 descr="Image result for not by m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1028" name="Picture 4" descr="Not by might, nor by power, but by my Spirit | Weekly Mess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32006"/>
            <a:ext cx="10614992" cy="64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57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Arial Rounded MT Bold" panose="020F0704030504030204" pitchFamily="34" charset="0"/>
              </a:rPr>
              <a:t>SECRETATIAT METHODS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5" y="1414154"/>
            <a:ext cx="10580915" cy="4324350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US" sz="3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Strategizing mission priorities for the Division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Promoting awareness of and enthusiasm for mission to the unreached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4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Developing a comprehensive mission enterprise following Christ’s method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Facilitating the mobilization of resources for Mission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400" dirty="0">
                <a:latin typeface="Arial Rounded MT Bold" panose="020F0704030504030204" pitchFamily="34" charset="0"/>
              </a:rPr>
              <a:t>Supporting sound administration and fostering good governance</a:t>
            </a:r>
          </a:p>
        </p:txBody>
      </p:sp>
    </p:spTree>
    <p:extLst>
      <p:ext uri="{BB962C8B-B14F-4D97-AF65-F5344CB8AC3E}">
        <p14:creationId xmlns:p14="http://schemas.microsoft.com/office/powerpoint/2010/main" xmlns="" val="294471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0"/>
            <a:ext cx="8229600" cy="762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Secretariat Family Members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09800" y="6324600"/>
            <a:ext cx="7772400" cy="76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218" name="AutoShape 2" descr="Adventist World Statistic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876800"/>
            <a:ext cx="190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824" y="2514083"/>
            <a:ext cx="3850819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01" y="990599"/>
            <a:ext cx="3673926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139" y="991633"/>
            <a:ext cx="3971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5" name="AutoShape 9" descr="Global Mission - Wikipedi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2113" y="2323197"/>
            <a:ext cx="4343400" cy="179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3733800" y="5791201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RECORD CENTERS/ARCHIVES/STATISTICS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F5D474-C0E1-A560-44B5-052E05BBF6A2}"/>
              </a:ext>
            </a:extLst>
          </p:cNvPr>
          <p:cNvSpPr/>
          <p:nvPr/>
        </p:nvSpPr>
        <p:spPr>
          <a:xfrm>
            <a:off x="7642948" y="4650580"/>
            <a:ext cx="1870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FF0000"/>
                </a:solidFill>
                <a:effectLst/>
                <a:latin typeface="AkayaKanadaka" panose="02010502080401010103" pitchFamily="2" charset="77"/>
                <a:cs typeface="AkayaKanadaka" panose="02010502080401010103" pitchFamily="2" charset="77"/>
              </a:rPr>
              <a:t>IPRS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299B19-819D-4211-B266-8F05D9EB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 descr="Download Digital Assets - I Will Go 2020">
            <a:extLst>
              <a:ext uri="{FF2B5EF4-FFF2-40B4-BE49-F238E27FC236}">
                <a16:creationId xmlns:a16="http://schemas.microsoft.com/office/drawing/2014/main" xmlns="" id="{873E8E23-FC39-7230-4EDE-00CDC9A45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5169" y="320040"/>
            <a:ext cx="5710373" cy="57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2565DA8-9357-8A76-F16C-CEEC910DFCD8}"/>
              </a:ext>
            </a:extLst>
          </p:cNvPr>
          <p:cNvSpPr/>
          <p:nvPr/>
        </p:nvSpPr>
        <p:spPr>
          <a:xfrm>
            <a:off x="2186255" y="5858693"/>
            <a:ext cx="6768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xmlns="" val="369881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227298-D591-5B22-5A44-AC6657DF2F25}"/>
              </a:ext>
            </a:extLst>
          </p:cNvPr>
          <p:cNvGrpSpPr/>
          <p:nvPr/>
        </p:nvGrpSpPr>
        <p:grpSpPr>
          <a:xfrm>
            <a:off x="449204" y="2560155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C555CB0-E2BC-F6B8-B1BC-5BA0AF4B86CB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35EA311-EF39-B76C-28EC-533C33562187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2AB562-C8AA-12F8-DE55-3AD1FEADAE59}"/>
              </a:ext>
            </a:extLst>
          </p:cNvPr>
          <p:cNvGrpSpPr/>
          <p:nvPr/>
        </p:nvGrpSpPr>
        <p:grpSpPr>
          <a:xfrm>
            <a:off x="2443467" y="2560154"/>
            <a:ext cx="1695483" cy="1167513"/>
            <a:chOff x="1649" y="90650"/>
            <a:chExt cx="1308826" cy="785296"/>
          </a:xfrm>
          <a:solidFill>
            <a:srgbClr val="92D05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7C4042-A917-F8B8-640C-0C2433712C37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478A53C-2C64-AB57-B581-51844339C5DA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37C062-815A-4001-CB09-4449BD5815B0}"/>
              </a:ext>
            </a:extLst>
          </p:cNvPr>
          <p:cNvGrpSpPr/>
          <p:nvPr/>
        </p:nvGrpSpPr>
        <p:grpSpPr>
          <a:xfrm>
            <a:off x="4437730" y="2538779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2F6893F-B831-D44C-39A8-ECF423B752E1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D68DE6A-31D4-6AA5-C42E-6A999B24EA3E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357BD66-8794-F470-2D2D-2BF21F6DF009}"/>
              </a:ext>
            </a:extLst>
          </p:cNvPr>
          <p:cNvGrpSpPr/>
          <p:nvPr/>
        </p:nvGrpSpPr>
        <p:grpSpPr>
          <a:xfrm>
            <a:off x="6431993" y="2538779"/>
            <a:ext cx="1695483" cy="1167513"/>
            <a:chOff x="1649" y="90650"/>
            <a:chExt cx="1308826" cy="785296"/>
          </a:xfrm>
          <a:solidFill>
            <a:srgbClr val="00B0F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9C85EEA-EB84-8D55-03F4-DDDC98F6F230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57CFAB8-FE30-D8A2-5B4C-CEB634DF2E49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7F246A8-78C3-A698-EA9E-40279C2850D2}"/>
              </a:ext>
            </a:extLst>
          </p:cNvPr>
          <p:cNvGrpSpPr/>
          <p:nvPr/>
        </p:nvGrpSpPr>
        <p:grpSpPr>
          <a:xfrm>
            <a:off x="8393402" y="2560154"/>
            <a:ext cx="1695483" cy="1167513"/>
            <a:chOff x="1649" y="90650"/>
            <a:chExt cx="1308826" cy="785296"/>
          </a:xfrm>
          <a:solidFill>
            <a:srgbClr val="7030A0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AA29275-C40A-F3CE-462B-7434F776ED72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B4ED445-ADFA-76BD-C55E-03AC8D24A388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4B32CDD-EDDA-8750-CE02-5028D4786371}"/>
              </a:ext>
            </a:extLst>
          </p:cNvPr>
          <p:cNvGrpSpPr/>
          <p:nvPr/>
        </p:nvGrpSpPr>
        <p:grpSpPr>
          <a:xfrm>
            <a:off x="4663598" y="4370630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86F3B11-64E1-C0ED-7C75-BD76CBFC1D13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19CDCC1-0064-0C64-4C3C-696D2EE831AB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6775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revive the concept of worldwide mission and sacrifice for mission as a way of life involving not only </a:t>
            </a:r>
            <a:r>
              <a:rPr lang="en-US" sz="4300" b="1" dirty="0">
                <a:solidFill>
                  <a:schemeClr val="accent4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pastors</a:t>
            </a: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but </a:t>
            </a:r>
            <a:r>
              <a:rPr lang="en-US" sz="43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every church member</a:t>
            </a: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300" b="1" dirty="0">
                <a:solidFill>
                  <a:srgbClr val="00B05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young</a:t>
            </a: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and </a:t>
            </a:r>
            <a:r>
              <a:rPr lang="en-US" sz="43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old</a:t>
            </a: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in the joy of </a:t>
            </a:r>
            <a:r>
              <a:rPr lang="en-US" sz="43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witnessing for Christ </a:t>
            </a:r>
            <a:r>
              <a:rPr lang="en-US" sz="43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and </a:t>
            </a:r>
            <a:r>
              <a:rPr lang="en-US" sz="43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making disciples.</a:t>
            </a:r>
            <a:endParaRPr lang="x-none" sz="4300" b="1" dirty="0">
              <a:solidFill>
                <a:srgbClr val="FF0000"/>
              </a:solidFill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2892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Our Departmental reports will show clearly that our </a:t>
            </a:r>
            <a:r>
              <a:rPr lang="en-US" sz="4000" b="1" dirty="0">
                <a:solidFill>
                  <a:schemeClr val="accent5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Women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000" b="1" dirty="0">
                <a:solidFill>
                  <a:srgbClr val="00B05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Men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000" b="1" dirty="0">
                <a:solidFill>
                  <a:schemeClr val="accent3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Youth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and </a:t>
            </a:r>
            <a:r>
              <a:rPr lang="en-US" sz="4000" b="1" dirty="0">
                <a:solidFill>
                  <a:srgbClr val="0070C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Children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are very much involved in the mission of the Church alongside </a:t>
            </a:r>
            <a:r>
              <a:rPr lang="en-US" sz="40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Pastors</a:t>
            </a:r>
            <a:endParaRPr lang="x-none" sz="4000" b="1" dirty="0">
              <a:solidFill>
                <a:srgbClr val="FF0000"/>
              </a:solidFill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0" name="Picture 2" descr="Adventist Women's Ministries | Our Logo">
            <a:extLst>
              <a:ext uri="{FF2B5EF4-FFF2-40B4-BE49-F238E27FC236}">
                <a16:creationId xmlns:a16="http://schemas.microsoft.com/office/drawing/2014/main" xmlns="" id="{E6877E98-1236-38F6-F19A-AB607D2D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02010"/>
            <a:ext cx="2155371" cy="1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gos - Adventist Youth Ministries">
            <a:extLst>
              <a:ext uri="{FF2B5EF4-FFF2-40B4-BE49-F238E27FC236}">
                <a16:creationId xmlns:a16="http://schemas.microsoft.com/office/drawing/2014/main" xmlns="" id="{655C3178-2FA4-ADB6-C0A8-D9198A1D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282" y="5400072"/>
            <a:ext cx="1932045" cy="13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dventist Children's Ministries General Conference | Silver Spring MD |  Facebook">
            <a:extLst>
              <a:ext uri="{FF2B5EF4-FFF2-40B4-BE49-F238E27FC236}">
                <a16:creationId xmlns:a16="http://schemas.microsoft.com/office/drawing/2014/main" xmlns="" id="{1F06BB2B-BDCE-0050-955B-3C314C11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9853" y="5159877"/>
            <a:ext cx="1557101" cy="155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1F360EFB-C478-2050-BD8C-521FC25A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93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mily Ministries">
            <a:extLst>
              <a:ext uri="{FF2B5EF4-FFF2-40B4-BE49-F238E27FC236}">
                <a16:creationId xmlns:a16="http://schemas.microsoft.com/office/drawing/2014/main" xmlns="" id="{87D6AA48-0569-3FEA-C32D-788F17C7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283" y="5281755"/>
            <a:ext cx="2336165" cy="14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ources | Sabbath School and Personal Ministries Department">
            <a:extLst>
              <a:ext uri="{FF2B5EF4-FFF2-40B4-BE49-F238E27FC236}">
                <a16:creationId xmlns:a16="http://schemas.microsoft.com/office/drawing/2014/main" xmlns="" id="{5E43BF48-15CB-5005-CE91-9CDB7D8B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863" y="5624486"/>
            <a:ext cx="2997856" cy="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627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4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Involving secretaries </a:t>
            </a:r>
            <a:r>
              <a:rPr lang="en-US" sz="44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church clerks </a:t>
            </a:r>
            <a:r>
              <a:rPr lang="en-US" sz="44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and </a:t>
            </a:r>
            <a:r>
              <a:rPr lang="en-US" sz="4400" b="1" dirty="0">
                <a:solidFill>
                  <a:schemeClr val="accent5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secretaries</a:t>
            </a:r>
            <a:r>
              <a:rPr lang="en-US" sz="44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</a:t>
            </a:r>
            <a:r>
              <a:rPr lang="en-US" sz="4400" b="1" dirty="0">
                <a:solidFill>
                  <a:schemeClr val="accent5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at all levels </a:t>
            </a:r>
            <a:r>
              <a:rPr lang="en-US" sz="44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 holding evangelistic efforts</a:t>
            </a:r>
            <a:endParaRPr lang="x-none" sz="44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5537BD-8B65-2E88-8E28-FB77E1C102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4" y="4467497"/>
            <a:ext cx="3589259" cy="2390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2DBF7-3C5E-49C8-5575-C4F721958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21" r="27934"/>
          <a:stretch/>
        </p:blipFill>
        <p:spPr>
          <a:xfrm>
            <a:off x="7926870" y="4467497"/>
            <a:ext cx="2665920" cy="2390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60CE9E-A5F2-F9AB-4ABC-61EEF17982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1132" y="4467497"/>
            <a:ext cx="4346369" cy="2390503"/>
          </a:xfrm>
          <a:prstGeom prst="rect">
            <a:avLst/>
          </a:prstGeom>
        </p:spPr>
      </p:pic>
      <p:pic>
        <p:nvPicPr>
          <p:cNvPr id="10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9448A453-6B4E-FD92-BB6C-42C4A680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93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761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Facilitate the presence of </a:t>
            </a:r>
            <a:r>
              <a:rPr lang="en-US" sz="40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frontline missionaries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000" b="1" dirty="0">
                <a:solidFill>
                  <a:schemeClr val="accent5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Global Mission Pioneers</a:t>
            </a:r>
            <a:r>
              <a:rPr lang="en-US" sz="4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speaking at major camp meetings and other church gatherings.</a:t>
            </a:r>
            <a:endParaRPr lang="x-none" sz="40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266" name="Picture 2" descr="Facebook">
            <a:extLst>
              <a:ext uri="{FF2B5EF4-FFF2-40B4-BE49-F238E27FC236}">
                <a16:creationId xmlns:a16="http://schemas.microsoft.com/office/drawing/2014/main" xmlns="" id="{58B84072-2AE4-6B96-725F-F0414436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9" y="47244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e... - Eglise Adventiste de Côte d'Ivoire-Fédération du sud | Facebook">
            <a:extLst>
              <a:ext uri="{FF2B5EF4-FFF2-40B4-BE49-F238E27FC236}">
                <a16:creationId xmlns:a16="http://schemas.microsoft.com/office/drawing/2014/main" xmlns="" id="{CC374CC4-DBD3-F832-3180-E5E62B23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290" y="4953000"/>
            <a:ext cx="4254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D08469AE-E212-8C75-350A-D0153866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93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03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Increase the percentage of </a:t>
            </a:r>
            <a:r>
              <a:rPr lang="en-US" sz="42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International </a:t>
            </a:r>
            <a:r>
              <a:rPr lang="en-US" sz="4200" b="1" dirty="0">
                <a:solidFill>
                  <a:srgbClr val="7030A0"/>
                </a:solidFill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S</a:t>
            </a:r>
            <a:r>
              <a:rPr lang="en-US" sz="42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ervice Employees (ISE)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2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volunteers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and </a:t>
            </a:r>
            <a:r>
              <a:rPr lang="en-US" sz="4200" b="1" dirty="0">
                <a:solidFill>
                  <a:schemeClr val="accent4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Global Mission Pioneers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serving in the 10/40 Window, in large urban areas, and among unreached people groups.</a:t>
            </a:r>
            <a:endParaRPr lang="x-none" sz="42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4656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89B7C-50D6-1253-5EBC-B104C9ED3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7294DBF-97C4-95F7-AD9A-AD7177B12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593977" cy="6856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194E1B-B1D4-4361-F1D0-4F20D5859878}"/>
              </a:ext>
            </a:extLst>
          </p:cNvPr>
          <p:cNvSpPr/>
          <p:nvPr/>
        </p:nvSpPr>
        <p:spPr>
          <a:xfrm>
            <a:off x="4124379" y="132695"/>
            <a:ext cx="64695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FF00"/>
                </a:solidFill>
                <a:effectLst/>
              </a:rPr>
              <a:t>Renewal in WAD Secretariat Team</a:t>
            </a:r>
          </a:p>
        </p:txBody>
      </p:sp>
      <p:pic>
        <p:nvPicPr>
          <p:cNvPr id="1030" name="Picture 6" descr="Division de l'Afrique de l'Ouest et du Centre - Wad Info - Dr Selom Sessou  | Facebook">
            <a:extLst>
              <a:ext uri="{FF2B5EF4-FFF2-40B4-BE49-F238E27FC236}">
                <a16:creationId xmlns:a16="http://schemas.microsoft.com/office/drawing/2014/main" xmlns="" id="{1A815462-B93A-F58E-74AE-ADB73DE0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784350"/>
            <a:ext cx="24638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B05821-0213-774D-FB42-77F9B0FE19FD}"/>
              </a:ext>
            </a:extLst>
          </p:cNvPr>
          <p:cNvSpPr/>
          <p:nvPr/>
        </p:nvSpPr>
        <p:spPr>
          <a:xfrm>
            <a:off x="3865263" y="5146769"/>
            <a:ext cx="446147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Executive Secretary</a:t>
            </a:r>
          </a:p>
          <a:p>
            <a:pPr algn="ctr"/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Selom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Kwasi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Sessou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841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10141"/>
            <a:ext cx="103632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MISSION PIONNERS IN WAD</a:t>
            </a:r>
          </a:p>
        </p:txBody>
      </p:sp>
      <p:pic>
        <p:nvPicPr>
          <p:cNvPr id="14338" name="Picture 2" descr="Global Mission Centers | Welcome">
            <a:extLst>
              <a:ext uri="{FF2B5EF4-FFF2-40B4-BE49-F238E27FC236}">
                <a16:creationId xmlns:a16="http://schemas.microsoft.com/office/drawing/2014/main" xmlns="" id="{0953606B-A015-38DD-5875-4B070501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65" y="150948"/>
            <a:ext cx="5318018" cy="27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6EF52D-015A-9EB8-AB5F-6CBCE8D6F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4473" y="145935"/>
            <a:ext cx="2531949" cy="253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3832090355"/>
              </p:ext>
            </p:extLst>
          </p:nvPr>
        </p:nvGraphicFramePr>
        <p:xfrm>
          <a:off x="1905000" y="533400"/>
          <a:ext cx="83820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18CE8D-7AC7-B186-4D40-BD3715CFE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7040" y="145936"/>
            <a:ext cx="1379382" cy="137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xmlns="" val="1669527373"/>
              </p:ext>
            </p:extLst>
          </p:nvPr>
        </p:nvGraphicFramePr>
        <p:xfrm>
          <a:off x="1905000" y="457200"/>
          <a:ext cx="8458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AB9E08-3CFB-D9AF-5EB7-516316ECC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7040" y="145936"/>
            <a:ext cx="1379382" cy="137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8F889B-9825-35D8-1193-D27340A8E3F5}"/>
              </a:ext>
            </a:extLst>
          </p:cNvPr>
          <p:cNvSpPr/>
          <p:nvPr/>
        </p:nvSpPr>
        <p:spPr>
          <a:xfrm>
            <a:off x="4191634" y="52244"/>
            <a:ext cx="3808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By Countries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">
                                            <p:graphicEl>
                                              <a:chart seriesIdx="1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">
                                            <p:graphicEl>
                                              <a:chart seriesIdx="1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">
                                            <p:graphicEl>
                                              <a:chart seriesIdx="1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">
                                            <p:graphicEl>
                                              <a:chart seriesIdx="1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">
                                            <p:graphicEl>
                                              <a:chart seriesIdx="1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El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11DFC7-1A1A-CC66-E039-3DDD9A88C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7040" y="145936"/>
            <a:ext cx="1379382" cy="137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D6165A-8AC7-E13B-DB9F-19ACD3E4D168}"/>
              </a:ext>
            </a:extLst>
          </p:cNvPr>
          <p:cNvSpPr/>
          <p:nvPr/>
        </p:nvSpPr>
        <p:spPr>
          <a:xfrm>
            <a:off x="4563529" y="143685"/>
            <a:ext cx="3064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By Unions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433388" y="904874"/>
          <a:ext cx="10782300" cy="556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El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8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strengthen and diversify Adventist outreach in large cities, across the 10/40 Window, among unreached and under-reached people groups, and to non-Christian religions</a:t>
            </a:r>
            <a:endParaRPr lang="x-none" sz="48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92D05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303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FB2D26E-FBAE-45B8-B0F6-80E4ABDEC3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442A66-721F-4552-A3AD-3A2215F0C1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67EA5288-5BEB-4C44-949A-ED209FE21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1A95D1-554A-BB44-9604-1923DAF10B20}"/>
              </a:ext>
            </a:extLst>
          </p:cNvPr>
          <p:cNvSpPr txBox="1"/>
          <p:nvPr/>
        </p:nvSpPr>
        <p:spPr>
          <a:xfrm>
            <a:off x="1244600" y="528320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476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2194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012CAD2-9C8E-B58A-9B74-DDAE4E25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E0574DEF-2A91-5B91-EEB9-A30E7434E8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7625"/>
            <a:ext cx="5107577" cy="68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xmlns="" id="{170FD6E5-17EF-A0E7-65BC-F130C4AE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8051" y="2782389"/>
            <a:ext cx="5419555" cy="40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xmlns="" id="{3016EFD7-2AC2-2E4E-9A4D-C44F41CC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576" y="28302"/>
            <a:ext cx="5440030" cy="27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917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66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disciple individuals and families into spirit-filled lives.</a:t>
            </a:r>
            <a:endParaRPr lang="x-none" sz="66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8496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490364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5.1.Significant increase in numbers of church members regularly </a:t>
            </a:r>
            <a:r>
              <a:rPr lang="en-US" sz="4200" b="1" dirty="0">
                <a:solidFill>
                  <a:srgbClr val="FF000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praying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2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studying the Bible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200" b="1" dirty="0">
                <a:solidFill>
                  <a:schemeClr val="accent2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using the Sabbath School Bible Study Guides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, </a:t>
            </a:r>
            <a:r>
              <a:rPr lang="en-US" sz="4200" b="1" dirty="0">
                <a:solidFill>
                  <a:schemeClr val="accent5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reading the writings of Ellen White</a:t>
            </a:r>
            <a:r>
              <a:rPr lang="en-US" sz="4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 and engaging in other personal devotions.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DCDF3189-714F-47B7-9D14-80CD10CC0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67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06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5418D93-E409-1F3F-5B6A-3BB8B7CDC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580914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45863C-11EA-890A-94BC-A3584573A0EE}"/>
              </a:ext>
            </a:extLst>
          </p:cNvPr>
          <p:cNvSpPr/>
          <p:nvPr/>
        </p:nvSpPr>
        <p:spPr>
          <a:xfrm>
            <a:off x="17417" y="0"/>
            <a:ext cx="48061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Associate Secretary</a:t>
            </a:r>
          </a:p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Frederick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Oluwale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Falayi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236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45305-CA48-70DA-830F-ACB291E3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F9E9B3-68AC-D991-6B22-76D4F5128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6" t="27276" r="18947" b="19860"/>
          <a:stretch/>
        </p:blipFill>
        <p:spPr>
          <a:xfrm>
            <a:off x="0" y="0"/>
            <a:ext cx="10628026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A9E91E-14DA-88A3-9EDA-645F31245FEB}"/>
              </a:ext>
            </a:extLst>
          </p:cNvPr>
          <p:cNvSpPr txBox="1"/>
          <p:nvPr/>
        </p:nvSpPr>
        <p:spPr>
          <a:xfrm>
            <a:off x="609600" y="2817112"/>
            <a:ext cx="9540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400" b="1" dirty="0">
                <a:hlinkClick r:id="rId3"/>
              </a:rPr>
              <a:t>https://www.adventistresearch.info/wp-content/uploads/WAD-Church-Member-Research-Report-1.pdf</a:t>
            </a:r>
            <a:r>
              <a:rPr lang="x-none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61590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349FAA2C-2271-5DB7-F8F4-4E481CA89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49" t="33829" r="29501" b="31388"/>
          <a:stretch/>
        </p:blipFill>
        <p:spPr>
          <a:xfrm>
            <a:off x="1935678" y="1414155"/>
            <a:ext cx="8657111" cy="542151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4103D-3FBE-B042-DC2B-F98DDE779CA0}"/>
              </a:ext>
            </a:extLst>
          </p:cNvPr>
          <p:cNvGrpSpPr/>
          <p:nvPr/>
        </p:nvGrpSpPr>
        <p:grpSpPr>
          <a:xfrm>
            <a:off x="165246" y="1658816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E5ADA6F-593B-6A37-14C9-0A52CADC3AF2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43F4AA8-D182-4CCE-EEA3-92EEFDE48D1A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A62D40-A701-67E0-7ED8-B16E02CAAA5E}"/>
              </a:ext>
            </a:extLst>
          </p:cNvPr>
          <p:cNvSpPr txBox="1"/>
          <p:nvPr/>
        </p:nvSpPr>
        <p:spPr>
          <a:xfrm>
            <a:off x="692331" y="3161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C033E501-1EA3-A29A-8EC7-365E88D2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78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9498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7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4103D-3FBE-B042-DC2B-F98DDE779CA0}"/>
              </a:ext>
            </a:extLst>
          </p:cNvPr>
          <p:cNvGrpSpPr/>
          <p:nvPr/>
        </p:nvGrpSpPr>
        <p:grpSpPr>
          <a:xfrm>
            <a:off x="165246" y="1658816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E5ADA6F-593B-6A37-14C9-0A52CADC3AF2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43F4AA8-D182-4CCE-EEA3-92EEFDE48D1A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515851-FE46-6F3F-A598-E23C79D2C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80" t="32563" r="29722" b="34506"/>
          <a:stretch/>
        </p:blipFill>
        <p:spPr>
          <a:xfrm>
            <a:off x="1904385" y="1448955"/>
            <a:ext cx="8623756" cy="5251647"/>
          </a:xfrm>
        </p:spPr>
      </p:pic>
      <p:pic>
        <p:nvPicPr>
          <p:cNvPr id="3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1CD59243-6A07-9817-50DD-0436C576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78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079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4103D-3FBE-B042-DC2B-F98DDE779CA0}"/>
              </a:ext>
            </a:extLst>
          </p:cNvPr>
          <p:cNvGrpSpPr/>
          <p:nvPr/>
        </p:nvGrpSpPr>
        <p:grpSpPr>
          <a:xfrm>
            <a:off x="165246" y="1658816"/>
            <a:ext cx="1695483" cy="1167513"/>
            <a:chOff x="1649" y="90650"/>
            <a:chExt cx="1308826" cy="785296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E5ADA6F-593B-6A37-14C9-0A52CADC3AF2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43F4AA8-D182-4CCE-EEA3-92EEFDE48D1A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286C5AC-3EF8-E234-1C71-0FF80A88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91" t="32262" r="29959" b="35225"/>
          <a:stretch/>
        </p:blipFill>
        <p:spPr>
          <a:xfrm>
            <a:off x="1860728" y="1414154"/>
            <a:ext cx="8732061" cy="5452004"/>
          </a:xfrm>
        </p:spPr>
      </p:pic>
      <p:pic>
        <p:nvPicPr>
          <p:cNvPr id="3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4EC8B7DC-1F16-971C-4163-99A74DC0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15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0283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6720885"/>
              </p:ext>
            </p:extLst>
          </p:nvPr>
        </p:nvGraphicFramePr>
        <p:xfrm>
          <a:off x="378822" y="169817"/>
          <a:ext cx="11429999" cy="6432361"/>
        </p:xfrm>
        <a:graphic>
          <a:graphicData uri="http://schemas.openxmlformats.org/drawingml/2006/table">
            <a:tbl>
              <a:tblPr/>
              <a:tblGrid>
                <a:gridCol w="23500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9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5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3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83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83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06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Entity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RECORDED ATTENDANCE (Average)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Actual   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3rd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Qrtr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Sabbath School Attendance 3rd Qrtr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Church Attendance 3rd Qrtr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% of  Sabbath School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attendants compared to  Membership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% of  Divine Service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attendants compared to  Membership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Cameroon Union Mission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125,589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68,695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76,331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Central african Union Mission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17,592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   8,161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   9,094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Eastern Nigeria Union Conference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177,892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130,291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129,606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9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Eastern Sahel Union Mission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31,014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28,068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29,928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1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Northern Ghana Union Conference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208,950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80,079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125,457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1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Northern Nigeria Union Conference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55,087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67,525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72,586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1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Southern Ghana Union Conference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190,230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83,761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101,749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9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West African Union Mission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47,680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23,109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23,828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88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Western Nigeria Union Conference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63,654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38,805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40,107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2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Western Sahel Union Mission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17,578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   3,270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        3,571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511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WAD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935,266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  531,762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612,256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51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strengthen the discipleship role of pastors, teachers, and other frontline workers and provide them with regular growth opportunities</a:t>
            </a:r>
            <a:endParaRPr lang="x-none" sz="51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00B0F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42231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36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Increase the number of missionary care programs funded by WAD including more involvement of Division personnel;</a:t>
            </a: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36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Reestablish regular prayer sessions for ISEs in Secretariat/IPRS especially addressing their challenges as well as sending them personalized messages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00B0F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59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4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WAD ISE Coordinator regularly writes ISEs and call them to see to it that they are doing well.</a:t>
            </a: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4400" b="1" dirty="0"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Whenever a Secretariat Staff visits a field having an ISE, he or she endeavors to visit the missionary.</a:t>
            </a:r>
            <a:endParaRPr lang="en-US" sz="4400" b="1" dirty="0">
              <a:effectLst/>
              <a:latin typeface="AkayaKanadaka" panose="02010502080401010103" pitchFamily="2" charset="77"/>
              <a:ea typeface="Times New Roman" panose="02020603050405020304" pitchFamily="18" charset="0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00B0F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0F88CE0E-4CF4-7F43-D70B-897498A4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93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1146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36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Increase by 10 percent the re-employment of ISE/IUEs within six months of returning home who were previously denominationally employed</a:t>
            </a:r>
          </a:p>
          <a:p>
            <a:pPr marL="635000" lvl="1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3200" b="1" dirty="0">
                <a:solidFill>
                  <a:schemeClr val="accent4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By God’s grace, all IUEs who disengaged with WAD after GC Session got employment within six months of returning home.</a:t>
            </a:r>
          </a:p>
          <a:p>
            <a:pPr marL="0" lvl="0" indent="0">
              <a:lnSpc>
                <a:spcPct val="115000"/>
              </a:lnSpc>
              <a:buNone/>
            </a:pPr>
            <a:endParaRPr lang="en-US" sz="3600" b="1" dirty="0">
              <a:effectLst/>
              <a:latin typeface="AkayaKanadaka" panose="02010502080401010103" pitchFamily="2" charset="77"/>
              <a:ea typeface="Times New Roman" panose="02020603050405020304" pitchFamily="18" charset="0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00B0F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0F88CE0E-4CF4-7F43-D70B-897498A4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93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5856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7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align world church resources with strategic objectives</a:t>
            </a:r>
            <a:endParaRPr lang="x-none" sz="72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7030A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5071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4A5EC-E5B3-2A0E-86F7-D9814E5B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A87EF8-F40F-30BD-5D13-8D701C0E8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593977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8C8D3A-D2F5-9603-6471-11511B9660A8}"/>
              </a:ext>
            </a:extLst>
          </p:cNvPr>
          <p:cNvSpPr/>
          <p:nvPr/>
        </p:nvSpPr>
        <p:spPr>
          <a:xfrm>
            <a:off x="17417" y="0"/>
            <a:ext cx="49343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Associate Secretary</a:t>
            </a:r>
          </a:p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Dr. Nathan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Teye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Odonkor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810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60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Every organization systematically reviews and aligns resources in light of the worldwide mission priorities</a:t>
            </a:r>
            <a:endParaRPr lang="x-none" sz="60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rgbClr val="7030A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3944A63A-E1A9-4DBD-B9EB-D48FF6C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30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4916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90774" y="2296105"/>
            <a:ext cx="5425440" cy="2265789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REFOCUSING ON MISSION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574" y="0"/>
            <a:ext cx="5168348" cy="516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51173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5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To enhance the transparency, accountability, and credibility of denominational organization, operations, and mission initiatives</a:t>
            </a:r>
            <a:endParaRPr lang="x-none" sz="52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 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fr-FR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53982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"/>
            </a:pPr>
            <a:r>
              <a:rPr lang="en-US" sz="5200" b="1" dirty="0">
                <a:solidFill>
                  <a:schemeClr val="accent4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Seventy-five percent </a:t>
            </a:r>
            <a:r>
              <a:rPr lang="en-US" sz="5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of unions has officially adopted and started to implement approved membership software (</a:t>
            </a:r>
            <a:r>
              <a:rPr lang="en-US" sz="5200" b="1" dirty="0">
                <a:solidFill>
                  <a:srgbClr val="7030A0"/>
                </a:solidFill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ACMS</a:t>
            </a:r>
            <a:r>
              <a:rPr lang="en-US" sz="5200" b="1" dirty="0">
                <a:effectLst/>
                <a:latin typeface="AkayaKanadaka" panose="02010502080401010103" pitchFamily="2" charset="77"/>
                <a:ea typeface="Times New Roman" panose="02020603050405020304" pitchFamily="18" charset="0"/>
                <a:cs typeface="AkayaKanadaka" panose="02010502080401010103" pitchFamily="2" charset="77"/>
              </a:rPr>
              <a:t>).</a:t>
            </a:r>
            <a:endParaRPr lang="x-none" sz="52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7B2CFD3D-7E93-F58F-253F-821142F1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30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070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acmsnet.o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75" y="90180"/>
            <a:ext cx="2016577" cy="8627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88188" y="5813789"/>
            <a:ext cx="914400" cy="9167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1430527400"/>
              </p:ext>
            </p:extLst>
          </p:nvPr>
        </p:nvGraphicFramePr>
        <p:xfrm>
          <a:off x="185738" y="1066799"/>
          <a:ext cx="11229975" cy="566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acmsnet.o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2016577" cy="8627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5800726"/>
            <a:ext cx="914400" cy="9167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6" name="Chart 5"/>
          <p:cNvGraphicFramePr/>
          <p:nvPr/>
        </p:nvGraphicFramePr>
        <p:xfrm>
          <a:off x="325120" y="817880"/>
          <a:ext cx="11562080" cy="568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cmsnet.o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2016577" cy="8627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5800726"/>
            <a:ext cx="914400" cy="9167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8" name="Chart 7"/>
          <p:cNvGraphicFramePr/>
          <p:nvPr/>
        </p:nvGraphicFramePr>
        <p:xfrm>
          <a:off x="1828800" y="1066800"/>
          <a:ext cx="861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cmsnet.o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2016577" cy="8627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5800726"/>
            <a:ext cx="914400" cy="9167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8" name="Chart 7"/>
          <p:cNvGraphicFramePr/>
          <p:nvPr/>
        </p:nvGraphicFramePr>
        <p:xfrm>
          <a:off x="1828800" y="1066800"/>
          <a:ext cx="861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62400" y="3581401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62%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4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An orientation process for officers and executive committee members of all units of denominational structure is developed and widely implemented</a:t>
            </a:r>
            <a:endParaRPr lang="x-none" sz="48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3176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3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WAD Secretariat conducted an orientation session for the new Executive Committee &amp; WADCOM members (</a:t>
            </a:r>
            <a:r>
              <a:rPr lang="en-US" sz="3800" b="1" dirty="0">
                <a:solidFill>
                  <a:schemeClr val="accent5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August 3-4, 2022</a:t>
            </a:r>
            <a:r>
              <a:rPr lang="en-US" sz="3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)</a:t>
            </a:r>
          </a:p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3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Another orientation was conducted for all newly elected and appointed officers of the Division (</a:t>
            </a:r>
            <a:r>
              <a:rPr lang="en-US" sz="3800" b="1" dirty="0">
                <a:solidFill>
                  <a:schemeClr val="accent5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August 1-4, 2022</a:t>
            </a:r>
            <a:r>
              <a:rPr lang="en-US" sz="3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)</a:t>
            </a:r>
            <a:endParaRPr lang="x-none" sz="38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0B245A1D-73E8-A8BC-01D5-137AF4EA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30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12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DD647-3947-A267-6AEF-A46CDC08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980D3D9-7D40-8B72-CDCC-9F98ADEA4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0580915" cy="68603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698E66-D69B-1FA3-FC40-8D7D7BE22A0A}"/>
              </a:ext>
            </a:extLst>
          </p:cNvPr>
          <p:cNvSpPr/>
          <p:nvPr/>
        </p:nvSpPr>
        <p:spPr>
          <a:xfrm>
            <a:off x="56605" y="0"/>
            <a:ext cx="48061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Administrative Secretary</a:t>
            </a:r>
          </a:p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David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Kiminou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45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4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Evidence that pastors and church leaders demonstrate the highest standards of integrity and ethical behavior in interpersonal relations and finances</a:t>
            </a:r>
            <a:endParaRPr lang="x-none" sz="48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55192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4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Keep providing </a:t>
            </a:r>
            <a:r>
              <a:rPr lang="en-US" sz="4800" b="1" dirty="0">
                <a:solidFill>
                  <a:schemeClr val="accent4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WAD</a:t>
            </a:r>
            <a:r>
              <a:rPr lang="en-US" sz="4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 </a:t>
            </a:r>
            <a:r>
              <a:rPr lang="en-US" sz="4800" b="1" dirty="0">
                <a:solidFill>
                  <a:schemeClr val="accent4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Working Policy books</a:t>
            </a:r>
            <a:r>
              <a:rPr lang="en-US" sz="48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 in English and French and studying the possibility of printing it also in Portuguese and Spanish.</a:t>
            </a:r>
            <a:endParaRPr lang="x-none" sz="48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4338" name="Picture 2" descr="PDF) General Conference Working Police - 2007-2008 | Rodrigo Boyadjian -  Academia.edu">
            <a:extLst>
              <a:ext uri="{FF2B5EF4-FFF2-40B4-BE49-F238E27FC236}">
                <a16:creationId xmlns:a16="http://schemas.microsoft.com/office/drawing/2014/main" xmlns="" id="{14A514A9-B960-82E4-B514-1BB25A53B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52" t="13498" r="10308" b="20839"/>
          <a:stretch/>
        </p:blipFill>
        <p:spPr bwMode="auto">
          <a:xfrm>
            <a:off x="-1" y="4422098"/>
            <a:ext cx="2302557" cy="24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605D4EDE-6288-2B63-4FD7-D023D94C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30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ORKING POLICY">
            <a:extLst>
              <a:ext uri="{FF2B5EF4-FFF2-40B4-BE49-F238E27FC236}">
                <a16:creationId xmlns:a16="http://schemas.microsoft.com/office/drawing/2014/main" xmlns="" id="{4D01BFF9-680E-6686-F18D-329BD3E7E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09" r="17317" b="31765"/>
          <a:stretch/>
        </p:blipFill>
        <p:spPr bwMode="auto">
          <a:xfrm>
            <a:off x="9158990" y="4796712"/>
            <a:ext cx="1319134" cy="19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87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" y="347354"/>
            <a:ext cx="10580915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KEY STRATEGIC ISSUES </a:t>
            </a:r>
            <a:r>
              <a:rPr lang="en-US" b="1" dirty="0">
                <a:latin typeface="Arial Rounded MT Bold" panose="020F0704030504030204" pitchFamily="34" charset="0"/>
              </a:rPr>
              <a:t/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OF THE SECRETARIAT STRATEGIC PLAN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24371-6C72-294D-0C58-B38D630D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9" y="1555679"/>
            <a:ext cx="8657111" cy="3066556"/>
          </a:xfrm>
        </p:spPr>
        <p:txBody>
          <a:bodyPr/>
          <a:lstStyle/>
          <a:p>
            <a:pPr marL="685800" indent="-685800">
              <a:lnSpc>
                <a:spcPct val="115000"/>
              </a:lnSpc>
              <a:buFont typeface="Wingdings" pitchFamily="2" charset="2"/>
              <a:buChar char="v"/>
            </a:pPr>
            <a:r>
              <a:rPr lang="en-US" sz="60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Training Church leaders on the importance of </a:t>
            </a:r>
            <a:r>
              <a:rPr lang="en-US" sz="6000" b="1" dirty="0">
                <a:solidFill>
                  <a:schemeClr val="accent4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Policy Compliance</a:t>
            </a:r>
            <a:r>
              <a:rPr lang="en-US" sz="60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.</a:t>
            </a:r>
            <a:endParaRPr lang="x-none" sz="6000" b="1" dirty="0"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FCCB67-617F-E747-4E3C-B4C7045CD2D5}"/>
              </a:ext>
            </a:extLst>
          </p:cNvPr>
          <p:cNvGrpSpPr/>
          <p:nvPr/>
        </p:nvGrpSpPr>
        <p:grpSpPr>
          <a:xfrm>
            <a:off x="240196" y="1658816"/>
            <a:ext cx="1695483" cy="1167513"/>
            <a:chOff x="1649" y="90650"/>
            <a:chExt cx="1308826" cy="785296"/>
          </a:xfrm>
          <a:solidFill>
            <a:schemeClr val="accent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41A5EDC-F945-714E-D2BF-E881D7A60D85}"/>
                </a:ext>
              </a:extLst>
            </p:cNvPr>
            <p:cNvSpPr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0E35B-60B0-C7D0-2006-7B475C778645}"/>
                </a:ext>
              </a:extLst>
            </p:cNvPr>
            <p:cNvSpPr txBox="1"/>
            <p:nvPr/>
          </p:nvSpPr>
          <p:spPr>
            <a:xfrm>
              <a:off x="1649" y="90650"/>
              <a:ext cx="1308826" cy="785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OBJECTIF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4338" name="Picture 2" descr="PDF) General Conference Working Police - 2007-2008 | Rodrigo Boyadjian -  Academia.edu">
            <a:extLst>
              <a:ext uri="{FF2B5EF4-FFF2-40B4-BE49-F238E27FC236}">
                <a16:creationId xmlns:a16="http://schemas.microsoft.com/office/drawing/2014/main" xmlns="" id="{14A514A9-B960-82E4-B514-1BB25A53B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52" t="13498" r="10308" b="20839"/>
          <a:stretch/>
        </p:blipFill>
        <p:spPr bwMode="auto">
          <a:xfrm>
            <a:off x="-1" y="4422098"/>
            <a:ext cx="2302557" cy="24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1 IMPLEMENTATION – CERTOUR II: FOR A BETTER SME MANAGEMENT">
            <a:extLst>
              <a:ext uri="{FF2B5EF4-FFF2-40B4-BE49-F238E27FC236}">
                <a16:creationId xmlns:a16="http://schemas.microsoft.com/office/drawing/2014/main" xmlns="" id="{605D4EDE-6288-2B63-4FD7-D023D94C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30" y="2801764"/>
            <a:ext cx="1626689" cy="9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ORKING POLICY">
            <a:extLst>
              <a:ext uri="{FF2B5EF4-FFF2-40B4-BE49-F238E27FC236}">
                <a16:creationId xmlns:a16="http://schemas.microsoft.com/office/drawing/2014/main" xmlns="" id="{4D01BFF9-680E-6686-F18D-329BD3E7E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09" r="17317" b="31765"/>
          <a:stretch/>
        </p:blipFill>
        <p:spPr bwMode="auto">
          <a:xfrm>
            <a:off x="9158990" y="4796712"/>
            <a:ext cx="1319134" cy="19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4104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9322" y="3020791"/>
            <a:ext cx="5425440" cy="2265789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FACTS ABTOUT WAD AS WE REFOCUS ON MISSION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49032" y="5486401"/>
            <a:ext cx="10285730" cy="1258955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WEST-CENTRAL AFRICA DIVISION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Organized </a:t>
            </a:r>
            <a:r>
              <a:rPr lang="en-US" sz="4000" b="1" dirty="0">
                <a:solidFill>
                  <a:srgbClr val="7030A0"/>
                </a:solidFill>
              </a:rPr>
              <a:t>2003</a:t>
            </a:r>
            <a:r>
              <a:rPr lang="en-US" sz="4000" b="1" dirty="0">
                <a:solidFill>
                  <a:schemeClr val="tx1"/>
                </a:solidFill>
              </a:rPr>
              <a:t>; reorganized </a:t>
            </a:r>
            <a:r>
              <a:rPr lang="en-US" sz="4000" b="1" dirty="0">
                <a:solidFill>
                  <a:srgbClr val="7030A0"/>
                </a:solidFill>
              </a:rPr>
              <a:t>2013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574" y="0"/>
            <a:ext cx="5168348" cy="516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77244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9322" y="159024"/>
            <a:ext cx="5425440" cy="276970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FACTS ABTOUT WAD AS WE REFOCUS ON MISSION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49032" y="3737113"/>
            <a:ext cx="10285730" cy="3008243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Territory</a:t>
            </a:r>
            <a:r>
              <a:rPr lang="en-US" sz="4000" b="1" dirty="0">
                <a:solidFill>
                  <a:schemeClr val="tx1"/>
                </a:solidFill>
              </a:rPr>
              <a:t>: Benin, Burkina Faso, Cabo Verde, Cameroon, Central African Republic, Chad, Congo, Cote d'Ivoire, Equatorial Guinea, Gabon, Gambia, Ghana, Guinea, Guinea-Bissau, Liberia, Mali, Mauritania, Niger, Nigeria, Senegal, Sierra Leone, and Togo (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22 countries</a:t>
            </a:r>
            <a:r>
              <a:rPr lang="en-US" sz="4000" b="1" dirty="0">
                <a:solidFill>
                  <a:schemeClr val="tx1"/>
                </a:solidFill>
              </a:rPr>
              <a:t>)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905" y="159024"/>
            <a:ext cx="3695417" cy="369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65424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9322" y="159024"/>
            <a:ext cx="5425440" cy="276970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FACTS ABOUT WAD </a:t>
            </a:r>
            <a:b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FOR ENHANCED MISSION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49032" y="3854441"/>
            <a:ext cx="10285730" cy="2890915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WAD</a:t>
            </a:r>
            <a:r>
              <a:rPr lang="en-US" sz="4000" b="1" dirty="0">
                <a:solidFill>
                  <a:schemeClr val="tx1"/>
                </a:solidFill>
              </a:rPr>
              <a:t>: (5 </a:t>
            </a:r>
            <a:r>
              <a:rPr lang="en-US" sz="4000" b="1" dirty="0">
                <a:solidFill>
                  <a:srgbClr val="7030A0"/>
                </a:solidFill>
              </a:rPr>
              <a:t>Union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rgbClr val="7030A0"/>
                </a:solidFill>
              </a:rPr>
              <a:t>Conferences</a:t>
            </a:r>
            <a:r>
              <a:rPr lang="en-US" sz="4000" b="1" dirty="0">
                <a:solidFill>
                  <a:schemeClr val="tx1"/>
                </a:solidFill>
              </a:rPr>
              <a:t>, 5 </a:t>
            </a:r>
            <a:r>
              <a:rPr lang="en-US" sz="4000" b="1" dirty="0">
                <a:solidFill>
                  <a:srgbClr val="7030A0"/>
                </a:solidFill>
              </a:rPr>
              <a:t>Union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rgbClr val="7030A0"/>
                </a:solidFill>
              </a:rPr>
              <a:t>Missions</a:t>
            </a:r>
            <a:r>
              <a:rPr lang="en-US" sz="4000" b="1" dirty="0">
                <a:solidFill>
                  <a:schemeClr val="tx1"/>
                </a:solidFill>
              </a:rPr>
              <a:t>)</a:t>
            </a:r>
          </a:p>
          <a:p>
            <a:endParaRPr lang="en-US" sz="4000" b="1" dirty="0">
              <a:solidFill>
                <a:schemeClr val="accent2"/>
              </a:solidFill>
            </a:endParaRPr>
          </a:p>
          <a:p>
            <a:r>
              <a:rPr lang="en-US" sz="4000" b="1" dirty="0">
                <a:solidFill>
                  <a:schemeClr val="accent2"/>
                </a:solidFill>
              </a:rPr>
              <a:t>Statistics</a:t>
            </a:r>
            <a:r>
              <a:rPr lang="en-US" sz="4000" b="1" dirty="0">
                <a:solidFill>
                  <a:schemeClr val="tx1"/>
                </a:solidFill>
              </a:rPr>
              <a:t> (June 30, 2022): </a:t>
            </a:r>
            <a:r>
              <a:rPr lang="en-US" sz="4000" b="1" dirty="0">
                <a:solidFill>
                  <a:srgbClr val="7030A0"/>
                </a:solidFill>
              </a:rPr>
              <a:t>Churches</a:t>
            </a:r>
            <a:r>
              <a:rPr lang="en-US" sz="4000" b="1" dirty="0">
                <a:solidFill>
                  <a:schemeClr val="tx1"/>
                </a:solidFill>
              </a:rPr>
              <a:t>, 5,082; </a:t>
            </a:r>
            <a:r>
              <a:rPr lang="en-US" sz="4000" b="1" dirty="0">
                <a:solidFill>
                  <a:srgbClr val="7030A0"/>
                </a:solidFill>
              </a:rPr>
              <a:t>Companies</a:t>
            </a:r>
            <a:r>
              <a:rPr lang="en-US" sz="4000" b="1" dirty="0">
                <a:solidFill>
                  <a:schemeClr val="tx1"/>
                </a:solidFill>
              </a:rPr>
              <a:t>: 5,427;  </a:t>
            </a:r>
            <a:r>
              <a:rPr lang="en-US" sz="4000" b="1" dirty="0">
                <a:solidFill>
                  <a:srgbClr val="7030A0"/>
                </a:solidFill>
              </a:rPr>
              <a:t>membership</a:t>
            </a:r>
            <a:r>
              <a:rPr lang="en-US" sz="4000" b="1" dirty="0">
                <a:solidFill>
                  <a:schemeClr val="tx1"/>
                </a:solidFill>
              </a:rPr>
              <a:t>, 935,266; </a:t>
            </a:r>
            <a:r>
              <a:rPr lang="en-US" sz="4000" b="1" dirty="0">
                <a:solidFill>
                  <a:srgbClr val="7030A0"/>
                </a:solidFill>
              </a:rPr>
              <a:t>population</a:t>
            </a:r>
            <a:r>
              <a:rPr lang="en-US" sz="4000" b="1" dirty="0">
                <a:solidFill>
                  <a:schemeClr val="tx1"/>
                </a:solidFill>
              </a:rPr>
              <a:t>, 472,062,000 (online statistics).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905" y="159024"/>
            <a:ext cx="3695417" cy="369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5061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6029736"/>
            <a:ext cx="10395005" cy="79650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10 UNIONS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71541" cy="58442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65453" y="3921492"/>
            <a:ext cx="19191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bertus Extra Bold" panose="020E0802040304020204" pitchFamily="34" charset="0"/>
              </a:rPr>
              <a:t>UNION CONFERENCE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3678333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WAS THE UNION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878" y="2305878"/>
            <a:ext cx="117622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CAMEROON UNION MISSION</a:t>
            </a:r>
          </a:p>
          <a:p>
            <a:r>
              <a:rPr lang="en-US" sz="5400" dirty="0">
                <a:latin typeface="AkayaKanadaka" panose="02010502080401010103" pitchFamily="2" charset="77"/>
                <a:cs typeface="AkayaKanadaka" panose="02010502080401010103" pitchFamily="2" charset="77"/>
              </a:rPr>
              <a:t>(Formerly part of the Central African Union Mission)</a:t>
            </a:r>
          </a:p>
          <a:p>
            <a:r>
              <a:rPr lang="en-US" sz="5400" dirty="0">
                <a:latin typeface="AkayaKanadaka" panose="02010502080401010103" pitchFamily="2" charset="77"/>
                <a:cs typeface="AkayaKanadaka" panose="02010502080401010103" pitchFamily="2" charset="77"/>
              </a:rPr>
              <a:t>Organized </a:t>
            </a:r>
            <a:r>
              <a:rPr lang="en-US" sz="5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1949</a:t>
            </a:r>
            <a:r>
              <a:rPr lang="en-US" sz="5400" dirty="0">
                <a:latin typeface="AkayaKanadaka" panose="02010502080401010103" pitchFamily="2" charset="77"/>
                <a:cs typeface="AkayaKanadaka" panose="02010502080401010103" pitchFamily="2" charset="77"/>
              </a:rPr>
              <a:t>; territory divided, and renamed </a:t>
            </a:r>
            <a:r>
              <a:rPr lang="en-US" sz="5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2013</a:t>
            </a:r>
            <a:r>
              <a:rPr lang="en-US" sz="5400" dirty="0">
                <a:latin typeface="AkayaKanadaka" panose="02010502080401010103" pitchFamily="2" charset="77"/>
                <a:cs typeface="AkayaKanadaka" panose="02010502080401010103" pitchFamily="2" charset="77"/>
              </a:rPr>
              <a:t>; reorganized </a:t>
            </a:r>
            <a:r>
              <a:rPr lang="en-US" sz="5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2018, 2020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154"/>
            <a:ext cx="1696278" cy="14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40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WAS THE UNION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CAMEROON UNION MISSION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Territory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: Cameroon; comprising the </a:t>
            </a:r>
            <a:r>
              <a:rPr lang="en-US" sz="4000" dirty="0" err="1">
                <a:latin typeface="AkayaKanadaka" panose="02010502080401010103" pitchFamily="2" charset="77"/>
                <a:cs typeface="AkayaKanadaka" panose="02010502080401010103" pitchFamily="2" charset="77"/>
              </a:rPr>
              <a:t>Adamaoua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-Mayo Rey, Central-South Cameroon, East Cameroon, </a:t>
            </a:r>
            <a:r>
              <a:rPr lang="en-US" sz="4000" dirty="0" err="1">
                <a:latin typeface="AkayaKanadaka" panose="02010502080401010103" pitchFamily="2" charset="77"/>
                <a:cs typeface="AkayaKanadaka" panose="02010502080401010103" pitchFamily="2" charset="77"/>
              </a:rPr>
              <a:t>Mbam-Sanaga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, North Cameroon, </a:t>
            </a:r>
            <a:r>
              <a:rPr lang="en-US" sz="4000" dirty="0" err="1">
                <a:latin typeface="AkayaKanadaka" panose="02010502080401010103" pitchFamily="2" charset="77"/>
                <a:cs typeface="AkayaKanadaka" panose="02010502080401010103" pitchFamily="2" charset="77"/>
              </a:rPr>
              <a:t>Nyong-Afamba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, and West Cameroon Conferences; and the </a:t>
            </a:r>
            <a:r>
              <a:rPr lang="en-US" sz="4000" dirty="0" err="1">
                <a:latin typeface="AkayaKanadaka" panose="02010502080401010103" pitchFamily="2" charset="77"/>
                <a:cs typeface="AkayaKanadaka" panose="02010502080401010103" pitchFamily="2" charset="77"/>
              </a:rPr>
              <a:t>Benoue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-Faro Mission. </a:t>
            </a:r>
          </a:p>
          <a:p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(7 </a:t>
            </a:r>
            <a:r>
              <a:rPr lang="en-US" sz="40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Conferences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, 1 </a:t>
            </a:r>
            <a:r>
              <a:rPr lang="en-US" sz="40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Mission</a:t>
            </a:r>
            <a:r>
              <a:rPr lang="en-US" sz="4000" dirty="0">
                <a:latin typeface="AkayaKanadaka" panose="02010502080401010103" pitchFamily="2" charset="77"/>
                <a:cs typeface="AkayaKanadaka" panose="02010502080401010103" pitchFamily="2" charset="77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154"/>
            <a:ext cx="1696278" cy="14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89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WAS THE UNION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CENTRAL AFRICAN UNION MISSION</a:t>
            </a:r>
          </a:p>
          <a:p>
            <a:r>
              <a:rPr lang="en-US" sz="3600" dirty="0">
                <a:latin typeface="AkayaKanadaka" panose="02010502080401010103" pitchFamily="2" charset="77"/>
                <a:cs typeface="AkayaKanadaka" panose="02010502080401010103" pitchFamily="2" charset="77"/>
              </a:rPr>
              <a:t>(The countries of this union as well as Cameroon previously made up the old Central African Union Mission. Cameroon became a separate union in 2013, and the remaining countries retained the name, Central African Union Mission.)</a:t>
            </a:r>
          </a:p>
          <a:p>
            <a:r>
              <a:rPr lang="en-US" sz="36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Organized</a:t>
            </a:r>
            <a:r>
              <a:rPr lang="en-US" sz="3600" dirty="0">
                <a:latin typeface="AkayaKanadaka" panose="02010502080401010103" pitchFamily="2" charset="77"/>
                <a:cs typeface="AkayaKanadaka" panose="02010502080401010103" pitchFamily="2" charset="77"/>
              </a:rPr>
              <a:t> 1949; </a:t>
            </a:r>
            <a:r>
              <a:rPr lang="en-US" sz="36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reorganized</a:t>
            </a:r>
            <a:r>
              <a:rPr lang="en-US" sz="3600" dirty="0">
                <a:latin typeface="AkayaKanadaka" panose="02010502080401010103" pitchFamily="2" charset="77"/>
                <a:cs typeface="AkayaKanadaka" panose="02010502080401010103" pitchFamily="2" charset="77"/>
              </a:rPr>
              <a:t>, and </a:t>
            </a:r>
            <a:r>
              <a:rPr lang="en-US" sz="36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territory divided </a:t>
            </a:r>
            <a:r>
              <a:rPr lang="en-US" sz="3600" dirty="0">
                <a:latin typeface="AkayaKanadaka" panose="02010502080401010103" pitchFamily="2" charset="77"/>
                <a:cs typeface="AkayaKanadaka" panose="02010502080401010103" pitchFamily="2" charset="77"/>
              </a:rPr>
              <a:t>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789043" cy="15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8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2AC0D-1986-4501-69A6-C4A08299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F53E5A-D45B-8A44-25C9-F014B1DEC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0593978" cy="686779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150F60-80F4-692C-1C5D-DE067A57996F}"/>
              </a:ext>
            </a:extLst>
          </p:cNvPr>
          <p:cNvSpPr/>
          <p:nvPr/>
        </p:nvSpPr>
        <p:spPr>
          <a:xfrm>
            <a:off x="17417" y="13058"/>
            <a:ext cx="4806124" cy="954107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C000"/>
                </a:solidFill>
                <a:effectLst/>
              </a:rPr>
              <a:t>Administrative Secretary</a:t>
            </a:r>
          </a:p>
          <a:p>
            <a:r>
              <a:rPr lang="en-US" sz="2800" b="1" dirty="0">
                <a:ln/>
                <a:solidFill>
                  <a:srgbClr val="FFC000"/>
                </a:solidFill>
              </a:rPr>
              <a:t>Rene </a:t>
            </a:r>
            <a:r>
              <a:rPr lang="en-US" sz="2800" b="1" dirty="0" err="1">
                <a:ln/>
                <a:solidFill>
                  <a:srgbClr val="FFC000"/>
                </a:solidFill>
              </a:rPr>
              <a:t>Kamonou</a:t>
            </a:r>
            <a:endParaRPr lang="en-US" sz="2800" b="1" cap="none" spc="0" dirty="0">
              <a:ln/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7466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WAS THE UNION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CENTRAL AFRICAN UNION MISSION</a:t>
            </a:r>
          </a:p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Territory</a:t>
            </a:r>
            <a:r>
              <a:rPr lang="en-US" sz="4400" dirty="0">
                <a:latin typeface="AkayaKanadaka" panose="02010502080401010103" pitchFamily="2" charset="77"/>
                <a:cs typeface="AkayaKanadaka" panose="02010502080401010103" pitchFamily="2" charset="77"/>
              </a:rPr>
              <a:t>: Central African Republic, Chad, Congo, Equatorial Guinea, and Gabon; comprising the Central African Republic, Chad, Equatorial Guinea, and Gabon Missions; and the Congo Region. (4 </a:t>
            </a:r>
            <a:r>
              <a:rPr lang="en-US" sz="44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Missions</a:t>
            </a:r>
            <a:r>
              <a:rPr lang="en-US" sz="4400" dirty="0">
                <a:latin typeface="AkayaKanadaka" panose="02010502080401010103" pitchFamily="2" charset="77"/>
                <a:cs typeface="AkayaKanadaka" panose="02010502080401010103" pitchFamily="2" charset="77"/>
              </a:rPr>
              <a:t>, 1 </a:t>
            </a:r>
            <a:r>
              <a:rPr lang="en-US" sz="4400" dirty="0">
                <a:solidFill>
                  <a:srgbClr val="7030A0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Region</a:t>
            </a:r>
            <a:r>
              <a:rPr lang="en-US" sz="4400" dirty="0">
                <a:latin typeface="AkayaKanadaka" panose="02010502080401010103" pitchFamily="2" charset="77"/>
                <a:cs typeface="AkayaKanadaka" panose="02010502080401010103" pitchFamily="2" charset="77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789043" cy="15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6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EASTERN NIGERIA UNION CONFERENCE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2004;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reorganized</a:t>
            </a:r>
            <a:r>
              <a:rPr lang="en-US" sz="4400" dirty="0">
                <a:latin typeface="Albertus Extra Bold" panose="020E0802040304020204" pitchFamily="34" charset="0"/>
              </a:rPr>
              <a:t> 2013, 2015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29"/>
            <a:ext cx="1815548" cy="15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40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lbertus Extra Bold" panose="020E0802040304020204" pitchFamily="34" charset="0"/>
              </a:rPr>
              <a:t>EASTERN NIGERIA UNION CONFERENCE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200" dirty="0">
                <a:latin typeface="Albertus Extra Bold" panose="020E0802040304020204" pitchFamily="34" charset="0"/>
              </a:rPr>
              <a:t>: The Nigerian states of </a:t>
            </a:r>
            <a:r>
              <a:rPr lang="en-US" sz="3200" dirty="0" err="1">
                <a:latin typeface="Albertus Extra Bold" panose="020E0802040304020204" pitchFamily="34" charset="0"/>
              </a:rPr>
              <a:t>Abia</a:t>
            </a:r>
            <a:r>
              <a:rPr lang="en-US" sz="3200" dirty="0">
                <a:latin typeface="Albertus Extra Bold" panose="020E0802040304020204" pitchFamily="34" charset="0"/>
              </a:rPr>
              <a:t>, </a:t>
            </a:r>
            <a:r>
              <a:rPr lang="en-US" sz="3200" dirty="0" err="1">
                <a:latin typeface="Albertus Extra Bold" panose="020E0802040304020204" pitchFamily="34" charset="0"/>
              </a:rPr>
              <a:t>Akwa</a:t>
            </a:r>
            <a:r>
              <a:rPr lang="en-US" sz="3200" dirty="0">
                <a:latin typeface="Albertus Extra Bold" panose="020E0802040304020204" pitchFamily="34" charset="0"/>
              </a:rPr>
              <a:t> </a:t>
            </a:r>
            <a:r>
              <a:rPr lang="en-US" sz="3200" dirty="0" err="1">
                <a:latin typeface="Albertus Extra Bold" panose="020E0802040304020204" pitchFamily="34" charset="0"/>
              </a:rPr>
              <a:t>Ibom</a:t>
            </a:r>
            <a:r>
              <a:rPr lang="en-US" sz="3200" dirty="0">
                <a:latin typeface="Albertus Extra Bold" panose="020E0802040304020204" pitchFamily="34" charset="0"/>
              </a:rPr>
              <a:t>, Anambra, </a:t>
            </a:r>
            <a:r>
              <a:rPr lang="en-US" sz="3200" dirty="0" err="1">
                <a:latin typeface="Albertus Extra Bold" panose="020E0802040304020204" pitchFamily="34" charset="0"/>
              </a:rPr>
              <a:t>Bayelsa</a:t>
            </a:r>
            <a:r>
              <a:rPr lang="en-US" sz="3200" dirty="0">
                <a:latin typeface="Albertus Extra Bold" panose="020E0802040304020204" pitchFamily="34" charset="0"/>
              </a:rPr>
              <a:t>, Cross River, </a:t>
            </a:r>
            <a:r>
              <a:rPr lang="en-US" sz="3200" dirty="0" err="1">
                <a:latin typeface="Albertus Extra Bold" panose="020E0802040304020204" pitchFamily="34" charset="0"/>
              </a:rPr>
              <a:t>Ebonyi</a:t>
            </a:r>
            <a:r>
              <a:rPr lang="en-US" sz="3200" dirty="0">
                <a:latin typeface="Albertus Extra Bold" panose="020E0802040304020204" pitchFamily="34" charset="0"/>
              </a:rPr>
              <a:t>, Enugu, Imo, and Rivers; comprising the Aba East, Aba North, Aba South, </a:t>
            </a:r>
            <a:r>
              <a:rPr lang="en-US" sz="3200" dirty="0" err="1">
                <a:latin typeface="Albertus Extra Bold" panose="020E0802040304020204" pitchFamily="34" charset="0"/>
              </a:rPr>
              <a:t>Abia</a:t>
            </a:r>
            <a:r>
              <a:rPr lang="en-US" sz="3200" dirty="0">
                <a:latin typeface="Albertus Extra Bold" panose="020E0802040304020204" pitchFamily="34" charset="0"/>
              </a:rPr>
              <a:t> North-Central, </a:t>
            </a:r>
            <a:r>
              <a:rPr lang="en-US" sz="3200" dirty="0" err="1">
                <a:latin typeface="Albertus Extra Bold" panose="020E0802040304020204" pitchFamily="34" charset="0"/>
              </a:rPr>
              <a:t>Akwa</a:t>
            </a:r>
            <a:r>
              <a:rPr lang="en-US" sz="3200" dirty="0">
                <a:latin typeface="Albertus Extra Bold" panose="020E0802040304020204" pitchFamily="34" charset="0"/>
              </a:rPr>
              <a:t> </a:t>
            </a:r>
            <a:r>
              <a:rPr lang="en-US" sz="3200" dirty="0" err="1">
                <a:latin typeface="Albertus Extra Bold" panose="020E0802040304020204" pitchFamily="34" charset="0"/>
              </a:rPr>
              <a:t>Ibom</a:t>
            </a:r>
            <a:r>
              <a:rPr lang="en-US" sz="3200" dirty="0">
                <a:latin typeface="Albertus Extra Bold" panose="020E0802040304020204" pitchFamily="34" charset="0"/>
              </a:rPr>
              <a:t>, Cross River, </a:t>
            </a:r>
            <a:r>
              <a:rPr lang="en-US" sz="3200" dirty="0" err="1">
                <a:latin typeface="Albertus Extra Bold" panose="020E0802040304020204" pitchFamily="34" charset="0"/>
              </a:rPr>
              <a:t>Ebonyi</a:t>
            </a:r>
            <a:r>
              <a:rPr lang="en-US" sz="3200" dirty="0">
                <a:latin typeface="Albertus Extra Bold" panose="020E0802040304020204" pitchFamily="34" charset="0"/>
              </a:rPr>
              <a:t>, Enugu, Imo, Port Harcourt, Rivers East, and Rivers West Conferences; and the Aba West, Anambra, </a:t>
            </a:r>
            <a:r>
              <a:rPr lang="en-US" sz="3200" dirty="0" err="1">
                <a:latin typeface="Albertus Extra Bold" panose="020E0802040304020204" pitchFamily="34" charset="0"/>
              </a:rPr>
              <a:t>Bayelsa</a:t>
            </a:r>
            <a:r>
              <a:rPr lang="en-US" sz="3200" dirty="0">
                <a:latin typeface="Albertus Extra Bold" panose="020E0802040304020204" pitchFamily="34" charset="0"/>
              </a:rPr>
              <a:t>, and Northern Cross River Missions.</a:t>
            </a:r>
          </a:p>
          <a:p>
            <a:r>
              <a:rPr lang="en-US" sz="3200" dirty="0">
                <a:latin typeface="Albertus Extra Bold" panose="020E0802040304020204" pitchFamily="34" charset="0"/>
              </a:rPr>
              <a:t>(12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200" dirty="0">
                <a:latin typeface="Albertus Extra Bold" panose="020E0802040304020204" pitchFamily="34" charset="0"/>
              </a:rPr>
              <a:t>, 4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Missions</a:t>
            </a:r>
            <a:r>
              <a:rPr lang="en-US" sz="32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29"/>
            <a:ext cx="1815548" cy="15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81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EASTERN SAHEL UNION MISSION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known as the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Sahel Union Mission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1981;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territory divided</a:t>
            </a:r>
            <a:r>
              <a:rPr lang="en-US" sz="4400" dirty="0">
                <a:latin typeface="Albertus Extra Bold" panose="020E0802040304020204" pitchFamily="34" charset="0"/>
              </a:rPr>
              <a:t>, and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renamed</a:t>
            </a:r>
            <a:r>
              <a:rPr lang="en-US" sz="4400" dirty="0">
                <a:latin typeface="Albertus Extra Bold" panose="020E0802040304020204" pitchFamily="34" charset="0"/>
              </a:rPr>
              <a:t>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815548" cy="15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8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EASTERN SAHEL UNION MISSION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4000" dirty="0">
                <a:latin typeface="Albertus Extra Bold" panose="020E0802040304020204" pitchFamily="34" charset="0"/>
              </a:rPr>
              <a:t>: Benin, Burkina Faso, Cote d'Ivoire, Niger, and Togo; comprising the Benin, Cote d'Ivoire, and Togo Conferences; Burkina Faso Mission; and Niger Region. (3 </a:t>
            </a:r>
            <a:r>
              <a:rPr lang="en-US" sz="40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4000" dirty="0">
                <a:latin typeface="Albertus Extra Bold" panose="020E0802040304020204" pitchFamily="34" charset="0"/>
              </a:rPr>
              <a:t>, 3 </a:t>
            </a:r>
            <a:r>
              <a:rPr lang="en-US" sz="40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Missions,   </a:t>
            </a:r>
            <a:r>
              <a:rPr lang="en-US" sz="4000" dirty="0">
                <a:latin typeface="Albertus Extra Bold" panose="020E0802040304020204" pitchFamily="34" charset="0"/>
              </a:rPr>
              <a:t>1</a:t>
            </a:r>
            <a:r>
              <a:rPr lang="en-US" sz="4000" dirty="0">
                <a:solidFill>
                  <a:srgbClr val="7030A0"/>
                </a:solidFill>
                <a:latin typeface="Albertus Extra Bold" panose="020E0802040304020204" pitchFamily="34" charset="0"/>
              </a:rPr>
              <a:t> Region</a:t>
            </a:r>
            <a:r>
              <a:rPr lang="en-US" sz="40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815548" cy="15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29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NORTHERN GHANA UNION CONFERENCE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part of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Ghana Union Conference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2013;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reorganized</a:t>
            </a:r>
            <a:r>
              <a:rPr lang="en-US" sz="4400" dirty="0">
                <a:latin typeface="Albertus Extra Bold" panose="020E0802040304020204" pitchFamily="34" charset="0"/>
              </a:rPr>
              <a:t> 2015, 2021</a:t>
            </a:r>
          </a:p>
        </p:txBody>
      </p:sp>
      <p:pic>
        <p:nvPicPr>
          <p:cNvPr id="7" name="Picture 2" descr="northern ghana union mis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79"/>
          <a:stretch/>
        </p:blipFill>
        <p:spPr bwMode="auto">
          <a:xfrm>
            <a:off x="4763" y="4764"/>
            <a:ext cx="2062017" cy="14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308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lbertus Extra Bold" panose="020E0802040304020204" pitchFamily="34" charset="0"/>
              </a:rPr>
              <a:t>NORTHERN GHANA UNION CONFERENCE</a:t>
            </a:r>
          </a:p>
          <a:p>
            <a:r>
              <a:rPr lang="en-US" sz="3600" dirty="0">
                <a:latin typeface="Albertus Extra Bold" panose="020E0802040304020204" pitchFamily="34" charset="0"/>
              </a:rPr>
              <a:t>Territory: The northern portion of Ghana; comprising the Ashanti Central Ghana, Ashanti South Ghana, Central Ghana, Green View Ghana, Mid-Central Ghana, Mid-North Ghana, Mid-West Ghana, Mountain View Ghana, and South Central Ghana Conferences; and the North Ghana Mission. (9 </a:t>
            </a:r>
            <a:r>
              <a:rPr lang="en-US" sz="36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600" dirty="0">
                <a:latin typeface="Albertus Extra Bold" panose="020E0802040304020204" pitchFamily="34" charset="0"/>
              </a:rPr>
              <a:t>, 1 </a:t>
            </a:r>
            <a:r>
              <a:rPr lang="en-US" sz="36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</a:t>
            </a:r>
            <a:r>
              <a:rPr lang="en-US" sz="36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7" name="Picture 2" descr="northern ghana union mis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79"/>
          <a:stretch/>
        </p:blipFill>
        <p:spPr bwMode="auto">
          <a:xfrm>
            <a:off x="4763" y="4764"/>
            <a:ext cx="2062017" cy="14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080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NORTHERN NIGERIA UNION CONFERENCE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part of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North-Western Nigeria Union Mission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2013</a:t>
            </a:r>
          </a:p>
        </p:txBody>
      </p:sp>
      <p:pic>
        <p:nvPicPr>
          <p:cNvPr id="8" name="Picture 2" descr="northern nigerian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" y="4763"/>
            <a:ext cx="1909200" cy="161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618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lbertus Extra Bold" panose="020E0802040304020204" pitchFamily="34" charset="0"/>
              </a:rPr>
              <a:t>NORTHERN NIGERIA UNION CONFERENCE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200" dirty="0">
                <a:latin typeface="Albertus Extra Bold" panose="020E0802040304020204" pitchFamily="34" charset="0"/>
              </a:rPr>
              <a:t>: The Nigerian states of Adamawa, Bauchi, Benue, </a:t>
            </a:r>
            <a:r>
              <a:rPr lang="en-US" sz="3200" dirty="0" err="1">
                <a:latin typeface="Albertus Extra Bold" panose="020E0802040304020204" pitchFamily="34" charset="0"/>
              </a:rPr>
              <a:t>Borno</a:t>
            </a:r>
            <a:r>
              <a:rPr lang="en-US" sz="3200" dirty="0">
                <a:latin typeface="Albertus Extra Bold" panose="020E0802040304020204" pitchFamily="34" charset="0"/>
              </a:rPr>
              <a:t>, </a:t>
            </a:r>
            <a:r>
              <a:rPr lang="en-US" sz="3200" dirty="0" err="1">
                <a:latin typeface="Albertus Extra Bold" panose="020E0802040304020204" pitchFamily="34" charset="0"/>
              </a:rPr>
              <a:t>Gombe</a:t>
            </a:r>
            <a:r>
              <a:rPr lang="en-US" sz="3200" dirty="0">
                <a:latin typeface="Albertus Extra Bold" panose="020E0802040304020204" pitchFamily="34" charset="0"/>
              </a:rPr>
              <a:t>, </a:t>
            </a:r>
            <a:r>
              <a:rPr lang="en-US" sz="3200" dirty="0" err="1">
                <a:latin typeface="Albertus Extra Bold" panose="020E0802040304020204" pitchFamily="34" charset="0"/>
              </a:rPr>
              <a:t>Jigawa</a:t>
            </a:r>
            <a:r>
              <a:rPr lang="en-US" sz="3200" dirty="0">
                <a:latin typeface="Albertus Extra Bold" panose="020E0802040304020204" pitchFamily="34" charset="0"/>
              </a:rPr>
              <a:t>, Kaduna, Kano, </a:t>
            </a:r>
            <a:r>
              <a:rPr lang="en-US" sz="3200" dirty="0" err="1">
                <a:latin typeface="Albertus Extra Bold" panose="020E0802040304020204" pitchFamily="34" charset="0"/>
              </a:rPr>
              <a:t>Katsina</a:t>
            </a:r>
            <a:r>
              <a:rPr lang="en-US" sz="3200" dirty="0">
                <a:latin typeface="Albertus Extra Bold" panose="020E0802040304020204" pitchFamily="34" charset="0"/>
              </a:rPr>
              <a:t>, </a:t>
            </a:r>
            <a:r>
              <a:rPr lang="en-US" sz="3200" dirty="0" err="1">
                <a:latin typeface="Albertus Extra Bold" panose="020E0802040304020204" pitchFamily="34" charset="0"/>
              </a:rPr>
              <a:t>Kebbi</a:t>
            </a:r>
            <a:r>
              <a:rPr lang="en-US" sz="3200" dirty="0">
                <a:latin typeface="Albertus Extra Bold" panose="020E0802040304020204" pitchFamily="34" charset="0"/>
              </a:rPr>
              <a:t>, </a:t>
            </a:r>
            <a:r>
              <a:rPr lang="en-US" sz="3200" dirty="0" err="1">
                <a:latin typeface="Albertus Extra Bold" panose="020E0802040304020204" pitchFamily="34" charset="0"/>
              </a:rPr>
              <a:t>Nasarawa</a:t>
            </a:r>
            <a:r>
              <a:rPr lang="en-US" sz="3200" dirty="0">
                <a:latin typeface="Albertus Extra Bold" panose="020E0802040304020204" pitchFamily="34" charset="0"/>
              </a:rPr>
              <a:t>, Niger, Plateau, </a:t>
            </a:r>
            <a:r>
              <a:rPr lang="en-US" sz="3200" dirty="0" err="1">
                <a:latin typeface="Albertus Extra Bold" panose="020E0802040304020204" pitchFamily="34" charset="0"/>
              </a:rPr>
              <a:t>Sokoto</a:t>
            </a:r>
            <a:r>
              <a:rPr lang="en-US" sz="3200" dirty="0">
                <a:latin typeface="Albertus Extra Bold" panose="020E0802040304020204" pitchFamily="34" charset="0"/>
              </a:rPr>
              <a:t>, Taraba, </a:t>
            </a:r>
            <a:r>
              <a:rPr lang="en-US" sz="3200" dirty="0" err="1">
                <a:latin typeface="Albertus Extra Bold" panose="020E0802040304020204" pitchFamily="34" charset="0"/>
              </a:rPr>
              <a:t>Yobe</a:t>
            </a:r>
            <a:r>
              <a:rPr lang="en-US" sz="3200" dirty="0">
                <a:latin typeface="Albertus Extra Bold" panose="020E0802040304020204" pitchFamily="34" charset="0"/>
              </a:rPr>
              <a:t>, and </a:t>
            </a:r>
            <a:r>
              <a:rPr lang="en-US" sz="3200" dirty="0" err="1">
                <a:latin typeface="Albertus Extra Bold" panose="020E0802040304020204" pitchFamily="34" charset="0"/>
              </a:rPr>
              <a:t>Zamfara</a:t>
            </a:r>
            <a:r>
              <a:rPr lang="en-US" sz="3200" dirty="0">
                <a:latin typeface="Albertus Extra Bold" panose="020E0802040304020204" pitchFamily="34" charset="0"/>
              </a:rPr>
              <a:t>; and the Federal Capital Territory; comprising the North Central Nigeria, North East Nigeria, and North West Nigeria Conferences. </a:t>
            </a:r>
          </a:p>
          <a:p>
            <a:r>
              <a:rPr lang="en-US" sz="3200" dirty="0">
                <a:latin typeface="Albertus Extra Bold" panose="020E0802040304020204" pitchFamily="34" charset="0"/>
              </a:rPr>
              <a:t>(3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2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8" name="Picture 2" descr="northern nigerian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" y="4763"/>
            <a:ext cx="1909200" cy="161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113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SOUTHERN GHANA UNION CONFERENCE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Ghana Union Conference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2000;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territory divided</a:t>
            </a:r>
            <a:r>
              <a:rPr lang="en-US" sz="4400" dirty="0">
                <a:latin typeface="Albertus Extra Bold" panose="020E0802040304020204" pitchFamily="34" charset="0"/>
              </a:rPr>
              <a:t>, and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renamed</a:t>
            </a:r>
            <a:r>
              <a:rPr lang="en-US" sz="4400" dirty="0">
                <a:latin typeface="Albertus Extra Bold" panose="020E0802040304020204" pitchFamily="34" charset="0"/>
              </a:rPr>
              <a:t> 2013;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reorganized</a:t>
            </a:r>
            <a:r>
              <a:rPr lang="en-US" sz="4400" dirty="0">
                <a:latin typeface="Albertus Extra Bold" panose="020E0802040304020204" pitchFamily="34" charset="0"/>
              </a:rPr>
              <a:t> 2017</a:t>
            </a:r>
          </a:p>
        </p:txBody>
      </p:sp>
      <p:pic>
        <p:nvPicPr>
          <p:cNvPr id="7" name="Picture 2" descr="southern ghana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850541" cy="15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330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4ED02-12E5-8E57-F410-690004F9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D4A81A-D46A-5224-63CC-704628DD5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580914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9946EA-7310-6B92-A0F3-204C3217F392}"/>
              </a:ext>
            </a:extLst>
          </p:cNvPr>
          <p:cNvSpPr/>
          <p:nvPr/>
        </p:nvSpPr>
        <p:spPr>
          <a:xfrm>
            <a:off x="56605" y="0"/>
            <a:ext cx="48061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Administrative Secretary</a:t>
            </a:r>
          </a:p>
          <a:p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Monica </a:t>
            </a:r>
            <a:r>
              <a:rPr lang="en-US" sz="2800" b="1" cap="none" spc="0" dirty="0" err="1">
                <a:ln/>
                <a:solidFill>
                  <a:schemeClr val="accent4"/>
                </a:solidFill>
                <a:effectLst/>
              </a:rPr>
              <a:t>Fomuso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Bakari</a:t>
            </a:r>
          </a:p>
        </p:txBody>
      </p:sp>
    </p:spTree>
    <p:extLst>
      <p:ext uri="{BB962C8B-B14F-4D97-AF65-F5344CB8AC3E}">
        <p14:creationId xmlns:p14="http://schemas.microsoft.com/office/powerpoint/2010/main" xmlns="" val="1379943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lbertus Extra Bold" panose="020E0802040304020204" pitchFamily="34" charset="0"/>
              </a:rPr>
              <a:t>SOUTHERN GHANA UNION CONFERENCE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200" dirty="0">
                <a:latin typeface="Albertus Extra Bold" panose="020E0802040304020204" pitchFamily="34" charset="0"/>
              </a:rPr>
              <a:t>: The Central, Eastern, Greater Accra, Western, and Volta regions in southern Ghana; comprising the Accra City, Diamond Field Ghana, East Ghana, Eastern View Ghana, Meridian Ghana, Mid-South Ghana, Pioneer Ghana, South West Ghana, West-Central Ghana, and Western North Ghana Conferences; and the Volta Ghana, and </a:t>
            </a:r>
            <a:r>
              <a:rPr lang="en-US" sz="3200" dirty="0" err="1">
                <a:latin typeface="Albertus Extra Bold" panose="020E0802040304020204" pitchFamily="34" charset="0"/>
              </a:rPr>
              <a:t>Oti</a:t>
            </a:r>
            <a:r>
              <a:rPr lang="en-US" sz="3200" dirty="0">
                <a:latin typeface="Albertus Extra Bold" panose="020E0802040304020204" pitchFamily="34" charset="0"/>
              </a:rPr>
              <a:t> Ghana Missions.</a:t>
            </a:r>
          </a:p>
          <a:p>
            <a:r>
              <a:rPr lang="en-US" sz="3200" dirty="0">
                <a:latin typeface="Albertus Extra Bold" panose="020E0802040304020204" pitchFamily="34" charset="0"/>
              </a:rPr>
              <a:t>(10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200" dirty="0">
                <a:latin typeface="Albertus Extra Bold" panose="020E0802040304020204" pitchFamily="34" charset="0"/>
              </a:rPr>
              <a:t>, 2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Missions</a:t>
            </a:r>
            <a:r>
              <a:rPr lang="en-US" sz="32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7" name="Picture 2" descr="southern ghana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850541" cy="15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285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591" y="2305878"/>
            <a:ext cx="1107881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WEST AFRICAN UNION MISSION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1973,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reorganized</a:t>
            </a:r>
            <a:r>
              <a:rPr lang="en-US" sz="4400" dirty="0">
                <a:latin typeface="Albertus Extra Bold" panose="020E0802040304020204" pitchFamily="34" charset="0"/>
              </a:rPr>
              <a:t> 2000, 2013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200" dirty="0">
                <a:latin typeface="Albertus Extra Bold" panose="020E0802040304020204" pitchFamily="34" charset="0"/>
              </a:rPr>
              <a:t>: Guinea, Liberia, and Sierra Leone; comprising the South-West Liberia Conference; the Central Liberia, Sierra Leone, and South-East Liberia Missions; and the Guinea Region.              (2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200" dirty="0">
                <a:latin typeface="Albertus Extra Bold" panose="020E0802040304020204" pitchFamily="34" charset="0"/>
              </a:rPr>
              <a:t>, 2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Missions, </a:t>
            </a:r>
            <a:r>
              <a:rPr lang="en-US" sz="3200" dirty="0">
                <a:latin typeface="Albertus Extra Bold" panose="020E0802040304020204" pitchFamily="34" charset="0"/>
              </a:rPr>
              <a:t>1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 Region</a:t>
            </a:r>
            <a:r>
              <a:rPr lang="en-US" sz="3200" dirty="0">
                <a:latin typeface="Albertus Extra Bold" panose="020E0802040304020204" pitchFamily="34" charset="0"/>
              </a:rPr>
              <a:t>)</a:t>
            </a:r>
          </a:p>
          <a:p>
            <a:endParaRPr lang="en-US" sz="3200" dirty="0">
              <a:latin typeface="Albertus Extra Bold" panose="020E0802040304020204" pitchFamily="34" charset="0"/>
            </a:endParaRPr>
          </a:p>
        </p:txBody>
      </p:sp>
      <p:pic>
        <p:nvPicPr>
          <p:cNvPr id="8" name="Picture 2" descr="west african union mis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803426" cy="153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320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878" y="2186610"/>
            <a:ext cx="117622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WESTERN NIGERIA UNION CONFERENCE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known as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North-Western Nigeria Union Mission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1972;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reorganized</a:t>
            </a:r>
            <a:r>
              <a:rPr lang="en-US" sz="4400" dirty="0">
                <a:latin typeface="Albertus Extra Bold" panose="020E0802040304020204" pitchFamily="34" charset="0"/>
              </a:rPr>
              <a:t> 2004, 2013;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territory divided</a:t>
            </a:r>
            <a:r>
              <a:rPr lang="en-US" sz="4400" dirty="0">
                <a:latin typeface="Albertus Extra Bold" panose="020E0802040304020204" pitchFamily="34" charset="0"/>
              </a:rPr>
              <a:t>, and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renamed</a:t>
            </a:r>
            <a:r>
              <a:rPr lang="en-US" sz="4400" dirty="0">
                <a:latin typeface="Albertus Extra Bold" panose="020E0802040304020204" pitchFamily="34" charset="0"/>
              </a:rPr>
              <a:t> 2013</a:t>
            </a:r>
            <a:endParaRPr lang="en-US" sz="3600" dirty="0">
              <a:latin typeface="Albertus Extra Bold" panose="020E0802040304020204" pitchFamily="34" charset="0"/>
            </a:endParaRPr>
          </a:p>
        </p:txBody>
      </p:sp>
      <p:pic>
        <p:nvPicPr>
          <p:cNvPr id="7" name="Picture 2" descr="WESTERN NIGERIAN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1" y="4763"/>
            <a:ext cx="1883376" cy="15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914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878" y="2186610"/>
            <a:ext cx="117622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WESTERN NIGERIA UNION CONFERENCE</a:t>
            </a: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600" dirty="0">
                <a:latin typeface="Albertus Extra Bold" panose="020E0802040304020204" pitchFamily="34" charset="0"/>
              </a:rPr>
              <a:t>: The Nigerian states of Delta, Edo, Ekiti, Kogi, </a:t>
            </a:r>
            <a:r>
              <a:rPr lang="en-US" sz="3600" dirty="0" err="1">
                <a:latin typeface="Albertus Extra Bold" panose="020E0802040304020204" pitchFamily="34" charset="0"/>
              </a:rPr>
              <a:t>Kwara</a:t>
            </a:r>
            <a:r>
              <a:rPr lang="en-US" sz="3600" dirty="0">
                <a:latin typeface="Albertus Extra Bold" panose="020E0802040304020204" pitchFamily="34" charset="0"/>
              </a:rPr>
              <a:t>, Lagos, Ogun, Ondo, Osun, and Oyo; comprising the Delta, Edo, Ekiti, </a:t>
            </a:r>
            <a:r>
              <a:rPr lang="en-US" sz="3600" dirty="0" err="1">
                <a:latin typeface="Albertus Extra Bold" panose="020E0802040304020204" pitchFamily="34" charset="0"/>
              </a:rPr>
              <a:t>Kwara</a:t>
            </a:r>
            <a:r>
              <a:rPr lang="en-US" sz="3600" dirty="0">
                <a:latin typeface="Albertus Extra Bold" panose="020E0802040304020204" pitchFamily="34" charset="0"/>
              </a:rPr>
              <a:t>, Lagos Atlantic, Lagos Mainland, Ogun, Osun, and Oyo Conferences; the Ondo Mission; and the Kogi Region. </a:t>
            </a:r>
          </a:p>
          <a:p>
            <a:r>
              <a:rPr lang="en-US" sz="3600" dirty="0">
                <a:latin typeface="Albertus Extra Bold" panose="020E0802040304020204" pitchFamily="34" charset="0"/>
              </a:rPr>
              <a:t>(9 </a:t>
            </a:r>
            <a:r>
              <a:rPr lang="en-US" sz="36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Conferences</a:t>
            </a:r>
            <a:r>
              <a:rPr lang="en-US" sz="3600" dirty="0">
                <a:latin typeface="Albertus Extra Bold" panose="020E0802040304020204" pitchFamily="34" charset="0"/>
              </a:rPr>
              <a:t>, 1 </a:t>
            </a:r>
            <a:r>
              <a:rPr lang="en-US" sz="36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</a:t>
            </a:r>
            <a:r>
              <a:rPr lang="en-US" sz="3600" dirty="0">
                <a:latin typeface="Albertus Extra Bold" panose="020E0802040304020204" pitchFamily="34" charset="0"/>
              </a:rPr>
              <a:t>, 1 </a:t>
            </a:r>
            <a:r>
              <a:rPr lang="en-US" sz="36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Region</a:t>
            </a:r>
            <a:r>
              <a:rPr lang="en-US" sz="3600" dirty="0">
                <a:latin typeface="Albertus Extra Bold" panose="020E0802040304020204" pitchFamily="34" charset="0"/>
              </a:rPr>
              <a:t>)</a:t>
            </a:r>
            <a:endParaRPr lang="en-US" sz="2800" dirty="0">
              <a:latin typeface="Albertus Extra Bold" panose="020E0802040304020204" pitchFamily="34" charset="0"/>
            </a:endParaRPr>
          </a:p>
        </p:txBody>
      </p:sp>
      <p:pic>
        <p:nvPicPr>
          <p:cNvPr id="7" name="Picture 2" descr="WESTERN NIGERIAN UNION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1" y="4763"/>
            <a:ext cx="1883376" cy="15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513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When WERE UNIONS first organized?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878" y="2186610"/>
            <a:ext cx="1176223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lbertus Extra Bold" panose="020E0802040304020204" pitchFamily="34" charset="0"/>
              </a:rPr>
              <a:t>WESTERN SAHEL UNION MISSION</a:t>
            </a:r>
          </a:p>
          <a:p>
            <a:r>
              <a:rPr lang="en-US" sz="4400" dirty="0">
                <a:latin typeface="Albertus Extra Bold" panose="020E0802040304020204" pitchFamily="34" charset="0"/>
              </a:rPr>
              <a:t>(Formerly part of </a:t>
            </a:r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Sahel Union Mission</a:t>
            </a:r>
            <a:r>
              <a:rPr lang="en-US" sz="4400" dirty="0">
                <a:latin typeface="Albertus Extra Bold" panose="020E0802040304020204" pitchFamily="34" charset="0"/>
              </a:rPr>
              <a:t>)</a:t>
            </a:r>
          </a:p>
          <a:p>
            <a:r>
              <a:rPr lang="en-US" sz="4400" dirty="0">
                <a:solidFill>
                  <a:srgbClr val="7030A0"/>
                </a:solidFill>
                <a:latin typeface="Albertus Extra Bold" panose="020E0802040304020204" pitchFamily="34" charset="0"/>
              </a:rPr>
              <a:t>Organized</a:t>
            </a:r>
            <a:r>
              <a:rPr lang="en-US" sz="4400" dirty="0">
                <a:latin typeface="Albertus Extra Bold" panose="020E0802040304020204" pitchFamily="34" charset="0"/>
              </a:rPr>
              <a:t> 2013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lbertus Extra Bold" panose="020E0802040304020204" pitchFamily="34" charset="0"/>
              </a:rPr>
              <a:t>Territory</a:t>
            </a:r>
            <a:r>
              <a:rPr lang="en-US" sz="3200" dirty="0">
                <a:latin typeface="Albertus Extra Bold" panose="020E0802040304020204" pitchFamily="34" charset="0"/>
              </a:rPr>
              <a:t>: Cabo Verde, Gambia, Guinea-Bissau, Mali, Mauritania, and Senegal; comprising the Cabo Verde Conference; the Guinea-Bissau, Mali, and Senegal/Mauritania Missions; and the Gambia Region.</a:t>
            </a:r>
          </a:p>
          <a:p>
            <a:r>
              <a:rPr lang="en-US" sz="3200" dirty="0">
                <a:latin typeface="Albertus Extra Bold" panose="020E0802040304020204" pitchFamily="34" charset="0"/>
              </a:rPr>
              <a:t>(1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Conference</a:t>
            </a:r>
            <a:r>
              <a:rPr lang="en-US" sz="3200" dirty="0">
                <a:latin typeface="Albertus Extra Bold" panose="020E0802040304020204" pitchFamily="34" charset="0"/>
              </a:rPr>
              <a:t>, 3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Missions</a:t>
            </a:r>
            <a:r>
              <a:rPr lang="en-US" sz="3200" dirty="0">
                <a:latin typeface="Albertus Extra Bold" panose="020E0802040304020204" pitchFamily="34" charset="0"/>
              </a:rPr>
              <a:t>, 1 </a:t>
            </a:r>
            <a:r>
              <a:rPr lang="en-US" sz="3200" dirty="0">
                <a:solidFill>
                  <a:srgbClr val="7030A0"/>
                </a:solidFill>
                <a:latin typeface="Albertus Extra Bold" panose="020E0802040304020204" pitchFamily="34" charset="0"/>
              </a:rPr>
              <a:t>Region</a:t>
            </a:r>
            <a:r>
              <a:rPr lang="en-US" sz="3200" dirty="0">
                <a:latin typeface="Albertus Extra Bold" panose="020E0802040304020204" pitchFamily="34" charset="0"/>
              </a:rPr>
              <a:t>)</a:t>
            </a:r>
          </a:p>
        </p:txBody>
      </p:sp>
      <p:pic>
        <p:nvPicPr>
          <p:cNvPr id="8" name="Picture 2" descr="western sahel union mis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837289" cy="155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318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CONFERENCES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50386512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18547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population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1154041"/>
              </p:ext>
            </p:extLst>
          </p:nvPr>
        </p:nvGraphicFramePr>
        <p:xfrm>
          <a:off x="649565" y="220571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56225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membership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40116812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83189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churches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66330556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76343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4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COMPANIES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45976674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16144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5C8B8-CFC4-CDF1-51ED-08F20598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26D617C-A7CE-A422-53BF-123772AB7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0607040" cy="68775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2DF35F-B455-5614-555D-526072F54DF2}"/>
              </a:ext>
            </a:extLst>
          </p:cNvPr>
          <p:cNvSpPr/>
          <p:nvPr/>
        </p:nvSpPr>
        <p:spPr>
          <a:xfrm>
            <a:off x="5778152" y="0"/>
            <a:ext cx="4806124" cy="954107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C000"/>
                </a:solidFill>
                <a:effectLst/>
              </a:rPr>
              <a:t>Administrative Secretary</a:t>
            </a:r>
          </a:p>
          <a:p>
            <a:r>
              <a:rPr lang="en-US" sz="2800" b="1" cap="none" spc="0" dirty="0" err="1">
                <a:ln/>
                <a:solidFill>
                  <a:srgbClr val="FFC000"/>
                </a:solidFill>
                <a:effectLst/>
              </a:rPr>
              <a:t>Emah</a:t>
            </a:r>
            <a:r>
              <a:rPr lang="en-US" sz="2800" b="1" cap="none" spc="0" dirty="0">
                <a:ln/>
                <a:solidFill>
                  <a:srgbClr val="FFC000"/>
                </a:solidFill>
                <a:effectLst/>
              </a:rPr>
              <a:t> U. Same</a:t>
            </a:r>
          </a:p>
        </p:txBody>
      </p:sp>
    </p:spTree>
    <p:extLst>
      <p:ext uri="{BB962C8B-B14F-4D97-AF65-F5344CB8AC3E}">
        <p14:creationId xmlns:p14="http://schemas.microsoft.com/office/powerpoint/2010/main" xmlns="" val="23169917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775520" y="0"/>
          <a:ext cx="889248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BB7C9D14-1B8F-A244-0AE8-070D07A26E9E}"/>
              </a:ext>
            </a:extLst>
          </p:cNvPr>
          <p:cNvSpPr txBox="1"/>
          <p:nvPr/>
        </p:nvSpPr>
        <p:spPr>
          <a:xfrm>
            <a:off x="1775520" y="370533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7" name="Image 17" descr="Image 17">
            <a:extLst>
              <a:ext uri="{FF2B5EF4-FFF2-40B4-BE49-F238E27FC236}">
                <a16:creationId xmlns:a16="http://schemas.microsoft.com/office/drawing/2014/main" xmlns="" id="{46391598-6A4F-3DC3-8901-207DFA56DC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2" descr="Image 2">
            <a:extLst>
              <a:ext uri="{FF2B5EF4-FFF2-40B4-BE49-F238E27FC236}">
                <a16:creationId xmlns:a16="http://schemas.microsoft.com/office/drawing/2014/main" xmlns="" id="{2FF4E7C9-8129-856C-96C7-6EC9E9A04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2"/>
            <a:ext cx="1569019" cy="1179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775520" y="332656"/>
          <a:ext cx="856895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AEE6FF65-BEE2-0009-9404-0DBA17C4ED0E}"/>
              </a:ext>
            </a:extLst>
          </p:cNvPr>
          <p:cNvSpPr txBox="1"/>
          <p:nvPr/>
        </p:nvSpPr>
        <p:spPr>
          <a:xfrm>
            <a:off x="1775520" y="135399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3" name="Image 17" descr="Image 17">
            <a:extLst>
              <a:ext uri="{FF2B5EF4-FFF2-40B4-BE49-F238E27FC236}">
                <a16:creationId xmlns:a16="http://schemas.microsoft.com/office/drawing/2014/main" xmlns="" id="{E82346F1-F298-F24C-CF3E-513BFC4939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2" descr="Image 2">
            <a:extLst>
              <a:ext uri="{FF2B5EF4-FFF2-40B4-BE49-F238E27FC236}">
                <a16:creationId xmlns:a16="http://schemas.microsoft.com/office/drawing/2014/main" xmlns="" id="{12D6269B-5474-B760-FF4E-06433D234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2"/>
            <a:ext cx="1569019" cy="1179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775520" y="332656"/>
          <a:ext cx="864096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B286A9C4-CD52-49E5-D1A8-790D665D76FE}"/>
              </a:ext>
            </a:extLst>
          </p:cNvPr>
          <p:cNvSpPr txBox="1"/>
          <p:nvPr/>
        </p:nvSpPr>
        <p:spPr>
          <a:xfrm>
            <a:off x="1775520" y="370533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3" name="Image 17" descr="Image 17">
            <a:extLst>
              <a:ext uri="{FF2B5EF4-FFF2-40B4-BE49-F238E27FC236}">
                <a16:creationId xmlns:a16="http://schemas.microsoft.com/office/drawing/2014/main" xmlns="" id="{680D34F3-F001-1C5C-ADD8-0540A5D07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2" descr="Image 2">
            <a:extLst>
              <a:ext uri="{FF2B5EF4-FFF2-40B4-BE49-F238E27FC236}">
                <a16:creationId xmlns:a16="http://schemas.microsoft.com/office/drawing/2014/main" xmlns="" id="{5B300FF6-6416-953A-F78A-C7647BC58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2"/>
            <a:ext cx="1569019" cy="1179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756773" y="3456567"/>
            <a:ext cx="5425440" cy="276970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lbertus Extra Bold" panose="020E0802040304020204" pitchFamily="34" charset="0"/>
              </a:rPr>
              <a:t>AS WE ARE</a:t>
            </a:r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REFOCING ON MISSION </a:t>
            </a:r>
            <a:r>
              <a:rPr lang="en-US" sz="4800" dirty="0">
                <a:solidFill>
                  <a:srgbClr val="FF0000"/>
                </a:solidFill>
                <a:latin typeface="Albertus Extra Bold" panose="020E0802040304020204" pitchFamily="34" charset="0"/>
              </a:rPr>
              <a:t>IT IS IMPORTANT FOR USE TO KNOW THAT WE ARE ALSO LOSING MEMBERS</a:t>
            </a:r>
            <a:endParaRPr lang="en-US" sz="4800" b="1" dirty="0"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813" y="1360807"/>
            <a:ext cx="3695417" cy="369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367751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337764082"/>
              </p:ext>
            </p:extLst>
          </p:nvPr>
        </p:nvGraphicFramePr>
        <p:xfrm>
          <a:off x="744583" y="836712"/>
          <a:ext cx="10528663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DROPPED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3137915101"/>
              </p:ext>
            </p:extLst>
          </p:nvPr>
        </p:nvGraphicFramePr>
        <p:xfrm>
          <a:off x="822960" y="1340768"/>
          <a:ext cx="1045028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/>
        </p:bldSub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2977554852"/>
              </p:ext>
            </p:extLst>
          </p:nvPr>
        </p:nvGraphicFramePr>
        <p:xfrm>
          <a:off x="613954" y="1124744"/>
          <a:ext cx="10789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El"/>
        </p:bldSub>
      </p:bldGraphic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ADJUSTMENTS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2790405047"/>
              </p:ext>
            </p:extLst>
          </p:nvPr>
        </p:nvGraphicFramePr>
        <p:xfrm>
          <a:off x="496389" y="1052736"/>
          <a:ext cx="10868297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El"/>
        </p:bldSub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LOSSES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3958894734"/>
              </p:ext>
            </p:extLst>
          </p:nvPr>
        </p:nvGraphicFramePr>
        <p:xfrm>
          <a:off x="744583" y="1124745"/>
          <a:ext cx="105156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3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3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chart seriesIdx="3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">
                                            <p:graphicEl>
                                              <a:chart seriesIdx="3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">
                                            <p:graphicEl>
                                              <a:chart seriesIdx="3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">
                                            <p:graphicEl>
                                              <a:chart seriesIdx="3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chart seriesIdx="3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El"/>
        </p:bldSub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0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ministerial credential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7893751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12427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50" y="0"/>
            <a:ext cx="10568764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BB6BC7-0323-778F-21F5-6828C02A62ED}"/>
              </a:ext>
            </a:extLst>
          </p:cNvPr>
          <p:cNvSpPr txBox="1"/>
          <p:nvPr/>
        </p:nvSpPr>
        <p:spPr>
          <a:xfrm>
            <a:off x="11329060" y="47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4976011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760978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0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TOTAL ACTIVE EMPLOYEES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56603174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85023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extBox 10"/>
          <p:cNvSpPr txBox="1"/>
          <p:nvPr/>
        </p:nvSpPr>
        <p:spPr>
          <a:xfrm>
            <a:off x="6846147" y="473592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1156" name="Image 17" descr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8916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1371B4FF-EFAF-F642-9C09-0F8ECEA6D282}"/>
              </a:ext>
            </a:extLst>
          </p:cNvPr>
          <p:cNvSpPr txBox="1"/>
          <p:nvPr/>
        </p:nvSpPr>
        <p:spPr>
          <a:xfrm>
            <a:off x="214878" y="1396761"/>
            <a:ext cx="11762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en-US" sz="40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a typeface="Yu Gothic UI" charset="-128"/>
                <a:cs typeface="Calibri"/>
                <a:sym typeface="Calibri"/>
              </a:rPr>
              <a:t>Unions by number of LITERATURE EVANGELISTS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6831345"/>
              </p:ext>
            </p:extLst>
          </p:nvPr>
        </p:nvGraphicFramePr>
        <p:xfrm>
          <a:off x="692427" y="240574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2" descr="Image 2"/>
          <p:cNvPicPr>
            <a:picLocks noChangeAspect="1"/>
          </p:cNvPicPr>
          <p:nvPr/>
        </p:nvPicPr>
        <p:blipFill>
          <a:blip r:embed="rId4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62715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636" y="765146"/>
            <a:ext cx="7026304" cy="925542"/>
          </a:xfrm>
        </p:spPr>
        <p:txBody>
          <a:bodyPr>
            <a:normAutofit/>
          </a:bodyPr>
          <a:lstStyle/>
          <a:p>
            <a:pPr algn="ctr"/>
            <a:r>
              <a:rPr lang="en-US" sz="3600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lt"/>
                <a:ea typeface="Yu Gothic UI" charset="-128"/>
                <a:cs typeface="Calibri"/>
              </a:rPr>
              <a:t>TITHE CONTRIBUTIONS BY REGIONS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40145" y="2096655"/>
          <a:ext cx="11841019" cy="427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2564">
                  <a:extLst>
                    <a:ext uri="{9D8B030D-6E8A-4147-A177-3AD203B41FA5}">
                      <a16:colId xmlns:a16="http://schemas.microsoft.com/office/drawing/2014/main" xmlns="" val="1263686013"/>
                    </a:ext>
                  </a:extLst>
                </a:gridCol>
                <a:gridCol w="1308124">
                  <a:extLst>
                    <a:ext uri="{9D8B030D-6E8A-4147-A177-3AD203B41FA5}">
                      <a16:colId xmlns:a16="http://schemas.microsoft.com/office/drawing/2014/main" xmlns="" val="1167681860"/>
                    </a:ext>
                  </a:extLst>
                </a:gridCol>
                <a:gridCol w="1000331">
                  <a:extLst>
                    <a:ext uri="{9D8B030D-6E8A-4147-A177-3AD203B41FA5}">
                      <a16:colId xmlns:a16="http://schemas.microsoft.com/office/drawing/2014/main" xmlns="" val="1247716957"/>
                    </a:ext>
                  </a:extLst>
                </a:gridCol>
              </a:tblGrid>
              <a:tr h="855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2019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94684333"/>
                  </a:ext>
                </a:extLst>
              </a:tr>
              <a:tr h="855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French/Portuguese/Spanish countries (17 countries)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22317190"/>
                  </a:ext>
                </a:extLst>
              </a:tr>
              <a:tr h="855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Ghana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2490693"/>
                  </a:ext>
                </a:extLst>
              </a:tr>
              <a:tr h="855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Nigeria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26%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86422985"/>
                  </a:ext>
                </a:extLst>
              </a:tr>
              <a:tr h="855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WAUM (3 countries)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2%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7093877"/>
                  </a:ext>
                </a:extLst>
              </a:tr>
            </a:tbl>
          </a:graphicData>
        </a:graphic>
      </p:graphicFrame>
      <p:pic>
        <p:nvPicPr>
          <p:cNvPr id="4" name="Image 2" descr="Image 2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D480A5F3-C12B-DEC6-97FC-C7594E95FD36}"/>
              </a:ext>
            </a:extLst>
          </p:cNvPr>
          <p:cNvSpPr txBox="1"/>
          <p:nvPr/>
        </p:nvSpPr>
        <p:spPr>
          <a:xfrm>
            <a:off x="7211911" y="264584"/>
            <a:ext cx="340920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Bold"/>
                <a:sym typeface="Noto Sans Bold"/>
              </a:rPr>
              <a:t>West-Central Africa Division</a:t>
            </a:r>
          </a:p>
        </p:txBody>
      </p:sp>
      <p:pic>
        <p:nvPicPr>
          <p:cNvPr id="5" name="Image 17" descr="Image 17">
            <a:extLst>
              <a:ext uri="{FF2B5EF4-FFF2-40B4-BE49-F238E27FC236}">
                <a16:creationId xmlns:a16="http://schemas.microsoft.com/office/drawing/2014/main" xmlns="" id="{4D7A33AD-103D-D4E4-8688-8B01681E63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4680" y="431073"/>
            <a:ext cx="925543" cy="9255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51367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365125"/>
            <a:ext cx="748284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75000"/>
                  </a:schemeClr>
                </a:solidFill>
              </a:rPr>
              <a:t>TITHES DEMOGRAPHICS</a:t>
            </a:r>
            <a:endParaRPr lang="fr-FR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10920" y="-1084385"/>
            <a:ext cx="6756400" cy="6333681"/>
            <a:chOff x="-838200" y="-723900"/>
            <a:chExt cx="6756400" cy="6705736"/>
          </a:xfrm>
        </p:grpSpPr>
        <p:sp>
          <p:nvSpPr>
            <p:cNvPr id="5" name="Trapezoid 4"/>
            <p:cNvSpPr/>
            <p:nvPr/>
          </p:nvSpPr>
          <p:spPr>
            <a:xfrm rot="18900000">
              <a:off x="1181236" y="7875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-838200" y="16384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 rot="16200000">
              <a:off x="2146300" y="-1295400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</p:grpSp>
      <p:graphicFrame>
        <p:nvGraphicFramePr>
          <p:cNvPr id="10" name="Chart 9"/>
          <p:cNvGraphicFramePr/>
          <p:nvPr/>
        </p:nvGraphicFramePr>
        <p:xfrm>
          <a:off x="2095500" y="1773752"/>
          <a:ext cx="8001000" cy="465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2" descr="Image 2"/>
          <p:cNvPicPr>
            <a:picLocks noChangeAspect="1"/>
          </p:cNvPicPr>
          <p:nvPr/>
        </p:nvPicPr>
        <p:blipFill>
          <a:blip r:embed="rId3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98310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El"/>
        </p:bldSub>
      </p:bldGraphic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570" y="365125"/>
            <a:ext cx="922123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lt"/>
                <a:ea typeface="Yu Gothic UI" charset="-128"/>
                <a:cs typeface="Calibri"/>
              </a:rPr>
              <a:t>OFFERING CONTRIBUTIONS BY REGIONS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545" y="1939635"/>
          <a:ext cx="11785600" cy="4710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7949">
                  <a:extLst>
                    <a:ext uri="{9D8B030D-6E8A-4147-A177-3AD203B41FA5}">
                      <a16:colId xmlns:a16="http://schemas.microsoft.com/office/drawing/2014/main" xmlns="" val="812255288"/>
                    </a:ext>
                  </a:extLst>
                </a:gridCol>
                <a:gridCol w="1302002">
                  <a:extLst>
                    <a:ext uri="{9D8B030D-6E8A-4147-A177-3AD203B41FA5}">
                      <a16:colId xmlns:a16="http://schemas.microsoft.com/office/drawing/2014/main" xmlns="" val="3446998929"/>
                    </a:ext>
                  </a:extLst>
                </a:gridCol>
                <a:gridCol w="995649">
                  <a:extLst>
                    <a:ext uri="{9D8B030D-6E8A-4147-A177-3AD203B41FA5}">
                      <a16:colId xmlns:a16="http://schemas.microsoft.com/office/drawing/2014/main" xmlns="" val="924820728"/>
                    </a:ext>
                  </a:extLst>
                </a:gridCol>
              </a:tblGrid>
              <a:tr h="9421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2019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2020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3090730"/>
                  </a:ext>
                </a:extLst>
              </a:tr>
              <a:tr h="9421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French/Portuguese/Spanish countries (17 countries)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14%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16%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77375998"/>
                  </a:ext>
                </a:extLst>
              </a:tr>
              <a:tr h="9421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Ghana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63%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60%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0947715"/>
                  </a:ext>
                </a:extLst>
              </a:tr>
              <a:tr h="9421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Nigeria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22%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23%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4720116"/>
                  </a:ext>
                </a:extLst>
              </a:tr>
              <a:tr h="9421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WAUM (3 countries)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1%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46312387"/>
                  </a:ext>
                </a:extLst>
              </a:tr>
            </a:tbl>
          </a:graphicData>
        </a:graphic>
      </p:graphicFrame>
      <p:pic>
        <p:nvPicPr>
          <p:cNvPr id="5" name="Image 2" descr="Image 2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03179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899" y="266700"/>
            <a:ext cx="6381751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GROSS OFFERING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DEMOGRAPHICS 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85800" y="-935935"/>
            <a:ext cx="6756400" cy="6705736"/>
            <a:chOff x="-838200" y="-723900"/>
            <a:chExt cx="6756400" cy="6705736"/>
          </a:xfrm>
        </p:grpSpPr>
        <p:sp>
          <p:nvSpPr>
            <p:cNvPr id="5" name="Trapezoid 4"/>
            <p:cNvSpPr/>
            <p:nvPr/>
          </p:nvSpPr>
          <p:spPr>
            <a:xfrm rot="18900000">
              <a:off x="1181236" y="7875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-838200" y="16384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 rot="16200000">
              <a:off x="2146300" y="-1295400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</p:grpSp>
      <p:graphicFrame>
        <p:nvGraphicFramePr>
          <p:cNvPr id="10" name="Chart 9"/>
          <p:cNvGraphicFramePr/>
          <p:nvPr/>
        </p:nvGraphicFramePr>
        <p:xfrm>
          <a:off x="2057400" y="1777721"/>
          <a:ext cx="7924800" cy="483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2" descr="Image 2"/>
          <p:cNvPicPr>
            <a:picLocks noChangeAspect="1"/>
          </p:cNvPicPr>
          <p:nvPr/>
        </p:nvPicPr>
        <p:blipFill>
          <a:blip r:embed="rId3" cstate="print">
            <a:alphaModFix amt="20000"/>
          </a:blip>
          <a:srcRect l="2266" t="1643" r="8398" b="36203"/>
          <a:stretch>
            <a:fillRect/>
          </a:stretch>
        </p:blipFill>
        <p:spPr>
          <a:xfrm>
            <a:off x="51955" y="176931"/>
            <a:ext cx="2080615" cy="156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52943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El"/>
        </p:bldSub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756773" y="2581355"/>
            <a:ext cx="5425440" cy="276970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PRIORITIES OF THE WORLD CHURCH FOR WAD AS WE  </a:t>
            </a:r>
            <a:b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REFOCUS ON MISSION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813" y="1360807"/>
            <a:ext cx="3695417" cy="369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00114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0122402-4A34-0DB8-A527-E0735253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4" y="738051"/>
            <a:ext cx="10467703" cy="1066800"/>
          </a:xfrm>
        </p:spPr>
        <p:txBody>
          <a:bodyPr/>
          <a:lstStyle/>
          <a:p>
            <a:pPr algn="ctr"/>
            <a:r>
              <a:rPr lang="x-none" sz="4800" b="1" dirty="0">
                <a:solidFill>
                  <a:srgbClr val="FF0000"/>
                </a:solidFill>
              </a:rPr>
              <a:t>WAD PRIORITY PEOPLE GROUP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9539A165-5F83-C814-EF44-8CC3EBED1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67819553"/>
              </p:ext>
            </p:extLst>
          </p:nvPr>
        </p:nvGraphicFramePr>
        <p:xfrm>
          <a:off x="274320" y="2249488"/>
          <a:ext cx="10202091" cy="445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522">
                  <a:extLst>
                    <a:ext uri="{9D8B030D-6E8A-4147-A177-3AD203B41FA5}">
                      <a16:colId xmlns:a16="http://schemas.microsoft.com/office/drawing/2014/main" xmlns="" val="1759288093"/>
                    </a:ext>
                  </a:extLst>
                </a:gridCol>
                <a:gridCol w="2220569">
                  <a:extLst>
                    <a:ext uri="{9D8B030D-6E8A-4147-A177-3AD203B41FA5}">
                      <a16:colId xmlns:a16="http://schemas.microsoft.com/office/drawing/2014/main" xmlns="" val="2708685362"/>
                    </a:ext>
                  </a:extLst>
                </a:gridCol>
                <a:gridCol w="1537416">
                  <a:extLst>
                    <a:ext uri="{9D8B030D-6E8A-4147-A177-3AD203B41FA5}">
                      <a16:colId xmlns:a16="http://schemas.microsoft.com/office/drawing/2014/main" xmlns="" val="2401903674"/>
                    </a:ext>
                  </a:extLst>
                </a:gridCol>
                <a:gridCol w="5320584">
                  <a:extLst>
                    <a:ext uri="{9D8B030D-6E8A-4147-A177-3AD203B41FA5}">
                      <a16:colId xmlns:a16="http://schemas.microsoft.com/office/drawing/2014/main" xmlns="" val="1301695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Priority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National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/>
                        <a:t>Speakers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5092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/>
                        <a:t>55,274,710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Entire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417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Arabic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6,225,600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Entire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911013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solidFill>
                            <a:schemeClr val="accent5"/>
                          </a:solidFill>
                        </a:rPr>
                        <a:t>Indegenous Languages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6643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Hausa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50,679,100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Widely Spoken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54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Bamananka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14,181,800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Cote d’Ivoire, Senegal, Gambia, Mali, Mauritania, Niger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2483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Adamawa Fulfulde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13,061,000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Cameroon, Nigeria, Chad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198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Moore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13,388,000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Burkina Faso, Mali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3421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Wolof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12,227,300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Mauritania, Senegal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980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x-non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Central Kanuri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/>
                        <a:t>8,477,500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/>
                        <a:t>Cameroon, Niger, Nigeria, Chad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669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57447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52500" y="3992563"/>
            <a:ext cx="8607425" cy="696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STRATEGIC PLAN FOCUS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2022-2025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9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90774" y="2296105"/>
            <a:ext cx="5425440" cy="2265789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REFOCUSING ON MISSION</a:t>
            </a: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2029522" y="6370414"/>
            <a:ext cx="4918210" cy="48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574" y="0"/>
            <a:ext cx="5168348" cy="516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079086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7.xml><?xml version="1.0" encoding="utf-8"?>
<a:theme xmlns:a="http://schemas.openxmlformats.org/drawingml/2006/main" name="ClassicFrameVTI">
  <a:themeElements>
    <a:clrScheme name="AnalogousFromRegularSeedLeftStep">
      <a:dk1>
        <a:srgbClr val="000000"/>
      </a:dk1>
      <a:lt1>
        <a:srgbClr val="FFFFFF"/>
      </a:lt1>
      <a:dk2>
        <a:srgbClr val="243641"/>
      </a:dk2>
      <a:lt2>
        <a:srgbClr val="E2E4E8"/>
      </a:lt2>
      <a:accent1>
        <a:srgbClr val="CD9824"/>
      </a:accent1>
      <a:accent2>
        <a:srgbClr val="D54B17"/>
      </a:accent2>
      <a:accent3>
        <a:srgbClr val="E72944"/>
      </a:accent3>
      <a:accent4>
        <a:srgbClr val="D51782"/>
      </a:accent4>
      <a:accent5>
        <a:srgbClr val="E729E2"/>
      </a:accent5>
      <a:accent6>
        <a:srgbClr val="9023D7"/>
      </a:accent6>
      <a:hlink>
        <a:srgbClr val="5A7CC8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8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rgbClr val="F4E7ED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9851</TotalTime>
  <Words>2842</Words>
  <Application>Microsoft Office PowerPoint</Application>
  <PresentationFormat>Custom</PresentationFormat>
  <Paragraphs>584</Paragraphs>
  <Slides>106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Office Theme</vt:lpstr>
      <vt:lpstr>Urban</vt:lpstr>
      <vt:lpstr>1_Urban</vt:lpstr>
      <vt:lpstr>1_Office Theme</vt:lpstr>
      <vt:lpstr>2_Office Theme</vt:lpstr>
      <vt:lpstr>Metropolitan</vt:lpstr>
      <vt:lpstr>ClassicFrameVTI</vt:lpstr>
      <vt:lpstr>Opulent</vt:lpstr>
      <vt:lpstr>Secretary’s Report 2022 Year-End Council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SECRETARIAT MISSION</vt:lpstr>
      <vt:lpstr>SECRETATIAT METHODS</vt:lpstr>
      <vt:lpstr>Secretariat Family Members </vt:lpstr>
      <vt:lpstr>Slide 13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GLOBAL MISSION PIONNERS IN WAD</vt:lpstr>
      <vt:lpstr>Slide 21</vt:lpstr>
      <vt:lpstr>Slide 22</vt:lpstr>
      <vt:lpstr>Slide 23</vt:lpstr>
      <vt:lpstr>6 KEY STRATEGIC ISSUES  OF THE SECRETARIAT STRATEGIC PLAN</vt:lpstr>
      <vt:lpstr>Slide 25</vt:lpstr>
      <vt:lpstr>Slide 26</vt:lpstr>
      <vt:lpstr>Slide 27</vt:lpstr>
      <vt:lpstr>6 KEY STRATEGIC ISSUES  OF THE SECRETARIAT STRATEGIC PLAN</vt:lpstr>
      <vt:lpstr>6 KEY STRATEGIC ISSUES  OF THE SECRETARIAT STRATEGIC PLAN</vt:lpstr>
      <vt:lpstr>Slide 30</vt:lpstr>
      <vt:lpstr>6 KEY STRATEGIC ISSUES  OF THE SECRETARIAT STRATEGIC PLAN</vt:lpstr>
      <vt:lpstr>7 KEY STRATEGIC ISSUES  OF THE SECRETARIAT STRATEGIC PLAN</vt:lpstr>
      <vt:lpstr>6 KEY STRATEGIC ISSUES  OF THE SECRETARIAT STRATEGIC PLAN</vt:lpstr>
      <vt:lpstr>Slide 34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REFOCUSING ON MISSION</vt:lpstr>
      <vt:lpstr>6 KEY STRATEGIC ISSUES  OF THE SECRETARIAT STRATEGIC PLAN</vt:lpstr>
      <vt:lpstr>6 KEY STRATEGIC ISSUES  OF THE SECRETARIAT STRATEGIC PLAN</vt:lpstr>
      <vt:lpstr>Slide 44</vt:lpstr>
      <vt:lpstr>Slide 45</vt:lpstr>
      <vt:lpstr>Slide 46</vt:lpstr>
      <vt:lpstr>Slide 47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6 KEY STRATEGIC ISSUES  OF THE SECRETARIAT STRATEGIC PLAN</vt:lpstr>
      <vt:lpstr>FACTS ABTOUT WAD AS WE REFOCUS ON MISSION</vt:lpstr>
      <vt:lpstr>FACTS ABTOUT WAD AS WE REFOCUS ON MISSION</vt:lpstr>
      <vt:lpstr>FACTS ABOUT WAD  FOR ENHANCED MISSION</vt:lpstr>
      <vt:lpstr>10 UNIONS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AS WE ARE REFOCING ON MISSION IT IS IMPORTANT FOR USE TO KNOW THAT WE ARE ALSO LOSING MEMBERS</vt:lpstr>
      <vt:lpstr>DEATHS</vt:lpstr>
      <vt:lpstr>DROPPED</vt:lpstr>
      <vt:lpstr>MISSING</vt:lpstr>
      <vt:lpstr>ADJUSTMENTS</vt:lpstr>
      <vt:lpstr>TOTAL LOSSES</vt:lpstr>
      <vt:lpstr>Slide 89</vt:lpstr>
      <vt:lpstr>Slide 90</vt:lpstr>
      <vt:lpstr>Slide 91</vt:lpstr>
      <vt:lpstr>TITHE CONTRIBUTIONS BY REGIONS</vt:lpstr>
      <vt:lpstr>TITHES DEMOGRAPHICS</vt:lpstr>
      <vt:lpstr>OFFERING CONTRIBUTIONS BY REGIONS</vt:lpstr>
      <vt:lpstr>GROSS OFFERING  DEMOGRAPHICS </vt:lpstr>
      <vt:lpstr>PRIORITIES OF THE WORLD CHURCH FOR WAD AS WE   REFOCUS ON MISSION</vt:lpstr>
      <vt:lpstr>WAD PRIORITY PEOPLE GROUP</vt:lpstr>
      <vt:lpstr>Slide 98</vt:lpstr>
      <vt:lpstr>REFOCUSING ON MISSION</vt:lpstr>
      <vt:lpstr>Slide 100</vt:lpstr>
      <vt:lpstr>Slide 101</vt:lpstr>
      <vt:lpstr>Slide 102</vt:lpstr>
      <vt:lpstr>Slide 103</vt:lpstr>
      <vt:lpstr>Slide 104</vt:lpstr>
      <vt:lpstr>Slide 105</vt:lpstr>
      <vt:lpstr>Slide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KNOWING SOME FACTS ABOUT WAD FOR ENHANCED MISSION</dc:title>
  <dc:creator>Sessou Selom</dc:creator>
  <cp:lastModifiedBy>Koffi</cp:lastModifiedBy>
  <cp:revision>553</cp:revision>
  <dcterms:created xsi:type="dcterms:W3CDTF">2022-08-27T20:36:04Z</dcterms:created>
  <dcterms:modified xsi:type="dcterms:W3CDTF">2022-11-01T13:07:35Z</dcterms:modified>
</cp:coreProperties>
</file>